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4"/>
    <p:sldMasterId id="2147483786" r:id="rId5"/>
    <p:sldMasterId id="2147483749" r:id="rId6"/>
    <p:sldMasterId id="2147483648" r:id="rId7"/>
  </p:sldMasterIdLst>
  <p:notesMasterIdLst>
    <p:notesMasterId r:id="rId115"/>
  </p:notesMasterIdLst>
  <p:handoutMasterIdLst>
    <p:handoutMasterId r:id="rId116"/>
  </p:handoutMasterIdLst>
  <p:sldIdLst>
    <p:sldId id="338" r:id="rId8"/>
    <p:sldId id="844" r:id="rId9"/>
    <p:sldId id="587" r:id="rId10"/>
    <p:sldId id="790" r:id="rId11"/>
    <p:sldId id="331" r:id="rId12"/>
    <p:sldId id="332" r:id="rId13"/>
    <p:sldId id="356" r:id="rId14"/>
    <p:sldId id="696" r:id="rId15"/>
    <p:sldId id="707" r:id="rId16"/>
    <p:sldId id="576" r:id="rId17"/>
    <p:sldId id="352" r:id="rId18"/>
    <p:sldId id="358" r:id="rId19"/>
    <p:sldId id="710" r:id="rId20"/>
    <p:sldId id="543" r:id="rId21"/>
    <p:sldId id="382" r:id="rId22"/>
    <p:sldId id="788" r:id="rId23"/>
    <p:sldId id="594" r:id="rId24"/>
    <p:sldId id="697" r:id="rId25"/>
    <p:sldId id="767" r:id="rId26"/>
    <p:sldId id="768" r:id="rId27"/>
    <p:sldId id="700" r:id="rId28"/>
    <p:sldId id="701" r:id="rId29"/>
    <p:sldId id="730" r:id="rId30"/>
    <p:sldId id="731" r:id="rId31"/>
    <p:sldId id="732" r:id="rId32"/>
    <p:sldId id="735" r:id="rId33"/>
    <p:sldId id="736" r:id="rId34"/>
    <p:sldId id="737" r:id="rId35"/>
    <p:sldId id="738" r:id="rId36"/>
    <p:sldId id="740" r:id="rId37"/>
    <p:sldId id="775" r:id="rId38"/>
    <p:sldId id="838" r:id="rId39"/>
    <p:sldId id="741" r:id="rId40"/>
    <p:sldId id="742" r:id="rId41"/>
    <p:sldId id="743" r:id="rId42"/>
    <p:sldId id="786" r:id="rId43"/>
    <p:sldId id="746" r:id="rId44"/>
    <p:sldId id="744" r:id="rId45"/>
    <p:sldId id="748" r:id="rId46"/>
    <p:sldId id="728" r:id="rId47"/>
    <p:sldId id="839" r:id="rId48"/>
    <p:sldId id="774" r:id="rId49"/>
    <p:sldId id="751" r:id="rId50"/>
    <p:sldId id="753" r:id="rId51"/>
    <p:sldId id="779" r:id="rId52"/>
    <p:sldId id="755" r:id="rId53"/>
    <p:sldId id="754" r:id="rId54"/>
    <p:sldId id="752" r:id="rId55"/>
    <p:sldId id="756" r:id="rId56"/>
    <p:sldId id="840" r:id="rId57"/>
    <p:sldId id="780" r:id="rId58"/>
    <p:sldId id="757" r:id="rId59"/>
    <p:sldId id="758" r:id="rId60"/>
    <p:sldId id="787" r:id="rId61"/>
    <p:sldId id="778" r:id="rId62"/>
    <p:sldId id="800" r:id="rId63"/>
    <p:sldId id="765" r:id="rId64"/>
    <p:sldId id="792" r:id="rId65"/>
    <p:sldId id="794" r:id="rId66"/>
    <p:sldId id="791" r:id="rId67"/>
    <p:sldId id="793" r:id="rId68"/>
    <p:sldId id="795" r:id="rId69"/>
    <p:sldId id="842" r:id="rId70"/>
    <p:sldId id="771" r:id="rId71"/>
    <p:sldId id="798" r:id="rId72"/>
    <p:sldId id="802" r:id="rId73"/>
    <p:sldId id="841" r:id="rId74"/>
    <p:sldId id="799" r:id="rId75"/>
    <p:sldId id="806" r:id="rId76"/>
    <p:sldId id="805" r:id="rId77"/>
    <p:sldId id="819" r:id="rId78"/>
    <p:sldId id="817" r:id="rId79"/>
    <p:sldId id="818" r:id="rId80"/>
    <p:sldId id="815" r:id="rId81"/>
    <p:sldId id="820" r:id="rId82"/>
    <p:sldId id="812" r:id="rId83"/>
    <p:sldId id="828" r:id="rId84"/>
    <p:sldId id="813" r:id="rId85"/>
    <p:sldId id="808" r:id="rId86"/>
    <p:sldId id="807" r:id="rId87"/>
    <p:sldId id="809" r:id="rId88"/>
    <p:sldId id="810" r:id="rId89"/>
    <p:sldId id="811" r:id="rId90"/>
    <p:sldId id="821" r:id="rId91"/>
    <p:sldId id="822" r:id="rId92"/>
    <p:sldId id="823" r:id="rId93"/>
    <p:sldId id="803" r:id="rId94"/>
    <p:sldId id="824" r:id="rId95"/>
    <p:sldId id="825" r:id="rId96"/>
    <p:sldId id="826" r:id="rId97"/>
    <p:sldId id="827" r:id="rId98"/>
    <p:sldId id="829" r:id="rId99"/>
    <p:sldId id="830" r:id="rId100"/>
    <p:sldId id="832" r:id="rId101"/>
    <p:sldId id="831" r:id="rId102"/>
    <p:sldId id="833" r:id="rId103"/>
    <p:sldId id="834" r:id="rId104"/>
    <p:sldId id="835" r:id="rId105"/>
    <p:sldId id="836" r:id="rId106"/>
    <p:sldId id="837" r:id="rId107"/>
    <p:sldId id="727" r:id="rId108"/>
    <p:sldId id="345" r:id="rId109"/>
    <p:sldId id="843" r:id="rId110"/>
    <p:sldId id="845" r:id="rId111"/>
    <p:sldId id="293" r:id="rId112"/>
    <p:sldId id="347" r:id="rId113"/>
    <p:sldId id="785" r:id="rId114"/>
  </p:sldIdLst>
  <p:sldSz cx="12192000" cy="6858000"/>
  <p:notesSz cx="6858000" cy="9144000"/>
  <p:custDataLst>
    <p:tags r:id="rId117"/>
  </p:custDataLst>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B1D706-A93B-AA3F-A2C1-4CFEE4490E0F}" name="Jaclyn Cantu" initials="JC" userId="S::jacantu@texasagriculture.gov::0f3ce763-9fa5-4c41-a516-31dee6b39595" providerId="AD"/>
  <p188:author id="{4F3C0F11-F07E-D74C-F738-579B964F067B}" name="Sarah Martin" initials="SM" userId="S::smartin@texasagriculture.gov::604aa6bb-3c72-42b9-9adf-0661bff4472c" providerId="AD"/>
  <p188:author id="{C9EF2562-BBC4-3427-23CC-FA16C6847ED5}" name="Sapphire King" initials="SK" userId="S::sking@texasagriculture.gov::6621ebd4-2483-4574-b5df-3adf62010ddd" providerId="AD"/>
  <p188:author id="{5085527E-66EB-EE9B-70F3-C7011390568E}" name="Kelli Wise" initials="KW" userId="S::kwise@texasagriculture.gov::e6297da8-a145-4fb9-95e0-94367f8b9f21" providerId="AD"/>
  <p188:author id="{7E6B2FC7-0D53-F06A-4EEE-A48656EDF080}" name="Tracy Whitehead" initials="TW" userId="S::twhitehead@texasagriculture.gov::8b87d557-e8a3-41b4-92ad-16622174028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82"/>
    <a:srgbClr val="0065B0"/>
    <a:srgbClr val="FFFF47"/>
    <a:srgbClr val="FFFFD1"/>
    <a:srgbClr val="FFFF66"/>
    <a:srgbClr val="EF4B25"/>
    <a:srgbClr val="000000"/>
    <a:srgbClr val="721F5D"/>
    <a:srgbClr val="036A38"/>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643E5E-58C3-4CD3-AE60-46F61A477A1E}" v="2" dt="2023-08-04T17:54:13.5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549" autoAdjust="0"/>
  </p:normalViewPr>
  <p:slideViewPr>
    <p:cSldViewPr snapToGrid="0">
      <p:cViewPr varScale="1">
        <p:scale>
          <a:sx n="68" d="100"/>
          <a:sy n="68" d="100"/>
        </p:scale>
        <p:origin x="1302" y="78"/>
      </p:cViewPr>
      <p:guideLst>
        <p:guide orient="horz" pos="2160"/>
        <p:guide pos="3863"/>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tags" Target="tags/tag1.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microsoft.com/office/2018/10/relationships/authors" Target="authors.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presProps" Target="presProps.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viewProps" Target="viewProps.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notesMaster" Target="notesMasters/notesMaster1.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E95359-07C2-48EE-8FB2-5CB0967914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latin typeface="Arial" panose="020B0604020202020204" pitchFamily="34" charset="0"/>
              </a:rPr>
              <a:t>RA103 WBSCM Requisitions Part I</a:t>
            </a:r>
          </a:p>
        </p:txBody>
      </p:sp>
      <p:sp>
        <p:nvSpPr>
          <p:cNvPr id="3" name="Date Placeholder 2">
            <a:extLst>
              <a:ext uri="{FF2B5EF4-FFF2-40B4-BE49-F238E27FC236}">
                <a16:creationId xmlns:a16="http://schemas.microsoft.com/office/drawing/2014/main" id="{5F079325-D1D5-47B4-953E-4ED6911F2A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8F6ACC-AB99-43A5-A087-36730D7CF588}" type="datetimeFigureOut">
              <a:rPr lang="en-US" smtClean="0">
                <a:latin typeface="Arial" panose="020B0604020202020204" pitchFamily="34" charset="0"/>
              </a:rPr>
              <a:t>9/14/2023</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01EC3B75-D497-41F6-BB6E-A1A6E9F2F6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latin typeface="Arial" panose="020B0604020202020204" pitchFamily="34" charset="0"/>
              </a:rPr>
              <a:t>TDA USDA Foods</a:t>
            </a:r>
          </a:p>
        </p:txBody>
      </p:sp>
      <p:sp>
        <p:nvSpPr>
          <p:cNvPr id="5" name="Slide Number Placeholder 4">
            <a:extLst>
              <a:ext uri="{FF2B5EF4-FFF2-40B4-BE49-F238E27FC236}">
                <a16:creationId xmlns:a16="http://schemas.microsoft.com/office/drawing/2014/main" id="{606723FF-D2C0-4051-8A99-4460F9BF855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627919-DA5D-4ED2-92F4-EE585FA700D3}"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3636930851"/>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r>
              <a:rPr lang="en-US"/>
              <a:t>RA103 WBSCM Requisitions Part I</a:t>
            </a:r>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1813CEB8-A3C3-4404-9C99-EE809C10ADCA}" type="datetimeFigureOut">
              <a:rPr lang="id-ID" smtClean="0"/>
              <a:pPr/>
              <a:t>14/09/2023</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r>
              <a:rPr lang="id-ID"/>
              <a:t>TDA USDA Foods</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7CA3AE7D-D00C-4FD1-BFA5-ACC68E164876}" type="slidenum">
              <a:rPr lang="id-ID" smtClean="0"/>
              <a:pPr/>
              <a:t>‹#›</a:t>
            </a:fld>
            <a:endParaRPr lang="id-ID"/>
          </a:p>
        </p:txBody>
      </p:sp>
    </p:spTree>
    <p:extLst>
      <p:ext uri="{BB962C8B-B14F-4D97-AF65-F5344CB8AC3E}">
        <p14:creationId xmlns:p14="http://schemas.microsoft.com/office/powerpoint/2010/main" val="110682923"/>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4E4620-CD0B-4675-A4A1-6DD05FDD20BE}" type="slidenum">
              <a:rPr lang="en-US" smtClean="0"/>
              <a:t>1</a:t>
            </a:fld>
            <a:endParaRPr lang="en-US"/>
          </a:p>
        </p:txBody>
      </p:sp>
      <p:sp>
        <p:nvSpPr>
          <p:cNvPr id="5" name="Footer Placeholder 4">
            <a:extLst>
              <a:ext uri="{FF2B5EF4-FFF2-40B4-BE49-F238E27FC236}">
                <a16:creationId xmlns:a16="http://schemas.microsoft.com/office/drawing/2014/main" id="{D10EAE95-286C-3673-39C0-14CBBAA9E76C}"/>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4E11D01E-A2F2-6A68-BE3D-0623D9636596}"/>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1261016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RA103 WBSCM Requisitions Part I</a:t>
            </a:r>
            <a:endParaRPr lang="id-ID"/>
          </a:p>
        </p:txBody>
      </p:sp>
      <p:sp>
        <p:nvSpPr>
          <p:cNvPr id="5" name="Footer Placeholder 4"/>
          <p:cNvSpPr>
            <a:spLocks noGrp="1"/>
          </p:cNvSpPr>
          <p:nvPr>
            <p:ph type="ftr" sz="quarter" idx="4"/>
          </p:nvPr>
        </p:nvSpPr>
        <p:spPr/>
        <p:txBody>
          <a:bodyPr/>
          <a:lstStyle/>
          <a:p>
            <a:r>
              <a:rPr lang="id-ID"/>
              <a:t>TDA USDA Foods</a:t>
            </a:r>
          </a:p>
        </p:txBody>
      </p:sp>
      <p:sp>
        <p:nvSpPr>
          <p:cNvPr id="6" name="Slide Number Placeholder 5"/>
          <p:cNvSpPr>
            <a:spLocks noGrp="1"/>
          </p:cNvSpPr>
          <p:nvPr>
            <p:ph type="sldNum" sz="quarter" idx="5"/>
          </p:nvPr>
        </p:nvSpPr>
        <p:spPr/>
        <p:txBody>
          <a:bodyPr/>
          <a:lstStyle/>
          <a:p>
            <a:fld id="{7CA3AE7D-D00C-4FD1-BFA5-ACC68E164876}" type="slidenum">
              <a:rPr lang="id-ID" smtClean="0"/>
              <a:pPr/>
              <a:t>11</a:t>
            </a:fld>
            <a:endParaRPr lang="id-ID"/>
          </a:p>
        </p:txBody>
      </p:sp>
    </p:spTree>
    <p:extLst>
      <p:ext uri="{BB962C8B-B14F-4D97-AF65-F5344CB8AC3E}">
        <p14:creationId xmlns:p14="http://schemas.microsoft.com/office/powerpoint/2010/main" val="121681041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Repeat the process to update transactions to Ready For Approval and submit </a:t>
            </a:r>
            <a:r>
              <a:rPr lang="en-US" b="1">
                <a:latin typeface="Arial"/>
                <a:cs typeface="Arial"/>
              </a:rPr>
              <a:t>to TDA with </a:t>
            </a:r>
            <a:r>
              <a:rPr lang="en-US" b="1" dirty="0">
                <a:latin typeface="Arial"/>
                <a:cs typeface="Arial"/>
              </a:rPr>
              <a:t>each Direct Delivery requisition</a:t>
            </a:r>
          </a:p>
        </p:txBody>
      </p:sp>
      <p:sp>
        <p:nvSpPr>
          <p:cNvPr id="4" name="Slide Number Placeholder 3"/>
          <p:cNvSpPr>
            <a:spLocks noGrp="1"/>
          </p:cNvSpPr>
          <p:nvPr>
            <p:ph type="sldNum" sz="quarter" idx="5"/>
          </p:nvPr>
        </p:nvSpPr>
        <p:spPr/>
        <p:txBody>
          <a:bodyPr/>
          <a:lstStyle/>
          <a:p>
            <a:fld id="{7CA3AE7D-D00C-4FD1-BFA5-ACC68E164876}" type="slidenum">
              <a:rPr lang="id-ID" smtClean="0"/>
              <a:pPr/>
              <a:t>101</a:t>
            </a:fld>
            <a:endParaRPr lang="id-ID"/>
          </a:p>
        </p:txBody>
      </p:sp>
      <p:sp>
        <p:nvSpPr>
          <p:cNvPr id="5" name="Footer Placeholder 4">
            <a:extLst>
              <a:ext uri="{FF2B5EF4-FFF2-40B4-BE49-F238E27FC236}">
                <a16:creationId xmlns:a16="http://schemas.microsoft.com/office/drawing/2014/main" id="{D7397433-A571-A683-682B-D6520B06E26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7F0E03B4-A1F8-2C24-9A55-6AE6D7F636E3}"/>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288838481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Collect questions in all training settings to create FAQ for RA103.</a:t>
            </a:r>
          </a:p>
        </p:txBody>
      </p:sp>
      <p:sp>
        <p:nvSpPr>
          <p:cNvPr id="4" name="Slide Number Placeholder 3"/>
          <p:cNvSpPr>
            <a:spLocks noGrp="1"/>
          </p:cNvSpPr>
          <p:nvPr>
            <p:ph type="sldNum" sz="quarter" idx="5"/>
          </p:nvPr>
        </p:nvSpPr>
        <p:spPr/>
        <p:txBody>
          <a:bodyPr/>
          <a:lstStyle/>
          <a:p>
            <a:fld id="{7CA3AE7D-D00C-4FD1-BFA5-ACC68E164876}" type="slidenum">
              <a:rPr lang="id-ID" smtClean="0"/>
              <a:pPr/>
              <a:t>102</a:t>
            </a:fld>
            <a:endParaRPr lang="id-ID"/>
          </a:p>
        </p:txBody>
      </p:sp>
      <p:sp>
        <p:nvSpPr>
          <p:cNvPr id="5" name="Footer Placeholder 4">
            <a:extLst>
              <a:ext uri="{FF2B5EF4-FFF2-40B4-BE49-F238E27FC236}">
                <a16:creationId xmlns:a16="http://schemas.microsoft.com/office/drawing/2014/main" id="{1C45A0C0-2988-08BB-6860-FEFD4883CE6C}"/>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40A1EDEF-EE3C-CB04-D03F-2A3A8DBEC10A}"/>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100151069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Arial"/>
              </a:rPr>
              <a:t>Image: https://i.ytimg.com/vi/kfr4z1M6acg/maxresdefault.jpg</a:t>
            </a:r>
          </a:p>
        </p:txBody>
      </p:sp>
      <p:sp>
        <p:nvSpPr>
          <p:cNvPr id="4" name="Slide Number Placeholder 3"/>
          <p:cNvSpPr>
            <a:spLocks noGrp="1"/>
          </p:cNvSpPr>
          <p:nvPr>
            <p:ph type="sldNum" sz="quarter" idx="5"/>
          </p:nvPr>
        </p:nvSpPr>
        <p:spPr/>
        <p:txBody>
          <a:bodyPr/>
          <a:lstStyle/>
          <a:p>
            <a:fld id="{7CA3AE7D-D00C-4FD1-BFA5-ACC68E164876}" type="slidenum">
              <a:rPr lang="id-ID" smtClean="0"/>
              <a:pPr/>
              <a:t>103</a:t>
            </a:fld>
            <a:endParaRPr lang="id-ID"/>
          </a:p>
        </p:txBody>
      </p:sp>
      <p:sp>
        <p:nvSpPr>
          <p:cNvPr id="5" name="Footer Placeholder 4">
            <a:extLst>
              <a:ext uri="{FF2B5EF4-FFF2-40B4-BE49-F238E27FC236}">
                <a16:creationId xmlns:a16="http://schemas.microsoft.com/office/drawing/2014/main" id="{31C5F3B7-85A1-A4D7-B648-C7CEC22BCB3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57E66F73-11C7-33A8-2E21-0EDEA047A8DC}"/>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406533779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ESCs can break up RA103 Part I and RA103 Part II with lab time in between, or save Lab Time for the end of RA103 </a:t>
            </a:r>
            <a:r>
              <a:rPr lang="en-US">
                <a:latin typeface="Calibri"/>
                <a:cs typeface="Calibri"/>
              </a:rPr>
              <a:t>once both Part </a:t>
            </a:r>
            <a:r>
              <a:rPr lang="en-US" dirty="0">
                <a:latin typeface="Calibri"/>
                <a:cs typeface="Calibri"/>
              </a:rPr>
              <a:t>I and Part II are complete</a:t>
            </a:r>
          </a:p>
        </p:txBody>
      </p:sp>
      <p:sp>
        <p:nvSpPr>
          <p:cNvPr id="4" name="Slide Number Placeholder 3"/>
          <p:cNvSpPr>
            <a:spLocks noGrp="1"/>
          </p:cNvSpPr>
          <p:nvPr>
            <p:ph type="sldNum" sz="quarter" idx="5"/>
          </p:nvPr>
        </p:nvSpPr>
        <p:spPr/>
        <p:txBody>
          <a:bodyPr/>
          <a:lstStyle/>
          <a:p>
            <a:fld id="{7CA3AE7D-D00C-4FD1-BFA5-ACC68E164876}" type="slidenum">
              <a:rPr lang="id-ID" smtClean="0"/>
              <a:pPr/>
              <a:t>104</a:t>
            </a:fld>
            <a:endParaRPr lang="id-ID"/>
          </a:p>
        </p:txBody>
      </p:sp>
      <p:sp>
        <p:nvSpPr>
          <p:cNvPr id="5" name="Footer Placeholder 4">
            <a:extLst>
              <a:ext uri="{FF2B5EF4-FFF2-40B4-BE49-F238E27FC236}">
                <a16:creationId xmlns:a16="http://schemas.microsoft.com/office/drawing/2014/main" id="{9719A19F-3AF7-1F78-AE74-8030D5B7F84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4E930748-0B64-E79E-E8B2-708C8FB99F6C}"/>
              </a:ext>
            </a:extLst>
          </p:cNvPr>
          <p:cNvSpPr>
            <a:spLocks noGrp="1"/>
          </p:cNvSpPr>
          <p:nvPr>
            <p:ph type="hdr" sz="quarter"/>
          </p:nvPr>
        </p:nvSpPr>
        <p:spPr/>
        <p:txBody>
          <a:bodyPr/>
          <a:lstStyle/>
          <a:p>
            <a:r>
              <a:rPr lang="id-ID"/>
              <a:t>RA001 FDP Entitlement</a:t>
            </a:r>
          </a:p>
        </p:txBody>
      </p:sp>
    </p:spTree>
    <p:extLst>
      <p:ext uri="{BB962C8B-B14F-4D97-AF65-F5344CB8AC3E}">
        <p14:creationId xmlns:p14="http://schemas.microsoft.com/office/powerpoint/2010/main" val="101313096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RA103 WBSCM Requisitions Part I</a:t>
            </a:r>
            <a:endParaRPr lang="id-ID"/>
          </a:p>
        </p:txBody>
      </p:sp>
      <p:sp>
        <p:nvSpPr>
          <p:cNvPr id="5" name="Footer Placeholder 4"/>
          <p:cNvSpPr>
            <a:spLocks noGrp="1"/>
          </p:cNvSpPr>
          <p:nvPr>
            <p:ph type="ftr" sz="quarter" idx="4"/>
          </p:nvPr>
        </p:nvSpPr>
        <p:spPr/>
        <p:txBody>
          <a:bodyPr/>
          <a:lstStyle/>
          <a:p>
            <a:r>
              <a:rPr lang="id-ID"/>
              <a:t>TDA USDA Foods</a:t>
            </a:r>
          </a:p>
        </p:txBody>
      </p:sp>
      <p:sp>
        <p:nvSpPr>
          <p:cNvPr id="6" name="Slide Number Placeholder 5"/>
          <p:cNvSpPr>
            <a:spLocks noGrp="1"/>
          </p:cNvSpPr>
          <p:nvPr>
            <p:ph type="sldNum" sz="quarter" idx="5"/>
          </p:nvPr>
        </p:nvSpPr>
        <p:spPr/>
        <p:txBody>
          <a:bodyPr/>
          <a:lstStyle/>
          <a:p>
            <a:fld id="{7CA3AE7D-D00C-4FD1-BFA5-ACC68E164876}" type="slidenum">
              <a:rPr lang="id-ID" smtClean="0"/>
              <a:pPr/>
              <a:t>105</a:t>
            </a:fld>
            <a:endParaRPr lang="id-ID"/>
          </a:p>
        </p:txBody>
      </p:sp>
    </p:spTree>
    <p:extLst>
      <p:ext uri="{BB962C8B-B14F-4D97-AF65-F5344CB8AC3E}">
        <p14:creationId xmlns:p14="http://schemas.microsoft.com/office/powerpoint/2010/main" val="335048872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4E4620-CD0B-4675-A4A1-6DD05FDD20BE}" type="slidenum">
              <a:rPr lang="en-US" smtClean="0"/>
              <a:t>106</a:t>
            </a:fld>
            <a:endParaRPr lang="en-US"/>
          </a:p>
        </p:txBody>
      </p:sp>
      <p:sp>
        <p:nvSpPr>
          <p:cNvPr id="5" name="Footer Placeholder 4">
            <a:extLst>
              <a:ext uri="{FF2B5EF4-FFF2-40B4-BE49-F238E27FC236}">
                <a16:creationId xmlns:a16="http://schemas.microsoft.com/office/drawing/2014/main" id="{FD101872-7E84-B1B6-9849-5180E0D42C23}"/>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3BC14B92-49D0-861C-9784-AF3EBA29433D}"/>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68181853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4E4620-CD0B-4675-A4A1-6DD05FDD20BE}" type="slidenum">
              <a:rPr lang="en-US" smtClean="0"/>
              <a:t>107</a:t>
            </a:fld>
            <a:endParaRPr lang="en-US"/>
          </a:p>
        </p:txBody>
      </p:sp>
      <p:sp>
        <p:nvSpPr>
          <p:cNvPr id="5" name="Footer Placeholder 4">
            <a:extLst>
              <a:ext uri="{FF2B5EF4-FFF2-40B4-BE49-F238E27FC236}">
                <a16:creationId xmlns:a16="http://schemas.microsoft.com/office/drawing/2014/main" id="{22FA35A1-F3F0-3980-7EF6-51972C3C7984}"/>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17A02F44-94E7-AF3F-0A2C-3C9653644E70}"/>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1521370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latin typeface="Arial"/>
                <a:cs typeface="Arial"/>
              </a:rPr>
              <a:t>Highlight the difference between training environment vs. Production URLs. </a:t>
            </a:r>
            <a:endParaRPr lang="en-US" dirty="0">
              <a:cs typeface="Arial" panose="020B0604020202020204" pitchFamily="34" charset="0"/>
            </a:endParaRPr>
          </a:p>
          <a:p>
            <a:pPr marL="171450" indent="-171450">
              <a:buFont typeface="Arial"/>
              <a:buChar char="•"/>
            </a:pPr>
            <a:r>
              <a:rPr lang="en-US" dirty="0">
                <a:latin typeface="Arial"/>
                <a:cs typeface="Arial"/>
              </a:rPr>
              <a:t>Production environment does not have the "</a:t>
            </a:r>
            <a:r>
              <a:rPr lang="en-US" dirty="0" err="1">
                <a:latin typeface="Arial"/>
                <a:cs typeface="Arial"/>
              </a:rPr>
              <a:t>ntrn</a:t>
            </a:r>
            <a:r>
              <a:rPr lang="en-US" dirty="0">
                <a:latin typeface="Arial"/>
                <a:cs typeface="Arial"/>
              </a:rPr>
              <a:t>" component in the web address.  </a:t>
            </a:r>
            <a:endParaRPr lang="en-US" dirty="0">
              <a:cs typeface="Arial"/>
            </a:endParaRPr>
          </a:p>
          <a:p>
            <a:pPr marL="171450" indent="-171450">
              <a:buFont typeface="Arial"/>
              <a:buChar char="•"/>
            </a:pPr>
            <a:r>
              <a:rPr lang="en-US" dirty="0">
                <a:latin typeface="Arial"/>
                <a:cs typeface="Arial"/>
              </a:rPr>
              <a:t>Logins previously provided via to RAs for training environment </a:t>
            </a:r>
          </a:p>
          <a:p>
            <a:pPr marL="171450" indent="-171450">
              <a:buFont typeface="Arial"/>
              <a:buChar char="•"/>
            </a:pPr>
            <a:r>
              <a:rPr lang="en-US" dirty="0">
                <a:latin typeface="Arial"/>
                <a:cs typeface="Arial"/>
              </a:rPr>
              <a:t>Log in to training environment will be different from login to username for live system which occurs after all required training is complete.</a:t>
            </a:r>
          </a:p>
          <a:p>
            <a:endParaRPr lang="en-US" dirty="0">
              <a:latin typeface="Arial"/>
              <a:cs typeface="Arial"/>
            </a:endParaRP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12</a:t>
            </a:fld>
            <a:endParaRPr lang="id-ID"/>
          </a:p>
        </p:txBody>
      </p:sp>
      <p:sp>
        <p:nvSpPr>
          <p:cNvPr id="5" name="Footer Placeholder 4">
            <a:extLst>
              <a:ext uri="{FF2B5EF4-FFF2-40B4-BE49-F238E27FC236}">
                <a16:creationId xmlns:a16="http://schemas.microsoft.com/office/drawing/2014/main" id="{8516DF93-2558-FE73-895E-2DDD42CB5695}"/>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B498DC6C-B4DA-9285-49F5-61FF7194A978}"/>
              </a:ext>
            </a:extLst>
          </p:cNvPr>
          <p:cNvSpPr>
            <a:spLocks noGrp="1"/>
          </p:cNvSpPr>
          <p:nvPr>
            <p:ph type="hdr" sz="quarter"/>
          </p:nvPr>
        </p:nvSpPr>
        <p:spPr/>
        <p:txBody>
          <a:bodyPr/>
          <a:lstStyle/>
          <a:p>
            <a:r>
              <a:rPr lang="en-US"/>
              <a:t>RA101 WBSCM Getting Started Part II</a:t>
            </a:r>
            <a:endParaRPr lang="id-ID"/>
          </a:p>
        </p:txBody>
      </p:sp>
    </p:spTree>
    <p:extLst>
      <p:ext uri="{BB962C8B-B14F-4D97-AF65-F5344CB8AC3E}">
        <p14:creationId xmlns:p14="http://schemas.microsoft.com/office/powerpoint/2010/main" val="3925288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TRAINER NOTE:</a:t>
            </a:r>
          </a:p>
          <a:p>
            <a:pPr marL="171450" indent="-171450">
              <a:buFont typeface="Arial" panose="020B0604020202020204" pitchFamily="34" charset="0"/>
              <a:buChar char="•"/>
            </a:pPr>
            <a:r>
              <a:rPr lang="en-US" dirty="0">
                <a:latin typeface="Calibri"/>
                <a:cs typeface="Calibri"/>
              </a:rPr>
              <a:t>Training Environment and Live Production Log In Page will look the same.</a:t>
            </a:r>
          </a:p>
          <a:p>
            <a:pPr marL="171450" indent="-171450">
              <a:buFont typeface="Arial" panose="020B0604020202020204" pitchFamily="34" charset="0"/>
              <a:buChar char="•"/>
            </a:pPr>
            <a:r>
              <a:rPr lang="en-US" dirty="0">
                <a:latin typeface="Calibri"/>
                <a:cs typeface="Calibri"/>
              </a:rPr>
              <a:t>Bookmark training environment which includes </a:t>
            </a:r>
            <a:r>
              <a:rPr lang="en-US" b="1" dirty="0">
                <a:latin typeface="Calibri"/>
                <a:cs typeface="Calibri"/>
              </a:rPr>
              <a:t>“</a:t>
            </a:r>
            <a:r>
              <a:rPr lang="en-US" b="1" dirty="0" err="1">
                <a:latin typeface="Calibri"/>
                <a:cs typeface="Calibri"/>
              </a:rPr>
              <a:t>ntrn</a:t>
            </a:r>
            <a:r>
              <a:rPr lang="en-US" b="1" dirty="0">
                <a:latin typeface="Calibri"/>
                <a:cs typeface="Calibri"/>
              </a:rPr>
              <a:t>” </a:t>
            </a:r>
            <a:r>
              <a:rPr lang="en-US" dirty="0">
                <a:latin typeface="Calibri"/>
                <a:cs typeface="Calibri"/>
              </a:rPr>
              <a:t>in the URL.</a:t>
            </a:r>
          </a:p>
          <a:p>
            <a:pPr marL="171450" indent="-171450">
              <a:buFont typeface="Arial" panose="020B0604020202020204" pitchFamily="34" charset="0"/>
              <a:buChar char="•"/>
            </a:pPr>
            <a:r>
              <a:rPr lang="en-US" dirty="0">
                <a:latin typeface="Calibri"/>
                <a:cs typeface="Calibri"/>
              </a:rPr>
              <a:t>Training environment logins will include no personal user information.</a:t>
            </a:r>
          </a:p>
          <a:p>
            <a:pPr marL="171450" indent="-171450">
              <a:buFont typeface="Arial" panose="020B0604020202020204" pitchFamily="34" charset="0"/>
              <a:buChar char="•"/>
            </a:pPr>
            <a:r>
              <a:rPr lang="en-US" dirty="0">
                <a:latin typeface="Calibri"/>
                <a:cs typeface="Calibri"/>
              </a:rPr>
              <a:t>The next slides will be a review of WBSCM RA view and reminder to check for new content.  Will be particularly helpful for those conducing training over multiple weeks.</a:t>
            </a:r>
          </a:p>
        </p:txBody>
      </p:sp>
      <p:sp>
        <p:nvSpPr>
          <p:cNvPr id="4" name="Slide Number Placeholder 3"/>
          <p:cNvSpPr>
            <a:spLocks noGrp="1"/>
          </p:cNvSpPr>
          <p:nvPr>
            <p:ph type="sldNum" sz="quarter" idx="5"/>
          </p:nvPr>
        </p:nvSpPr>
        <p:spPr/>
        <p:txBody>
          <a:bodyPr/>
          <a:lstStyle/>
          <a:p>
            <a:fld id="{7CA3AE7D-D00C-4FD1-BFA5-ACC68E164876}" type="slidenum">
              <a:rPr lang="id-ID" smtClean="0"/>
              <a:pPr/>
              <a:t>13</a:t>
            </a:fld>
            <a:endParaRPr lang="id-ID"/>
          </a:p>
        </p:txBody>
      </p:sp>
      <p:sp>
        <p:nvSpPr>
          <p:cNvPr id="5" name="Footer Placeholder 4">
            <a:extLst>
              <a:ext uri="{FF2B5EF4-FFF2-40B4-BE49-F238E27FC236}">
                <a16:creationId xmlns:a16="http://schemas.microsoft.com/office/drawing/2014/main" id="{9333F1D2-1B2F-89B7-9B25-EE53D4FDEEE0}"/>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3BD99517-742D-7B3D-F776-FE4485FE6A9D}"/>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2363533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User name and organization will show different user roles. Differences in navigation panels will be determined based on roles/level of access. Let participants know what NTRN stands for (Training Environment)</a:t>
            </a:r>
            <a:endParaRPr lang="en-US">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14</a:t>
            </a:fld>
            <a:endParaRPr lang="id-ID"/>
          </a:p>
        </p:txBody>
      </p:sp>
      <p:sp>
        <p:nvSpPr>
          <p:cNvPr id="5" name="Footer Placeholder 4">
            <a:extLst>
              <a:ext uri="{FF2B5EF4-FFF2-40B4-BE49-F238E27FC236}">
                <a16:creationId xmlns:a16="http://schemas.microsoft.com/office/drawing/2014/main" id="{C11EB90F-FB8D-B1C3-8BE1-A556C40F76F6}"/>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DC1B059C-685D-BAA6-C342-7A0603741965}"/>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3639353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 importance of checking forum for updates/announcements when they have access to Live Production environment </a:t>
            </a:r>
          </a:p>
        </p:txBody>
      </p:sp>
      <p:sp>
        <p:nvSpPr>
          <p:cNvPr id="4" name="Slide Number Placeholder 3"/>
          <p:cNvSpPr>
            <a:spLocks noGrp="1"/>
          </p:cNvSpPr>
          <p:nvPr>
            <p:ph type="sldNum" sz="quarter" idx="5"/>
          </p:nvPr>
        </p:nvSpPr>
        <p:spPr/>
        <p:txBody>
          <a:bodyPr/>
          <a:lstStyle/>
          <a:p>
            <a:fld id="{7CA3AE7D-D00C-4FD1-BFA5-ACC68E164876}" type="slidenum">
              <a:rPr lang="id-ID" smtClean="0"/>
              <a:pPr/>
              <a:t>15</a:t>
            </a:fld>
            <a:endParaRPr lang="id-ID"/>
          </a:p>
        </p:txBody>
      </p:sp>
      <p:sp>
        <p:nvSpPr>
          <p:cNvPr id="5" name="Footer Placeholder 4">
            <a:extLst>
              <a:ext uri="{FF2B5EF4-FFF2-40B4-BE49-F238E27FC236}">
                <a16:creationId xmlns:a16="http://schemas.microsoft.com/office/drawing/2014/main" id="{5339E04E-94F2-8268-8770-A2A3C898B90E}"/>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98FEBC66-215A-78C8-39A8-609B309ADD6B}"/>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873615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Users may also want to create requisitions to each location site by commodity group.</a:t>
            </a:r>
          </a:p>
          <a:p>
            <a:r>
              <a:rPr lang="en-US" b="1" dirty="0">
                <a:latin typeface="Arial"/>
                <a:cs typeface="Arial"/>
              </a:rPr>
              <a:t>Ex:</a:t>
            </a:r>
          </a:p>
          <a:p>
            <a:r>
              <a:rPr lang="en-US" dirty="0">
                <a:latin typeface="Arial"/>
                <a:cs typeface="Arial"/>
              </a:rPr>
              <a:t>Direct Delivery Fruits and Veggies</a:t>
            </a:r>
          </a:p>
          <a:p>
            <a:r>
              <a:rPr lang="en-US" dirty="0">
                <a:latin typeface="Arial"/>
                <a:cs typeface="Arial"/>
              </a:rPr>
              <a:t>Direct Delivery Meat</a:t>
            </a:r>
          </a:p>
          <a:p>
            <a:r>
              <a:rPr lang="en-US" dirty="0">
                <a:latin typeface="Arial"/>
                <a:cs typeface="Arial"/>
              </a:rPr>
              <a:t>Direct Delivery Poultry, etc. etc.</a:t>
            </a:r>
          </a:p>
        </p:txBody>
      </p:sp>
      <p:sp>
        <p:nvSpPr>
          <p:cNvPr id="4" name="Slide Number Placeholder 3"/>
          <p:cNvSpPr>
            <a:spLocks noGrp="1"/>
          </p:cNvSpPr>
          <p:nvPr>
            <p:ph type="sldNum" sz="quarter" idx="5"/>
          </p:nvPr>
        </p:nvSpPr>
        <p:spPr/>
        <p:txBody>
          <a:bodyPr/>
          <a:lstStyle/>
          <a:p>
            <a:fld id="{7CA3AE7D-D00C-4FD1-BFA5-ACC68E164876}" type="slidenum">
              <a:rPr lang="id-ID" smtClean="0"/>
              <a:pPr/>
              <a:t>16</a:t>
            </a:fld>
            <a:endParaRPr lang="id-ID"/>
          </a:p>
        </p:txBody>
      </p:sp>
      <p:sp>
        <p:nvSpPr>
          <p:cNvPr id="5" name="Footer Placeholder 4">
            <a:extLst>
              <a:ext uri="{FF2B5EF4-FFF2-40B4-BE49-F238E27FC236}">
                <a16:creationId xmlns:a16="http://schemas.microsoft.com/office/drawing/2014/main" id="{3DB0A7EE-4256-F4FD-62CE-2BA53398CB64}"/>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FDCAFCDD-5475-45C7-CF45-28B389663658}"/>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1639597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To request Direct Delivery via Catalog (formerly known as surveys) follow the next set of steps on each slide.</a:t>
            </a:r>
          </a:p>
        </p:txBody>
      </p:sp>
      <p:sp>
        <p:nvSpPr>
          <p:cNvPr id="4" name="Slide Number Placeholder 3"/>
          <p:cNvSpPr>
            <a:spLocks noGrp="1"/>
          </p:cNvSpPr>
          <p:nvPr>
            <p:ph type="sldNum" sz="quarter" idx="5"/>
          </p:nvPr>
        </p:nvSpPr>
        <p:spPr/>
        <p:txBody>
          <a:bodyPr/>
          <a:lstStyle/>
          <a:p>
            <a:fld id="{7CA3AE7D-D00C-4FD1-BFA5-ACC68E164876}" type="slidenum">
              <a:rPr lang="id-ID" smtClean="0"/>
              <a:pPr/>
              <a:t>17</a:t>
            </a:fld>
            <a:endParaRPr lang="id-ID"/>
          </a:p>
        </p:txBody>
      </p:sp>
      <p:sp>
        <p:nvSpPr>
          <p:cNvPr id="5" name="Footer Placeholder 4">
            <a:extLst>
              <a:ext uri="{FF2B5EF4-FFF2-40B4-BE49-F238E27FC236}">
                <a16:creationId xmlns:a16="http://schemas.microsoft.com/office/drawing/2014/main" id="{CE7D26FB-E848-9FDA-DE26-617070F64F48}"/>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D1F5C44C-0A20-9963-418E-8D15D1AE3FAA}"/>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1052411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NOTE: The Product Catalog Screen may auto-populate.</a:t>
            </a:r>
          </a:p>
          <a:p>
            <a:endParaRPr lang="en-US">
              <a:latin typeface="Arial"/>
              <a:cs typeface="Arial"/>
            </a:endParaRPr>
          </a:p>
          <a:p>
            <a:r>
              <a:rPr lang="en-US">
                <a:latin typeface="Arial"/>
                <a:cs typeface="Arial"/>
              </a:rPr>
              <a:t>At this point of the fulfillment process, RAs will request their foods to be delivered to their desired Ship-To destination (for Direct Delivery, either Direct Ship or State-Contracted). </a:t>
            </a:r>
            <a:br>
              <a:rPr lang="en-US">
                <a:latin typeface="Arial"/>
                <a:cs typeface="Arial"/>
              </a:rPr>
            </a:br>
            <a:endParaRPr lang="en-US">
              <a:latin typeface="Arial"/>
              <a:cs typeface="Arial"/>
            </a:endParaRPr>
          </a:p>
          <a:p>
            <a:r>
              <a:rPr lang="en-US">
                <a:latin typeface="Arial"/>
                <a:cs typeface="Arial"/>
              </a:rPr>
              <a:t>TDA will submit those requests to USDA on their behalf.</a:t>
            </a:r>
            <a:endParaRPr lang="en-US"/>
          </a:p>
        </p:txBody>
      </p:sp>
      <p:sp>
        <p:nvSpPr>
          <p:cNvPr id="4" name="Slide Number Placeholder 3"/>
          <p:cNvSpPr>
            <a:spLocks noGrp="1"/>
          </p:cNvSpPr>
          <p:nvPr>
            <p:ph type="sldNum" sz="quarter" idx="5"/>
          </p:nvPr>
        </p:nvSpPr>
        <p:spPr/>
        <p:txBody>
          <a:bodyPr/>
          <a:lstStyle/>
          <a:p>
            <a:fld id="{7CA3AE7D-D00C-4FD1-BFA5-ACC68E164876}" type="slidenum">
              <a:rPr lang="id-ID" smtClean="0"/>
              <a:pPr/>
              <a:t>18</a:t>
            </a:fld>
            <a:endParaRPr lang="id-ID"/>
          </a:p>
        </p:txBody>
      </p:sp>
      <p:sp>
        <p:nvSpPr>
          <p:cNvPr id="5" name="Footer Placeholder 4">
            <a:extLst>
              <a:ext uri="{FF2B5EF4-FFF2-40B4-BE49-F238E27FC236}">
                <a16:creationId xmlns:a16="http://schemas.microsoft.com/office/drawing/2014/main" id="{BA30AA10-BC94-1CAE-999E-BE7E53916CD6}"/>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636C2145-05BF-7B9C-EADB-922E926C4884}"/>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1056829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19</a:t>
            </a:fld>
            <a:endParaRPr lang="id-ID"/>
          </a:p>
        </p:txBody>
      </p:sp>
      <p:sp>
        <p:nvSpPr>
          <p:cNvPr id="5" name="Footer Placeholder 4">
            <a:extLst>
              <a:ext uri="{FF2B5EF4-FFF2-40B4-BE49-F238E27FC236}">
                <a16:creationId xmlns:a16="http://schemas.microsoft.com/office/drawing/2014/main" id="{E92546BF-5437-E948-7F4A-59C382EB31E9}"/>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FE7F286A-21DF-F344-6E22-905FFF51BA97}"/>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321955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To view the product catalog panel and/or to enlarge main content area, hide navigation panel by clicking arrow.</a:t>
            </a:r>
          </a:p>
          <a:p>
            <a:endParaRPr lang="en-US">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20</a:t>
            </a:fld>
            <a:endParaRPr lang="id-ID"/>
          </a:p>
        </p:txBody>
      </p:sp>
      <p:sp>
        <p:nvSpPr>
          <p:cNvPr id="5" name="Footer Placeholder 4">
            <a:extLst>
              <a:ext uri="{FF2B5EF4-FFF2-40B4-BE49-F238E27FC236}">
                <a16:creationId xmlns:a16="http://schemas.microsoft.com/office/drawing/2014/main" id="{837D66CD-5F1F-55F8-41B7-6829A6CDDCE5}"/>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9D8DE2B2-43B9-7E54-1539-DC498CF39298}"/>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4184257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Review information on slide with RAs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3AE7D-D00C-4FD1-BFA5-ACC68E164876}" type="slidenum">
              <a:rPr kumimoji="0" lang="id-ID"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id-ID"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7345ABE5-2472-B84D-2A88-AB3BF9423AE9}"/>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TDA USDA Foods</a:t>
            </a:r>
          </a:p>
        </p:txBody>
      </p:sp>
      <p:sp>
        <p:nvSpPr>
          <p:cNvPr id="6" name="Header Placeholder 5">
            <a:extLst>
              <a:ext uri="{FF2B5EF4-FFF2-40B4-BE49-F238E27FC236}">
                <a16:creationId xmlns:a16="http://schemas.microsoft.com/office/drawing/2014/main" id="{6F16598D-6092-594D-16D9-8A63BFA38FA7}"/>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RA106 WBSCM Reports Part II</a:t>
            </a:r>
          </a:p>
        </p:txBody>
      </p:sp>
    </p:spTree>
    <p:extLst>
      <p:ext uri="{BB962C8B-B14F-4D97-AF65-F5344CB8AC3E}">
        <p14:creationId xmlns:p14="http://schemas.microsoft.com/office/powerpoint/2010/main" val="3865044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NOTE: Remind users that this is not an ORDER despite the name of the entry screen.  This is a REQUISITION for SDA to order on behalf of RAs.</a:t>
            </a:r>
            <a:endParaRPr lang="en-US"/>
          </a:p>
        </p:txBody>
      </p:sp>
      <p:sp>
        <p:nvSpPr>
          <p:cNvPr id="4" name="Slide Number Placeholder 3"/>
          <p:cNvSpPr>
            <a:spLocks noGrp="1"/>
          </p:cNvSpPr>
          <p:nvPr>
            <p:ph type="sldNum" sz="quarter" idx="5"/>
          </p:nvPr>
        </p:nvSpPr>
        <p:spPr/>
        <p:txBody>
          <a:bodyPr/>
          <a:lstStyle/>
          <a:p>
            <a:fld id="{7CA3AE7D-D00C-4FD1-BFA5-ACC68E164876}" type="slidenum">
              <a:rPr lang="id-ID" smtClean="0"/>
              <a:pPr/>
              <a:t>21</a:t>
            </a:fld>
            <a:endParaRPr lang="id-ID"/>
          </a:p>
        </p:txBody>
      </p:sp>
      <p:sp>
        <p:nvSpPr>
          <p:cNvPr id="5" name="Footer Placeholder 4">
            <a:extLst>
              <a:ext uri="{FF2B5EF4-FFF2-40B4-BE49-F238E27FC236}">
                <a16:creationId xmlns:a16="http://schemas.microsoft.com/office/drawing/2014/main" id="{D04A1048-444D-4EF4-6C75-9D0D490450FA}"/>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9604D5E2-4F6D-4DD0-0A94-9AA1BD1C2851}"/>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2280061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This PPT will focus on requesting Direct Delivery via Catalog</a:t>
            </a:r>
          </a:p>
        </p:txBody>
      </p:sp>
      <p:sp>
        <p:nvSpPr>
          <p:cNvPr id="4" name="Slide Number Placeholder 3"/>
          <p:cNvSpPr>
            <a:spLocks noGrp="1"/>
          </p:cNvSpPr>
          <p:nvPr>
            <p:ph type="sldNum" sz="quarter" idx="5"/>
          </p:nvPr>
        </p:nvSpPr>
        <p:spPr/>
        <p:txBody>
          <a:bodyPr/>
          <a:lstStyle/>
          <a:p>
            <a:fld id="{7CA3AE7D-D00C-4FD1-BFA5-ACC68E164876}" type="slidenum">
              <a:rPr lang="id-ID" smtClean="0"/>
              <a:pPr/>
              <a:t>22</a:t>
            </a:fld>
            <a:endParaRPr lang="id-ID"/>
          </a:p>
        </p:txBody>
      </p:sp>
      <p:sp>
        <p:nvSpPr>
          <p:cNvPr id="5" name="Footer Placeholder 4">
            <a:extLst>
              <a:ext uri="{FF2B5EF4-FFF2-40B4-BE49-F238E27FC236}">
                <a16:creationId xmlns:a16="http://schemas.microsoft.com/office/drawing/2014/main" id="{5B606C1B-427F-64F2-91DF-42854AF186F0}"/>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6D3AC79E-EBFF-31C8-D6CB-E60A4938074E}"/>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326310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NOTE: Remind users that this is not an ORDER despite the name of the entry screen.  This is a REQUISITION for SDA (TDA) to order on behalf of RAs.</a:t>
            </a:r>
          </a:p>
        </p:txBody>
      </p:sp>
      <p:sp>
        <p:nvSpPr>
          <p:cNvPr id="4" name="Slide Number Placeholder 3"/>
          <p:cNvSpPr>
            <a:spLocks noGrp="1"/>
          </p:cNvSpPr>
          <p:nvPr>
            <p:ph type="sldNum" sz="quarter" idx="5"/>
          </p:nvPr>
        </p:nvSpPr>
        <p:spPr/>
        <p:txBody>
          <a:bodyPr/>
          <a:lstStyle/>
          <a:p>
            <a:fld id="{7CA3AE7D-D00C-4FD1-BFA5-ACC68E164876}" type="slidenum">
              <a:rPr lang="id-ID" smtClean="0"/>
              <a:pPr/>
              <a:t>23</a:t>
            </a:fld>
            <a:endParaRPr lang="id-ID"/>
          </a:p>
        </p:txBody>
      </p:sp>
      <p:sp>
        <p:nvSpPr>
          <p:cNvPr id="5" name="Footer Placeholder 4">
            <a:extLst>
              <a:ext uri="{FF2B5EF4-FFF2-40B4-BE49-F238E27FC236}">
                <a16:creationId xmlns:a16="http://schemas.microsoft.com/office/drawing/2014/main" id="{0E420B6A-8E91-E5DB-0BB9-92CAC783F879}"/>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A7AA375E-F45C-3A60-799D-700567E44201}"/>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132867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While Processing Diversion is available via Catalog, RAs should request Processing via Extended Search </a:t>
            </a:r>
            <a:r>
              <a:rPr lang="en-US" b="1" i="1" u="sng" dirty="0">
                <a:latin typeface="Arial"/>
                <a:cs typeface="Arial"/>
              </a:rPr>
              <a:t>Only</a:t>
            </a:r>
            <a:r>
              <a:rPr lang="en-US" dirty="0">
                <a:latin typeface="Arial"/>
                <a:cs typeface="Arial"/>
              </a:rPr>
              <a:t> and Direct Delivery via Catalog</a:t>
            </a:r>
            <a:br>
              <a:rPr lang="en-US" dirty="0">
                <a:latin typeface="Arial"/>
                <a:cs typeface="Arial"/>
              </a:rPr>
            </a:br>
            <a:endParaRPr lang="en-US" dirty="0">
              <a:latin typeface="Arial"/>
              <a:cs typeface="Arial"/>
            </a:endParaRPr>
          </a:p>
          <a:p>
            <a:r>
              <a:rPr lang="en-US" dirty="0">
                <a:latin typeface="Arial"/>
                <a:cs typeface="Arial"/>
              </a:rPr>
              <a:t>This portion of training focuses on Direct Delivery via Catalog.</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24</a:t>
            </a:fld>
            <a:endParaRPr lang="id-ID"/>
          </a:p>
        </p:txBody>
      </p:sp>
      <p:sp>
        <p:nvSpPr>
          <p:cNvPr id="5" name="Footer Placeholder 4">
            <a:extLst>
              <a:ext uri="{FF2B5EF4-FFF2-40B4-BE49-F238E27FC236}">
                <a16:creationId xmlns:a16="http://schemas.microsoft.com/office/drawing/2014/main" id="{3D396AB6-D4E9-7E05-2FB6-9991D73DC7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FFBD021C-C7E5-C36B-EF42-5B70789EA3E6}"/>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587939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lumMod val="95000"/>
                    <a:lumOff val="5000"/>
                  </a:schemeClr>
                </a:solidFill>
                <a:latin typeface="Arial"/>
                <a:cs typeface="Arial"/>
              </a:rPr>
              <a:t>Catalog "Order" Options based on User Role/Program Selected</a:t>
            </a:r>
          </a:p>
          <a:p>
            <a:r>
              <a:rPr lang="en-US" dirty="0">
                <a:latin typeface="Arial"/>
                <a:cs typeface="Arial"/>
              </a:rPr>
              <a:t>NOTE: Remind users that this is not an ORDER despite the name of the entry screen.  This is a REQUISITION for SDA (TDA) to order on behalf of RAs.</a:t>
            </a:r>
          </a:p>
        </p:txBody>
      </p:sp>
      <p:sp>
        <p:nvSpPr>
          <p:cNvPr id="4" name="Slide Number Placeholder 3"/>
          <p:cNvSpPr>
            <a:spLocks noGrp="1"/>
          </p:cNvSpPr>
          <p:nvPr>
            <p:ph type="sldNum" sz="quarter" idx="5"/>
          </p:nvPr>
        </p:nvSpPr>
        <p:spPr/>
        <p:txBody>
          <a:bodyPr/>
          <a:lstStyle/>
          <a:p>
            <a:fld id="{7CA3AE7D-D00C-4FD1-BFA5-ACC68E164876}" type="slidenum">
              <a:rPr lang="id-ID" smtClean="0"/>
              <a:pPr/>
              <a:t>25</a:t>
            </a:fld>
            <a:endParaRPr lang="id-ID"/>
          </a:p>
        </p:txBody>
      </p:sp>
      <p:sp>
        <p:nvSpPr>
          <p:cNvPr id="5" name="Footer Placeholder 4">
            <a:extLst>
              <a:ext uri="{FF2B5EF4-FFF2-40B4-BE49-F238E27FC236}">
                <a16:creationId xmlns:a16="http://schemas.microsoft.com/office/drawing/2014/main" id="{26D0C39C-6051-5605-866D-ACEBF6A401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2080B33F-81FA-94E7-7BB8-0963BDE25CD5}"/>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331542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Select Direct Delivery Commodity group that is desired</a:t>
            </a:r>
          </a:p>
        </p:txBody>
      </p:sp>
      <p:sp>
        <p:nvSpPr>
          <p:cNvPr id="4" name="Slide Number Placeholder 3"/>
          <p:cNvSpPr>
            <a:spLocks noGrp="1"/>
          </p:cNvSpPr>
          <p:nvPr>
            <p:ph type="sldNum" sz="quarter" idx="5"/>
          </p:nvPr>
        </p:nvSpPr>
        <p:spPr/>
        <p:txBody>
          <a:bodyPr/>
          <a:lstStyle/>
          <a:p>
            <a:fld id="{7CA3AE7D-D00C-4FD1-BFA5-ACC68E164876}" type="slidenum">
              <a:rPr lang="id-ID" smtClean="0"/>
              <a:pPr/>
              <a:t>26</a:t>
            </a:fld>
            <a:endParaRPr lang="id-ID"/>
          </a:p>
        </p:txBody>
      </p:sp>
      <p:sp>
        <p:nvSpPr>
          <p:cNvPr id="5" name="Footer Placeholder 4">
            <a:extLst>
              <a:ext uri="{FF2B5EF4-FFF2-40B4-BE49-F238E27FC236}">
                <a16:creationId xmlns:a16="http://schemas.microsoft.com/office/drawing/2014/main" id="{77D4F9F3-C231-4248-95A8-D52EA388C666}"/>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B4F3EC1E-7B70-2CFA-7E6E-E12B4A0A61B9}"/>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2284484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After making selections, review catalog information that will appear in the main content area.</a:t>
            </a:r>
          </a:p>
        </p:txBody>
      </p:sp>
      <p:sp>
        <p:nvSpPr>
          <p:cNvPr id="4" name="Slide Number Placeholder 3"/>
          <p:cNvSpPr>
            <a:spLocks noGrp="1"/>
          </p:cNvSpPr>
          <p:nvPr>
            <p:ph type="sldNum" sz="quarter" idx="5"/>
          </p:nvPr>
        </p:nvSpPr>
        <p:spPr/>
        <p:txBody>
          <a:bodyPr/>
          <a:lstStyle/>
          <a:p>
            <a:fld id="{7CA3AE7D-D00C-4FD1-BFA5-ACC68E164876}" type="slidenum">
              <a:rPr lang="id-ID" smtClean="0"/>
              <a:pPr/>
              <a:t>27</a:t>
            </a:fld>
            <a:endParaRPr lang="id-ID"/>
          </a:p>
        </p:txBody>
      </p:sp>
      <p:sp>
        <p:nvSpPr>
          <p:cNvPr id="5" name="Footer Placeholder 4">
            <a:extLst>
              <a:ext uri="{FF2B5EF4-FFF2-40B4-BE49-F238E27FC236}">
                <a16:creationId xmlns:a16="http://schemas.microsoft.com/office/drawing/2014/main" id="{CD0E01A3-A38C-3B17-E6C7-E46B520C339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72DC0F95-0D66-3EFC-47DB-8B4AFCD044DB}"/>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587036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making selections, review catalog information that will appear in the main content area.</a:t>
            </a:r>
          </a:p>
        </p:txBody>
      </p:sp>
      <p:sp>
        <p:nvSpPr>
          <p:cNvPr id="4" name="Slide Number Placeholder 3"/>
          <p:cNvSpPr>
            <a:spLocks noGrp="1"/>
          </p:cNvSpPr>
          <p:nvPr>
            <p:ph type="sldNum" sz="quarter" idx="5"/>
          </p:nvPr>
        </p:nvSpPr>
        <p:spPr/>
        <p:txBody>
          <a:bodyPr/>
          <a:lstStyle/>
          <a:p>
            <a:fld id="{7CA3AE7D-D00C-4FD1-BFA5-ACC68E164876}" type="slidenum">
              <a:rPr lang="id-ID" smtClean="0"/>
              <a:pPr/>
              <a:t>28</a:t>
            </a:fld>
            <a:endParaRPr lang="id-ID"/>
          </a:p>
        </p:txBody>
      </p:sp>
      <p:sp>
        <p:nvSpPr>
          <p:cNvPr id="5" name="Footer Placeholder 4">
            <a:extLst>
              <a:ext uri="{FF2B5EF4-FFF2-40B4-BE49-F238E27FC236}">
                <a16:creationId xmlns:a16="http://schemas.microsoft.com/office/drawing/2014/main" id="{9F4DB5A9-585A-2362-EFFA-9DE7F07C3463}"/>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379AAA2B-7B64-889F-2914-2A8E397AEA5A}"/>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8505308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FNS may offer bonus commodities when there is surplus.</a:t>
            </a:r>
            <a:endParaRPr lang="en-US"/>
          </a:p>
        </p:txBody>
      </p:sp>
      <p:sp>
        <p:nvSpPr>
          <p:cNvPr id="4" name="Slide Number Placeholder 3"/>
          <p:cNvSpPr>
            <a:spLocks noGrp="1"/>
          </p:cNvSpPr>
          <p:nvPr>
            <p:ph type="sldNum" sz="quarter" idx="5"/>
          </p:nvPr>
        </p:nvSpPr>
        <p:spPr/>
        <p:txBody>
          <a:bodyPr/>
          <a:lstStyle/>
          <a:p>
            <a:fld id="{7CA3AE7D-D00C-4FD1-BFA5-ACC68E164876}" type="slidenum">
              <a:rPr lang="id-ID" smtClean="0"/>
              <a:pPr/>
              <a:t>29</a:t>
            </a:fld>
            <a:endParaRPr lang="id-ID"/>
          </a:p>
        </p:txBody>
      </p:sp>
      <p:sp>
        <p:nvSpPr>
          <p:cNvPr id="5" name="Footer Placeholder 4">
            <a:extLst>
              <a:ext uri="{FF2B5EF4-FFF2-40B4-BE49-F238E27FC236}">
                <a16:creationId xmlns:a16="http://schemas.microsoft.com/office/drawing/2014/main" id="{E33AC28D-ECD7-5F6C-CF59-8773DB784CA8}"/>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6B65A41D-C563-266B-0585-BD93116B0927}"/>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3225162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making selections, review catalog information that will appear in the main content area.</a:t>
            </a:r>
          </a:p>
        </p:txBody>
      </p:sp>
      <p:sp>
        <p:nvSpPr>
          <p:cNvPr id="4" name="Slide Number Placeholder 3"/>
          <p:cNvSpPr>
            <a:spLocks noGrp="1"/>
          </p:cNvSpPr>
          <p:nvPr>
            <p:ph type="sldNum" sz="quarter" idx="5"/>
          </p:nvPr>
        </p:nvSpPr>
        <p:spPr/>
        <p:txBody>
          <a:bodyPr/>
          <a:lstStyle/>
          <a:p>
            <a:fld id="{7CA3AE7D-D00C-4FD1-BFA5-ACC68E164876}" type="slidenum">
              <a:rPr lang="id-ID" smtClean="0"/>
              <a:pPr/>
              <a:t>30</a:t>
            </a:fld>
            <a:endParaRPr lang="id-ID"/>
          </a:p>
        </p:txBody>
      </p:sp>
      <p:sp>
        <p:nvSpPr>
          <p:cNvPr id="5" name="Footer Placeholder 4">
            <a:extLst>
              <a:ext uri="{FF2B5EF4-FFF2-40B4-BE49-F238E27FC236}">
                <a16:creationId xmlns:a16="http://schemas.microsoft.com/office/drawing/2014/main" id="{3DF5A289-E7D4-9E0F-91EE-5F9950EB87D6}"/>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6B04B259-BED5-62BA-AFE4-24B03F6D14B5}"/>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615715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a:rPr>
              <a:t>Users complete survey via QR Code or link/URL</a:t>
            </a:r>
          </a:p>
        </p:txBody>
      </p:sp>
      <p:sp>
        <p:nvSpPr>
          <p:cNvPr id="4" name="Slide Number Placeholder 3"/>
          <p:cNvSpPr>
            <a:spLocks noGrp="1"/>
          </p:cNvSpPr>
          <p:nvPr>
            <p:ph type="sldNum" sz="quarter" idx="5"/>
          </p:nvPr>
        </p:nvSpPr>
        <p:spPr/>
        <p:txBody>
          <a:bodyPr/>
          <a:lstStyle/>
          <a:p>
            <a:fld id="{7CA3AE7D-D00C-4FD1-BFA5-ACC68E164876}" type="slidenum">
              <a:rPr lang="id-ID" smtClean="0"/>
              <a:pPr/>
              <a:t>4</a:t>
            </a:fld>
            <a:endParaRPr lang="id-ID"/>
          </a:p>
        </p:txBody>
      </p:sp>
      <p:sp>
        <p:nvSpPr>
          <p:cNvPr id="5" name="Footer Placeholder 4">
            <a:extLst>
              <a:ext uri="{FF2B5EF4-FFF2-40B4-BE49-F238E27FC236}">
                <a16:creationId xmlns:a16="http://schemas.microsoft.com/office/drawing/2014/main" id="{31C5F3B7-85A1-A4D7-B648-C7CEC22BCB3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57E66F73-11C7-33A8-2E21-0EDEA047A8DC}"/>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4011319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31</a:t>
            </a:fld>
            <a:endParaRPr lang="id-ID"/>
          </a:p>
        </p:txBody>
      </p:sp>
      <p:sp>
        <p:nvSpPr>
          <p:cNvPr id="5" name="Footer Placeholder 4">
            <a:extLst>
              <a:ext uri="{FF2B5EF4-FFF2-40B4-BE49-F238E27FC236}">
                <a16:creationId xmlns:a16="http://schemas.microsoft.com/office/drawing/2014/main" id="{62E97D89-3E59-BBDC-97A6-C154B02BB81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983F5242-5E32-64F7-2468-EA8A4D36DC4C}"/>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1214181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RAs must submit assessment responses via QR Code or URL/link in order to receive credit</a:t>
            </a:r>
          </a:p>
        </p:txBody>
      </p:sp>
      <p:sp>
        <p:nvSpPr>
          <p:cNvPr id="4" name="Header Placeholder 3"/>
          <p:cNvSpPr>
            <a:spLocks noGrp="1"/>
          </p:cNvSpPr>
          <p:nvPr>
            <p:ph type="hdr" sz="quarter"/>
          </p:nvPr>
        </p:nvSpPr>
        <p:spPr/>
        <p:txBody>
          <a:bodyPr/>
          <a:lstStyle/>
          <a:p>
            <a:r>
              <a:rPr lang="en-US"/>
              <a:t>RA103 WBSCM Requisitions Part I</a:t>
            </a:r>
            <a:endParaRPr lang="id-ID"/>
          </a:p>
        </p:txBody>
      </p:sp>
      <p:sp>
        <p:nvSpPr>
          <p:cNvPr id="5" name="Footer Placeholder 4"/>
          <p:cNvSpPr>
            <a:spLocks noGrp="1"/>
          </p:cNvSpPr>
          <p:nvPr>
            <p:ph type="ftr" sz="quarter" idx="4"/>
          </p:nvPr>
        </p:nvSpPr>
        <p:spPr/>
        <p:txBody>
          <a:bodyPr/>
          <a:lstStyle/>
          <a:p>
            <a:r>
              <a:rPr lang="id-ID"/>
              <a:t>TDA USDA Foods</a:t>
            </a:r>
          </a:p>
        </p:txBody>
      </p:sp>
      <p:sp>
        <p:nvSpPr>
          <p:cNvPr id="6" name="Slide Number Placeholder 5"/>
          <p:cNvSpPr>
            <a:spLocks noGrp="1"/>
          </p:cNvSpPr>
          <p:nvPr>
            <p:ph type="sldNum" sz="quarter" idx="5"/>
          </p:nvPr>
        </p:nvSpPr>
        <p:spPr/>
        <p:txBody>
          <a:bodyPr/>
          <a:lstStyle/>
          <a:p>
            <a:fld id="{7CA3AE7D-D00C-4FD1-BFA5-ACC68E164876}" type="slidenum">
              <a:rPr lang="id-ID" smtClean="0"/>
              <a:pPr/>
              <a:t>32</a:t>
            </a:fld>
            <a:endParaRPr lang="id-ID"/>
          </a:p>
        </p:txBody>
      </p:sp>
    </p:spTree>
    <p:extLst>
      <p:ext uri="{BB962C8B-B14F-4D97-AF65-F5344CB8AC3E}">
        <p14:creationId xmlns:p14="http://schemas.microsoft.com/office/powerpoint/2010/main" val="5989099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Review information on slide with RAs</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33</a:t>
            </a:fld>
            <a:endParaRPr lang="id-ID"/>
          </a:p>
        </p:txBody>
      </p:sp>
      <p:sp>
        <p:nvSpPr>
          <p:cNvPr id="5" name="Footer Placeholder 4">
            <a:extLst>
              <a:ext uri="{FF2B5EF4-FFF2-40B4-BE49-F238E27FC236}">
                <a16:creationId xmlns:a16="http://schemas.microsoft.com/office/drawing/2014/main" id="{9DFD8C8A-2914-15E6-2224-0233BB2D19DE}"/>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AA996DC9-FA14-02E7-F7FB-39DD1CA9B570}"/>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28712402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Review information on slide with RAs</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34</a:t>
            </a:fld>
            <a:endParaRPr lang="id-ID"/>
          </a:p>
        </p:txBody>
      </p:sp>
      <p:sp>
        <p:nvSpPr>
          <p:cNvPr id="5" name="Footer Placeholder 4">
            <a:extLst>
              <a:ext uri="{FF2B5EF4-FFF2-40B4-BE49-F238E27FC236}">
                <a16:creationId xmlns:a16="http://schemas.microsoft.com/office/drawing/2014/main" id="{8A67A3A9-D074-F187-F094-3A6BA0805E9A}"/>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31080E94-EBB5-2C07-4269-5A4BAB5163B4}"/>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237284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35</a:t>
            </a:fld>
            <a:endParaRPr lang="id-ID"/>
          </a:p>
        </p:txBody>
      </p:sp>
      <p:sp>
        <p:nvSpPr>
          <p:cNvPr id="5" name="Footer Placeholder 4">
            <a:extLst>
              <a:ext uri="{FF2B5EF4-FFF2-40B4-BE49-F238E27FC236}">
                <a16:creationId xmlns:a16="http://schemas.microsoft.com/office/drawing/2014/main" id="{97E8D48F-8A3A-C81C-2722-9C727DFFBE80}"/>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CDE5929F-5569-3564-3D2D-7489DEEE23FE}"/>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16892465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Review information on slide with RAs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The delivery date is the date the material will arrive at the Warehouse for Direct Delivery</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36</a:t>
            </a:fld>
            <a:endParaRPr lang="id-ID"/>
          </a:p>
        </p:txBody>
      </p:sp>
      <p:sp>
        <p:nvSpPr>
          <p:cNvPr id="5" name="Footer Placeholder 4">
            <a:extLst>
              <a:ext uri="{FF2B5EF4-FFF2-40B4-BE49-F238E27FC236}">
                <a16:creationId xmlns:a16="http://schemas.microsoft.com/office/drawing/2014/main" id="{97E8D48F-8A3A-C81C-2722-9C727DFFBE80}"/>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CDE5929F-5569-3564-3D2D-7489DEEE23FE}"/>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12740558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Review information on slide with RAs</a:t>
            </a:r>
          </a:p>
        </p:txBody>
      </p:sp>
      <p:sp>
        <p:nvSpPr>
          <p:cNvPr id="4" name="Slide Number Placeholder 3"/>
          <p:cNvSpPr>
            <a:spLocks noGrp="1"/>
          </p:cNvSpPr>
          <p:nvPr>
            <p:ph type="sldNum" sz="quarter" idx="5"/>
          </p:nvPr>
        </p:nvSpPr>
        <p:spPr/>
        <p:txBody>
          <a:bodyPr/>
          <a:lstStyle/>
          <a:p>
            <a:fld id="{7CA3AE7D-D00C-4FD1-BFA5-ACC68E164876}" type="slidenum">
              <a:rPr lang="id-ID" smtClean="0"/>
              <a:pPr/>
              <a:t>37</a:t>
            </a:fld>
            <a:endParaRPr lang="id-ID"/>
          </a:p>
        </p:txBody>
      </p:sp>
      <p:sp>
        <p:nvSpPr>
          <p:cNvPr id="5" name="Footer Placeholder 4">
            <a:extLst>
              <a:ext uri="{FF2B5EF4-FFF2-40B4-BE49-F238E27FC236}">
                <a16:creationId xmlns:a16="http://schemas.microsoft.com/office/drawing/2014/main" id="{92B37366-F2DC-2076-A019-EDA490FAAF10}"/>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997FAB7-EA08-8791-79DE-7727E656233D}"/>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34420566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Review information on slide with RAs</a:t>
            </a:r>
          </a:p>
          <a:p>
            <a:endParaRPr lang="en-US" dirty="0">
              <a:latin typeface="Arial"/>
              <a:cs typeface="Arial"/>
            </a:endParaRPr>
          </a:p>
          <a:p>
            <a:r>
              <a:rPr lang="en-US" dirty="0">
                <a:latin typeface="Arial"/>
                <a:cs typeface="Arial"/>
              </a:rPr>
              <a:t>RAs should spread out quantities throughout the school year as needed instead of requesting all quantities on the first delivery date</a:t>
            </a:r>
          </a:p>
        </p:txBody>
      </p:sp>
      <p:sp>
        <p:nvSpPr>
          <p:cNvPr id="4" name="Slide Number Placeholder 3"/>
          <p:cNvSpPr>
            <a:spLocks noGrp="1"/>
          </p:cNvSpPr>
          <p:nvPr>
            <p:ph type="sldNum" sz="quarter" idx="5"/>
          </p:nvPr>
        </p:nvSpPr>
        <p:spPr/>
        <p:txBody>
          <a:bodyPr/>
          <a:lstStyle/>
          <a:p>
            <a:fld id="{7CA3AE7D-D00C-4FD1-BFA5-ACC68E164876}" type="slidenum">
              <a:rPr lang="id-ID" smtClean="0"/>
              <a:pPr/>
              <a:t>38</a:t>
            </a:fld>
            <a:endParaRPr lang="id-ID"/>
          </a:p>
        </p:txBody>
      </p:sp>
      <p:sp>
        <p:nvSpPr>
          <p:cNvPr id="5" name="Footer Placeholder 4">
            <a:extLst>
              <a:ext uri="{FF2B5EF4-FFF2-40B4-BE49-F238E27FC236}">
                <a16:creationId xmlns:a16="http://schemas.microsoft.com/office/drawing/2014/main" id="{1E4D1BED-306E-E26D-9796-BB370A65D2FE}"/>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FC289E56-8A41-C1DB-B9D9-9CC01DD0F30B}"/>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24720667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Review information on slide with RAs</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39</a:t>
            </a:fld>
            <a:endParaRPr lang="id-ID"/>
          </a:p>
        </p:txBody>
      </p:sp>
      <p:sp>
        <p:nvSpPr>
          <p:cNvPr id="5" name="Footer Placeholder 4">
            <a:extLst>
              <a:ext uri="{FF2B5EF4-FFF2-40B4-BE49-F238E27FC236}">
                <a16:creationId xmlns:a16="http://schemas.microsoft.com/office/drawing/2014/main" id="{926F3751-35C0-B8CA-964C-4CC75885EDAC}"/>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E04DCC5F-2193-5B28-A060-8C6AF5DAA5D4}"/>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1818743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Review information on slide with RAs</a:t>
            </a:r>
          </a:p>
          <a:p>
            <a:endParaRPr lang="en-US" dirty="0">
              <a:latin typeface="Arial"/>
              <a:cs typeface="Arial"/>
            </a:endParaRPr>
          </a:p>
          <a:p>
            <a:r>
              <a:rPr lang="en-US" dirty="0">
                <a:latin typeface="Arial"/>
                <a:cs typeface="Arial"/>
              </a:rPr>
              <a:t>(Note) A summary at the top of the screen displays the number and total value of products contained in the shopping cart.</a:t>
            </a:r>
          </a:p>
          <a:p>
            <a:endParaRPr lang="en-US" b="1"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40</a:t>
            </a:fld>
            <a:endParaRPr lang="id-ID"/>
          </a:p>
        </p:txBody>
      </p:sp>
      <p:sp>
        <p:nvSpPr>
          <p:cNvPr id="5" name="Footer Placeholder 4">
            <a:extLst>
              <a:ext uri="{FF2B5EF4-FFF2-40B4-BE49-F238E27FC236}">
                <a16:creationId xmlns:a16="http://schemas.microsoft.com/office/drawing/2014/main" id="{2488F596-A0C1-F32E-CECC-FE3F7BCE32D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D3A002A6-B219-98FE-B21E-094CD5900A54}"/>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2969826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RA103 WBSCM Requisitions Part I</a:t>
            </a:r>
            <a:endParaRPr lang="id-ID"/>
          </a:p>
        </p:txBody>
      </p:sp>
      <p:sp>
        <p:nvSpPr>
          <p:cNvPr id="5" name="Footer Placeholder 4"/>
          <p:cNvSpPr>
            <a:spLocks noGrp="1"/>
          </p:cNvSpPr>
          <p:nvPr>
            <p:ph type="ftr" sz="quarter" idx="4"/>
          </p:nvPr>
        </p:nvSpPr>
        <p:spPr/>
        <p:txBody>
          <a:bodyPr/>
          <a:lstStyle/>
          <a:p>
            <a:r>
              <a:rPr lang="id-ID"/>
              <a:t>TDA USDA Foods</a:t>
            </a:r>
          </a:p>
        </p:txBody>
      </p:sp>
      <p:sp>
        <p:nvSpPr>
          <p:cNvPr id="6" name="Slide Number Placeholder 5"/>
          <p:cNvSpPr>
            <a:spLocks noGrp="1"/>
          </p:cNvSpPr>
          <p:nvPr>
            <p:ph type="sldNum" sz="quarter" idx="5"/>
          </p:nvPr>
        </p:nvSpPr>
        <p:spPr/>
        <p:txBody>
          <a:bodyPr/>
          <a:lstStyle/>
          <a:p>
            <a:fld id="{7CA3AE7D-D00C-4FD1-BFA5-ACC68E164876}" type="slidenum">
              <a:rPr lang="id-ID" smtClean="0"/>
              <a:pPr/>
              <a:t>5</a:t>
            </a:fld>
            <a:endParaRPr lang="id-ID"/>
          </a:p>
        </p:txBody>
      </p:sp>
    </p:spTree>
    <p:extLst>
      <p:ext uri="{BB962C8B-B14F-4D97-AF65-F5344CB8AC3E}">
        <p14:creationId xmlns:p14="http://schemas.microsoft.com/office/powerpoint/2010/main" val="12856008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RAs must submit assessment responses via QR Code or URL/link in order to receive credit</a:t>
            </a:r>
          </a:p>
          <a:p>
            <a:endParaRPr lang="en-US" dirty="0"/>
          </a:p>
        </p:txBody>
      </p:sp>
      <p:sp>
        <p:nvSpPr>
          <p:cNvPr id="4" name="Header Placeholder 3"/>
          <p:cNvSpPr>
            <a:spLocks noGrp="1"/>
          </p:cNvSpPr>
          <p:nvPr>
            <p:ph type="hdr" sz="quarter"/>
          </p:nvPr>
        </p:nvSpPr>
        <p:spPr/>
        <p:txBody>
          <a:bodyPr/>
          <a:lstStyle/>
          <a:p>
            <a:r>
              <a:rPr lang="en-US"/>
              <a:t>RA103 WBSCM Requisitions Part I</a:t>
            </a:r>
            <a:endParaRPr lang="id-ID"/>
          </a:p>
        </p:txBody>
      </p:sp>
      <p:sp>
        <p:nvSpPr>
          <p:cNvPr id="5" name="Footer Placeholder 4"/>
          <p:cNvSpPr>
            <a:spLocks noGrp="1"/>
          </p:cNvSpPr>
          <p:nvPr>
            <p:ph type="ftr" sz="quarter" idx="4"/>
          </p:nvPr>
        </p:nvSpPr>
        <p:spPr/>
        <p:txBody>
          <a:bodyPr/>
          <a:lstStyle/>
          <a:p>
            <a:r>
              <a:rPr lang="id-ID"/>
              <a:t>TDA USDA Foods</a:t>
            </a:r>
          </a:p>
        </p:txBody>
      </p:sp>
      <p:sp>
        <p:nvSpPr>
          <p:cNvPr id="6" name="Slide Number Placeholder 5"/>
          <p:cNvSpPr>
            <a:spLocks noGrp="1"/>
          </p:cNvSpPr>
          <p:nvPr>
            <p:ph type="sldNum" sz="quarter" idx="5"/>
          </p:nvPr>
        </p:nvSpPr>
        <p:spPr/>
        <p:txBody>
          <a:bodyPr/>
          <a:lstStyle/>
          <a:p>
            <a:fld id="{7CA3AE7D-D00C-4FD1-BFA5-ACC68E164876}" type="slidenum">
              <a:rPr lang="id-ID" smtClean="0"/>
              <a:pPr/>
              <a:t>41</a:t>
            </a:fld>
            <a:endParaRPr lang="id-ID"/>
          </a:p>
        </p:txBody>
      </p:sp>
    </p:spTree>
    <p:extLst>
      <p:ext uri="{BB962C8B-B14F-4D97-AF65-F5344CB8AC3E}">
        <p14:creationId xmlns:p14="http://schemas.microsoft.com/office/powerpoint/2010/main" val="29739245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42</a:t>
            </a:fld>
            <a:endParaRPr lang="id-ID"/>
          </a:p>
        </p:txBody>
      </p:sp>
      <p:sp>
        <p:nvSpPr>
          <p:cNvPr id="5" name="Footer Placeholder 4">
            <a:extLst>
              <a:ext uri="{FF2B5EF4-FFF2-40B4-BE49-F238E27FC236}">
                <a16:creationId xmlns:a16="http://schemas.microsoft.com/office/drawing/2014/main" id="{3DB0A7EE-4256-F4FD-62CE-2BA53398CB64}"/>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FDCAFCDD-5475-45C7-CF45-28B389663658}"/>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2776142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Review information on slide with RAs</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43</a:t>
            </a:fld>
            <a:endParaRPr lang="id-ID"/>
          </a:p>
        </p:txBody>
      </p:sp>
      <p:sp>
        <p:nvSpPr>
          <p:cNvPr id="5" name="Footer Placeholder 4">
            <a:extLst>
              <a:ext uri="{FF2B5EF4-FFF2-40B4-BE49-F238E27FC236}">
                <a16:creationId xmlns:a16="http://schemas.microsoft.com/office/drawing/2014/main" id="{424C6332-573A-0639-F123-DE972F8BB5B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BB7A4327-2063-20BA-1D3B-1341B067D98C}"/>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3632388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Review information on slide with RAs</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44</a:t>
            </a:fld>
            <a:endParaRPr lang="id-ID"/>
          </a:p>
        </p:txBody>
      </p:sp>
      <p:sp>
        <p:nvSpPr>
          <p:cNvPr id="5" name="Footer Placeholder 4">
            <a:extLst>
              <a:ext uri="{FF2B5EF4-FFF2-40B4-BE49-F238E27FC236}">
                <a16:creationId xmlns:a16="http://schemas.microsoft.com/office/drawing/2014/main" id="{957C287F-4A82-46D7-1578-DBAE5D4C36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DC096E42-D145-0120-B969-9CDEAFC82693}"/>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32217965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45</a:t>
            </a:fld>
            <a:endParaRPr lang="id-ID"/>
          </a:p>
        </p:txBody>
      </p:sp>
      <p:sp>
        <p:nvSpPr>
          <p:cNvPr id="5" name="Footer Placeholder 4">
            <a:extLst>
              <a:ext uri="{FF2B5EF4-FFF2-40B4-BE49-F238E27FC236}">
                <a16:creationId xmlns:a16="http://schemas.microsoft.com/office/drawing/2014/main" id="{47FE53F6-1D23-A047-04C1-4930D3FA26B5}"/>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8B4DE01-B4CE-C0A5-6A5F-3363C4475477}"/>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35565836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Review information on slide with RAs</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46</a:t>
            </a:fld>
            <a:endParaRPr lang="id-ID"/>
          </a:p>
        </p:txBody>
      </p:sp>
      <p:sp>
        <p:nvSpPr>
          <p:cNvPr id="5" name="Footer Placeholder 4">
            <a:extLst>
              <a:ext uri="{FF2B5EF4-FFF2-40B4-BE49-F238E27FC236}">
                <a16:creationId xmlns:a16="http://schemas.microsoft.com/office/drawing/2014/main" id="{68BF1180-A034-486F-19B9-EF30B9373138}"/>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660CCAF9-32FA-9814-7F1E-E117AED79F89}"/>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6290227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Review information on slide with RAs</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47</a:t>
            </a:fld>
            <a:endParaRPr lang="id-ID"/>
          </a:p>
        </p:txBody>
      </p:sp>
      <p:sp>
        <p:nvSpPr>
          <p:cNvPr id="5" name="Footer Placeholder 4">
            <a:extLst>
              <a:ext uri="{FF2B5EF4-FFF2-40B4-BE49-F238E27FC236}">
                <a16:creationId xmlns:a16="http://schemas.microsoft.com/office/drawing/2014/main" id="{06AF348D-8713-1ADE-7829-4CBBE7884975}"/>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6BFFD24D-EC7C-19A2-446F-E9DABC7ED42C}"/>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28770115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Review information on slide with RAs</a:t>
            </a:r>
          </a:p>
          <a:p>
            <a:endParaRPr lang="en-US" dirty="0">
              <a:latin typeface="Arial"/>
              <a:cs typeface="Arial"/>
            </a:endParaRPr>
          </a:p>
          <a:p>
            <a:r>
              <a:rPr lang="en-US" dirty="0">
                <a:latin typeface="Arial"/>
                <a:cs typeface="Arial"/>
              </a:rPr>
              <a:t>RAs may choose whatever reference or description that best serves their organization’s needs. These fields are optional</a:t>
            </a:r>
          </a:p>
          <a:p>
            <a:endParaRPr lang="en-US" dirty="0">
              <a:latin typeface="Arial"/>
              <a:cs typeface="Arial"/>
            </a:endParaRPr>
          </a:p>
          <a:p>
            <a:r>
              <a:rPr lang="en-US" dirty="0">
                <a:latin typeface="Arial"/>
                <a:cs typeface="Arial"/>
              </a:rPr>
              <a:t>Ex: Some may choose to use description or reference to designate commodity groups or materials requested in each specific transaction.</a:t>
            </a:r>
          </a:p>
        </p:txBody>
      </p:sp>
      <p:sp>
        <p:nvSpPr>
          <p:cNvPr id="4" name="Slide Number Placeholder 3"/>
          <p:cNvSpPr>
            <a:spLocks noGrp="1"/>
          </p:cNvSpPr>
          <p:nvPr>
            <p:ph type="sldNum" sz="quarter" idx="5"/>
          </p:nvPr>
        </p:nvSpPr>
        <p:spPr/>
        <p:txBody>
          <a:bodyPr/>
          <a:lstStyle/>
          <a:p>
            <a:fld id="{7CA3AE7D-D00C-4FD1-BFA5-ACC68E164876}" type="slidenum">
              <a:rPr lang="id-ID" smtClean="0"/>
              <a:pPr/>
              <a:t>48</a:t>
            </a:fld>
            <a:endParaRPr lang="id-ID"/>
          </a:p>
        </p:txBody>
      </p:sp>
      <p:sp>
        <p:nvSpPr>
          <p:cNvPr id="5" name="Footer Placeholder 4">
            <a:extLst>
              <a:ext uri="{FF2B5EF4-FFF2-40B4-BE49-F238E27FC236}">
                <a16:creationId xmlns:a16="http://schemas.microsoft.com/office/drawing/2014/main" id="{2380AFAB-F630-CA2A-6AE0-CBC1B8F76327}"/>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B561A46-8391-E86D-0771-A3B8ADE8D634}"/>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10177291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Review information on slide with RAs</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49</a:t>
            </a:fld>
            <a:endParaRPr lang="id-ID"/>
          </a:p>
        </p:txBody>
      </p:sp>
      <p:sp>
        <p:nvSpPr>
          <p:cNvPr id="5" name="Footer Placeholder 4">
            <a:extLst>
              <a:ext uri="{FF2B5EF4-FFF2-40B4-BE49-F238E27FC236}">
                <a16:creationId xmlns:a16="http://schemas.microsoft.com/office/drawing/2014/main" id="{049E0E81-610B-B711-CB17-3E8A3F1AE9C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77C8D527-B109-B290-229F-6FACF7579B77}"/>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6461039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RAs must submit assessment responses via QR Code or URL/link in order to receive credit</a:t>
            </a:r>
          </a:p>
          <a:p>
            <a:endParaRPr lang="en-US" dirty="0"/>
          </a:p>
        </p:txBody>
      </p:sp>
      <p:sp>
        <p:nvSpPr>
          <p:cNvPr id="4" name="Header Placeholder 3"/>
          <p:cNvSpPr>
            <a:spLocks noGrp="1"/>
          </p:cNvSpPr>
          <p:nvPr>
            <p:ph type="hdr" sz="quarter"/>
          </p:nvPr>
        </p:nvSpPr>
        <p:spPr/>
        <p:txBody>
          <a:bodyPr/>
          <a:lstStyle/>
          <a:p>
            <a:r>
              <a:rPr lang="en-US"/>
              <a:t>RA103 WBSCM Requisitions Part I</a:t>
            </a:r>
            <a:endParaRPr lang="id-ID"/>
          </a:p>
        </p:txBody>
      </p:sp>
      <p:sp>
        <p:nvSpPr>
          <p:cNvPr id="5" name="Footer Placeholder 4"/>
          <p:cNvSpPr>
            <a:spLocks noGrp="1"/>
          </p:cNvSpPr>
          <p:nvPr>
            <p:ph type="ftr" sz="quarter" idx="4"/>
          </p:nvPr>
        </p:nvSpPr>
        <p:spPr/>
        <p:txBody>
          <a:bodyPr/>
          <a:lstStyle/>
          <a:p>
            <a:r>
              <a:rPr lang="id-ID"/>
              <a:t>TDA USDA Foods</a:t>
            </a:r>
          </a:p>
        </p:txBody>
      </p:sp>
      <p:sp>
        <p:nvSpPr>
          <p:cNvPr id="6" name="Slide Number Placeholder 5"/>
          <p:cNvSpPr>
            <a:spLocks noGrp="1"/>
          </p:cNvSpPr>
          <p:nvPr>
            <p:ph type="sldNum" sz="quarter" idx="5"/>
          </p:nvPr>
        </p:nvSpPr>
        <p:spPr/>
        <p:txBody>
          <a:bodyPr/>
          <a:lstStyle/>
          <a:p>
            <a:fld id="{7CA3AE7D-D00C-4FD1-BFA5-ACC68E164876}" type="slidenum">
              <a:rPr lang="id-ID" smtClean="0"/>
              <a:pPr/>
              <a:t>50</a:t>
            </a:fld>
            <a:endParaRPr lang="id-ID"/>
          </a:p>
        </p:txBody>
      </p:sp>
    </p:spTree>
    <p:extLst>
      <p:ext uri="{BB962C8B-B14F-4D97-AF65-F5344CB8AC3E}">
        <p14:creationId xmlns:p14="http://schemas.microsoft.com/office/powerpoint/2010/main" val="989093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A3AE7D-D00C-4FD1-BFA5-ACC68E164876}" type="slidenum">
              <a:rPr lang="id-ID" smtClean="0"/>
              <a:t>6</a:t>
            </a:fld>
            <a:endParaRPr lang="id-ID"/>
          </a:p>
        </p:txBody>
      </p:sp>
      <p:sp>
        <p:nvSpPr>
          <p:cNvPr id="5" name="Footer Placeholder 4">
            <a:extLst>
              <a:ext uri="{FF2B5EF4-FFF2-40B4-BE49-F238E27FC236}">
                <a16:creationId xmlns:a16="http://schemas.microsoft.com/office/drawing/2014/main" id="{A78382A8-9164-5584-F081-AE542A0B0A94}"/>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30E66B10-B420-41CC-EAF3-44915329FFBE}"/>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9177692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TDA guidance: Each requisition will focus on one Ship-To destination. Applying All helps with designating destination efficiently.</a:t>
            </a:r>
          </a:p>
        </p:txBody>
      </p:sp>
      <p:sp>
        <p:nvSpPr>
          <p:cNvPr id="4" name="Slide Number Placeholder 3"/>
          <p:cNvSpPr>
            <a:spLocks noGrp="1"/>
          </p:cNvSpPr>
          <p:nvPr>
            <p:ph type="sldNum" sz="quarter" idx="5"/>
          </p:nvPr>
        </p:nvSpPr>
        <p:spPr/>
        <p:txBody>
          <a:bodyPr/>
          <a:lstStyle/>
          <a:p>
            <a:fld id="{7CA3AE7D-D00C-4FD1-BFA5-ACC68E164876}" type="slidenum">
              <a:rPr lang="id-ID" smtClean="0"/>
              <a:pPr/>
              <a:t>51</a:t>
            </a:fld>
            <a:endParaRPr lang="id-ID"/>
          </a:p>
        </p:txBody>
      </p:sp>
      <p:sp>
        <p:nvSpPr>
          <p:cNvPr id="5" name="Footer Placeholder 4">
            <a:extLst>
              <a:ext uri="{FF2B5EF4-FFF2-40B4-BE49-F238E27FC236}">
                <a16:creationId xmlns:a16="http://schemas.microsoft.com/office/drawing/2014/main" id="{3EB42DA3-AC62-204E-FF57-A785F3B80867}"/>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3F5F7A16-52C0-CD9C-4C23-D61088815FA9}"/>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3789938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b="1" dirty="0">
              <a:latin typeface="Arial"/>
              <a:cs typeface="Arial"/>
            </a:endParaRPr>
          </a:p>
          <a:p>
            <a:r>
              <a:rPr lang="en-US" b="1" dirty="0">
                <a:latin typeface="Arial"/>
                <a:cs typeface="Arial"/>
              </a:rPr>
              <a:t>Underneath the reference and description sections, the Deliver To section will be used to select desired Ship-To locations (Contracted Warehouse for Direct Delivery)</a:t>
            </a:r>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52</a:t>
            </a:fld>
            <a:endParaRPr lang="id-ID"/>
          </a:p>
        </p:txBody>
      </p:sp>
      <p:sp>
        <p:nvSpPr>
          <p:cNvPr id="5" name="Footer Placeholder 4">
            <a:extLst>
              <a:ext uri="{FF2B5EF4-FFF2-40B4-BE49-F238E27FC236}">
                <a16:creationId xmlns:a16="http://schemas.microsoft.com/office/drawing/2014/main" id="{7BC4D889-1D2D-9D22-DD58-A7A3E39D4903}"/>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25D94A3B-2989-F445-7285-B52F83E1999E}"/>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4470775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53</a:t>
            </a:fld>
            <a:endParaRPr lang="id-ID"/>
          </a:p>
        </p:txBody>
      </p:sp>
      <p:sp>
        <p:nvSpPr>
          <p:cNvPr id="5" name="Footer Placeholder 4">
            <a:extLst>
              <a:ext uri="{FF2B5EF4-FFF2-40B4-BE49-F238E27FC236}">
                <a16:creationId xmlns:a16="http://schemas.microsoft.com/office/drawing/2014/main" id="{447A81F0-448E-942A-DC3E-A26CEE97C5C0}"/>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4C99F697-60FF-46E7-4BF5-B57A81C00006}"/>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13183012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54</a:t>
            </a:fld>
            <a:endParaRPr lang="id-ID"/>
          </a:p>
        </p:txBody>
      </p:sp>
      <p:sp>
        <p:nvSpPr>
          <p:cNvPr id="5" name="Footer Placeholder 4">
            <a:extLst>
              <a:ext uri="{FF2B5EF4-FFF2-40B4-BE49-F238E27FC236}">
                <a16:creationId xmlns:a16="http://schemas.microsoft.com/office/drawing/2014/main" id="{447A81F0-448E-942A-DC3E-A26CEE97C5C0}"/>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4C99F697-60FF-46E7-4BF5-B57A81C00006}"/>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38883690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b="1"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55</a:t>
            </a:fld>
            <a:endParaRPr lang="id-ID"/>
          </a:p>
        </p:txBody>
      </p:sp>
      <p:sp>
        <p:nvSpPr>
          <p:cNvPr id="5" name="Footer Placeholder 4">
            <a:extLst>
              <a:ext uri="{FF2B5EF4-FFF2-40B4-BE49-F238E27FC236}">
                <a16:creationId xmlns:a16="http://schemas.microsoft.com/office/drawing/2014/main" id="{E38F3FE4-E691-FF40-35CB-B31310163436}"/>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699D230D-1A88-87F5-F288-9F62B91BBCCB}"/>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14470147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TDA guidance: Save Requisitions to Draft to conduct Quality Checks</a:t>
            </a:r>
          </a:p>
        </p:txBody>
      </p:sp>
      <p:sp>
        <p:nvSpPr>
          <p:cNvPr id="4" name="Slide Number Placeholder 3"/>
          <p:cNvSpPr>
            <a:spLocks noGrp="1"/>
          </p:cNvSpPr>
          <p:nvPr>
            <p:ph type="sldNum" sz="quarter" idx="5"/>
          </p:nvPr>
        </p:nvSpPr>
        <p:spPr/>
        <p:txBody>
          <a:bodyPr/>
          <a:lstStyle/>
          <a:p>
            <a:fld id="{7CA3AE7D-D00C-4FD1-BFA5-ACC68E164876}" type="slidenum">
              <a:rPr lang="id-ID" smtClean="0"/>
              <a:pPr/>
              <a:t>56</a:t>
            </a:fld>
            <a:endParaRPr lang="id-ID"/>
          </a:p>
        </p:txBody>
      </p:sp>
      <p:sp>
        <p:nvSpPr>
          <p:cNvPr id="5" name="Footer Placeholder 4">
            <a:extLst>
              <a:ext uri="{FF2B5EF4-FFF2-40B4-BE49-F238E27FC236}">
                <a16:creationId xmlns:a16="http://schemas.microsoft.com/office/drawing/2014/main" id="{3EB42DA3-AC62-204E-FF57-A785F3B80867}"/>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3F5F7A16-52C0-CD9C-4C23-D61088815FA9}"/>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28421142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57</a:t>
            </a:fld>
            <a:endParaRPr lang="id-ID"/>
          </a:p>
        </p:txBody>
      </p:sp>
      <p:sp>
        <p:nvSpPr>
          <p:cNvPr id="5" name="Footer Placeholder 4">
            <a:extLst>
              <a:ext uri="{FF2B5EF4-FFF2-40B4-BE49-F238E27FC236}">
                <a16:creationId xmlns:a16="http://schemas.microsoft.com/office/drawing/2014/main" id="{0F4E6B09-4849-4FC4-2271-11FD422A0B0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73465B76-CF67-6DB7-391D-AAE8EE617196}"/>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30443123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58</a:t>
            </a:fld>
            <a:endParaRPr lang="id-ID"/>
          </a:p>
        </p:txBody>
      </p:sp>
      <p:sp>
        <p:nvSpPr>
          <p:cNvPr id="5" name="Footer Placeholder 4">
            <a:extLst>
              <a:ext uri="{FF2B5EF4-FFF2-40B4-BE49-F238E27FC236}">
                <a16:creationId xmlns:a16="http://schemas.microsoft.com/office/drawing/2014/main" id="{0F4E6B09-4849-4FC4-2271-11FD422A0B0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73465B76-CF67-6DB7-391D-AAE8EE617196}"/>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28622703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59</a:t>
            </a:fld>
            <a:endParaRPr lang="id-ID"/>
          </a:p>
        </p:txBody>
      </p:sp>
      <p:sp>
        <p:nvSpPr>
          <p:cNvPr id="5" name="Footer Placeholder 4">
            <a:extLst>
              <a:ext uri="{FF2B5EF4-FFF2-40B4-BE49-F238E27FC236}">
                <a16:creationId xmlns:a16="http://schemas.microsoft.com/office/drawing/2014/main" id="{0F4E6B09-4849-4FC4-2271-11FD422A0B0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73465B76-CF67-6DB7-391D-AAE8EE617196}"/>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13728929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60</a:t>
            </a:fld>
            <a:endParaRPr lang="id-ID"/>
          </a:p>
        </p:txBody>
      </p:sp>
      <p:sp>
        <p:nvSpPr>
          <p:cNvPr id="5" name="Footer Placeholder 4">
            <a:extLst>
              <a:ext uri="{FF2B5EF4-FFF2-40B4-BE49-F238E27FC236}">
                <a16:creationId xmlns:a16="http://schemas.microsoft.com/office/drawing/2014/main" id="{0F4E6B09-4849-4FC4-2271-11FD422A0B0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73465B76-CF67-6DB7-391D-AAE8EE617196}"/>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503587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RA103 WBSCM Requisitions Part I</a:t>
            </a:r>
            <a:endParaRPr lang="id-ID"/>
          </a:p>
        </p:txBody>
      </p:sp>
      <p:sp>
        <p:nvSpPr>
          <p:cNvPr id="5" name="Footer Placeholder 4"/>
          <p:cNvSpPr>
            <a:spLocks noGrp="1"/>
          </p:cNvSpPr>
          <p:nvPr>
            <p:ph type="ftr" sz="quarter" idx="4"/>
          </p:nvPr>
        </p:nvSpPr>
        <p:spPr/>
        <p:txBody>
          <a:bodyPr/>
          <a:lstStyle/>
          <a:p>
            <a:r>
              <a:rPr lang="id-ID"/>
              <a:t>TDA USDA Foods</a:t>
            </a:r>
          </a:p>
        </p:txBody>
      </p:sp>
      <p:sp>
        <p:nvSpPr>
          <p:cNvPr id="6" name="Slide Number Placeholder 5"/>
          <p:cNvSpPr>
            <a:spLocks noGrp="1"/>
          </p:cNvSpPr>
          <p:nvPr>
            <p:ph type="sldNum" sz="quarter" idx="5"/>
          </p:nvPr>
        </p:nvSpPr>
        <p:spPr/>
        <p:txBody>
          <a:bodyPr/>
          <a:lstStyle/>
          <a:p>
            <a:fld id="{7CA3AE7D-D00C-4FD1-BFA5-ACC68E164876}" type="slidenum">
              <a:rPr lang="id-ID" smtClean="0"/>
              <a:pPr/>
              <a:t>7</a:t>
            </a:fld>
            <a:endParaRPr lang="id-ID"/>
          </a:p>
        </p:txBody>
      </p:sp>
    </p:spTree>
    <p:extLst>
      <p:ext uri="{BB962C8B-B14F-4D97-AF65-F5344CB8AC3E}">
        <p14:creationId xmlns:p14="http://schemas.microsoft.com/office/powerpoint/2010/main" val="6274665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61</a:t>
            </a:fld>
            <a:endParaRPr lang="id-ID"/>
          </a:p>
        </p:txBody>
      </p:sp>
      <p:sp>
        <p:nvSpPr>
          <p:cNvPr id="5" name="Footer Placeholder 4">
            <a:extLst>
              <a:ext uri="{FF2B5EF4-FFF2-40B4-BE49-F238E27FC236}">
                <a16:creationId xmlns:a16="http://schemas.microsoft.com/office/drawing/2014/main" id="{0F4E6B09-4849-4FC4-2271-11FD422A0B0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73465B76-CF67-6DB7-391D-AAE8EE617196}"/>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23289568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Note*</a:t>
            </a:r>
          </a:p>
          <a:p>
            <a:pPr marL="285750" indent="-285750">
              <a:buFont typeface="Arial" panose="020B0604020202020204" pitchFamily="34" charset="0"/>
              <a:buChar char="•"/>
            </a:pPr>
            <a:r>
              <a:rPr lang="en-US" sz="1800">
                <a:effectLst/>
                <a:latin typeface="Segoe UI" panose="020B0502040204020203" pitchFamily="34" charset="0"/>
              </a:rPr>
              <a:t>TDA </a:t>
            </a:r>
            <a:r>
              <a:rPr lang="en-US" sz="1800" b="1" i="1" u="sng">
                <a:effectLst/>
                <a:latin typeface="Segoe UI" panose="020B0502040204020203" pitchFamily="34" charset="0"/>
              </a:rPr>
              <a:t>cannot</a:t>
            </a:r>
            <a:r>
              <a:rPr lang="en-US" sz="1800">
                <a:effectLst/>
                <a:latin typeface="Segoe UI" panose="020B0502040204020203" pitchFamily="34" charset="0"/>
              </a:rPr>
              <a:t> submit requisitions in Draft Status to USDA</a:t>
            </a:r>
          </a:p>
          <a:p>
            <a:pPr marL="0" indent="0">
              <a:buFont typeface="Arial" panose="020B0604020202020204" pitchFamily="34" charset="0"/>
              <a:buNone/>
            </a:pPr>
            <a:endParaRPr lang="en-US" sz="1800">
              <a:effectLst/>
              <a:latin typeface="Segoe UI" panose="020B0502040204020203" pitchFamily="34" charset="0"/>
            </a:endParaRPr>
          </a:p>
          <a:p>
            <a:pPr marL="0" indent="0">
              <a:buFont typeface="Arial" panose="020B0604020202020204" pitchFamily="34" charset="0"/>
              <a:buNone/>
            </a:pPr>
            <a:r>
              <a:rPr lang="en-US" sz="1800" b="1">
                <a:effectLst/>
                <a:latin typeface="Segoe UI" panose="020B0502040204020203" pitchFamily="34" charset="0"/>
              </a:rPr>
              <a:t>The upcoming slides include:</a:t>
            </a:r>
          </a:p>
          <a:p>
            <a:pPr marL="285750" indent="-285750">
              <a:buFont typeface="Arial" panose="020B0604020202020204" pitchFamily="34" charset="0"/>
              <a:buChar char="•"/>
            </a:pPr>
            <a:r>
              <a:rPr lang="en-US" sz="1800">
                <a:effectLst/>
                <a:latin typeface="Segoe UI" panose="020B0502040204020203" pitchFamily="34" charset="0"/>
              </a:rPr>
              <a:t>Best practice process includes RAs conducting Quality Assurance checks for requisitions in Draft Status to minimize errors </a:t>
            </a:r>
            <a:r>
              <a:rPr lang="en-US" sz="1800" b="1" i="1" u="sng">
                <a:effectLst/>
                <a:latin typeface="Segoe UI" panose="020B0502040204020203" pitchFamily="34" charset="0"/>
              </a:rPr>
              <a:t>before</a:t>
            </a:r>
            <a:r>
              <a:rPr lang="en-US" sz="1800">
                <a:effectLst/>
                <a:latin typeface="Segoe UI" panose="020B0502040204020203" pitchFamily="34" charset="0"/>
              </a:rPr>
              <a:t> submitting as Ready for Approval to TDA</a:t>
            </a:r>
          </a:p>
          <a:p>
            <a:pPr marL="285750" indent="-285750">
              <a:buFont typeface="Arial" panose="020B0604020202020204" pitchFamily="34" charset="0"/>
              <a:buChar char="•"/>
            </a:pPr>
            <a:r>
              <a:rPr lang="en-US" sz="1800">
                <a:effectLst/>
                <a:latin typeface="Segoe UI" panose="020B0502040204020203" pitchFamily="34" charset="0"/>
              </a:rPr>
              <a:t>Once quality assurance checks are complete, all requisitions must be marked as Ready for Approval and submitted to TDA</a:t>
            </a:r>
          </a:p>
          <a:p>
            <a:pPr marL="285750" indent="-285750">
              <a:buFont typeface="Arial" panose="020B0604020202020204" pitchFamily="34" charset="0"/>
              <a:buChar char="•"/>
            </a:pPr>
            <a:endParaRPr lang="en-US" sz="1800">
              <a:effectLst/>
              <a:latin typeface="Segoe UI" panose="020B0502040204020203" pitchFamily="34" charset="0"/>
              <a:cs typeface="Arial"/>
            </a:endParaRPr>
          </a:p>
          <a:p>
            <a:pPr marL="0" indent="0">
              <a:buFont typeface="Arial" panose="020B0604020202020204" pitchFamily="34" charset="0"/>
              <a:buNone/>
            </a:pPr>
            <a:endParaRPr lang="en-US">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62</a:t>
            </a:fld>
            <a:endParaRPr lang="id-ID"/>
          </a:p>
        </p:txBody>
      </p:sp>
      <p:sp>
        <p:nvSpPr>
          <p:cNvPr id="5" name="Footer Placeholder 4">
            <a:extLst>
              <a:ext uri="{FF2B5EF4-FFF2-40B4-BE49-F238E27FC236}">
                <a16:creationId xmlns:a16="http://schemas.microsoft.com/office/drawing/2014/main" id="{0F4E6B09-4849-4FC4-2271-11FD422A0B0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73465B76-CF67-6DB7-391D-AAE8EE617196}"/>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40818758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63</a:t>
            </a:fld>
            <a:endParaRPr lang="id-ID"/>
          </a:p>
        </p:txBody>
      </p:sp>
      <p:sp>
        <p:nvSpPr>
          <p:cNvPr id="5" name="Footer Placeholder 4">
            <a:extLst>
              <a:ext uri="{FF2B5EF4-FFF2-40B4-BE49-F238E27FC236}">
                <a16:creationId xmlns:a16="http://schemas.microsoft.com/office/drawing/2014/main" id="{0F4E6B09-4849-4FC4-2271-11FD422A0B0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73465B76-CF67-6DB7-391D-AAE8EE617196}"/>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6259455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b="1"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64</a:t>
            </a:fld>
            <a:endParaRPr lang="id-ID"/>
          </a:p>
        </p:txBody>
      </p:sp>
      <p:sp>
        <p:nvSpPr>
          <p:cNvPr id="5" name="Footer Placeholder 4">
            <a:extLst>
              <a:ext uri="{FF2B5EF4-FFF2-40B4-BE49-F238E27FC236}">
                <a16:creationId xmlns:a16="http://schemas.microsoft.com/office/drawing/2014/main" id="{0FC66727-E483-AC99-5F3E-0A9BA37705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1D69925-1701-0B2A-0B16-616D208A1E1A}"/>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21270262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b="1"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65</a:t>
            </a:fld>
            <a:endParaRPr lang="id-ID"/>
          </a:p>
        </p:txBody>
      </p:sp>
      <p:sp>
        <p:nvSpPr>
          <p:cNvPr id="5" name="Footer Placeholder 4">
            <a:extLst>
              <a:ext uri="{FF2B5EF4-FFF2-40B4-BE49-F238E27FC236}">
                <a16:creationId xmlns:a16="http://schemas.microsoft.com/office/drawing/2014/main" id="{0FC66727-E483-AC99-5F3E-0A9BA37705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1D69925-1701-0B2A-0B16-616D208A1E1A}"/>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27492965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a:latin typeface="Arial"/>
                <a:cs typeface="Arial"/>
              </a:rPr>
              <a:t>At this point in the process, TDA does not have the ability to submit requisitions marked as Draft to USDA </a:t>
            </a:r>
          </a:p>
          <a:p>
            <a:pPr marL="171450" indent="-171450">
              <a:buFont typeface="Arial" panose="020B0604020202020204" pitchFamily="34" charset="0"/>
              <a:buChar char="•"/>
            </a:pPr>
            <a:r>
              <a:rPr lang="en-US" b="1">
                <a:latin typeface="Arial"/>
                <a:cs typeface="Arial"/>
              </a:rPr>
              <a:t>Quality Assurance Check should be completed by an additional staff member to review and minimize errors before submitting to TDA as Ready for Approval</a:t>
            </a:r>
          </a:p>
        </p:txBody>
      </p:sp>
      <p:sp>
        <p:nvSpPr>
          <p:cNvPr id="4" name="Slide Number Placeholder 3"/>
          <p:cNvSpPr>
            <a:spLocks noGrp="1"/>
          </p:cNvSpPr>
          <p:nvPr>
            <p:ph type="sldNum" sz="quarter" idx="5"/>
          </p:nvPr>
        </p:nvSpPr>
        <p:spPr/>
        <p:txBody>
          <a:bodyPr/>
          <a:lstStyle/>
          <a:p>
            <a:fld id="{7CA3AE7D-D00C-4FD1-BFA5-ACC68E164876}" type="slidenum">
              <a:rPr lang="id-ID" smtClean="0"/>
              <a:pPr/>
              <a:t>66</a:t>
            </a:fld>
            <a:endParaRPr lang="id-ID"/>
          </a:p>
        </p:txBody>
      </p:sp>
      <p:sp>
        <p:nvSpPr>
          <p:cNvPr id="5" name="Footer Placeholder 4">
            <a:extLst>
              <a:ext uri="{FF2B5EF4-FFF2-40B4-BE49-F238E27FC236}">
                <a16:creationId xmlns:a16="http://schemas.microsoft.com/office/drawing/2014/main" id="{0FC66727-E483-AC99-5F3E-0A9BA37705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1D69925-1701-0B2A-0B16-616D208A1E1A}"/>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10975539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RAs must submit assessment responses via QR Code or URL/link in order to receive credit</a:t>
            </a:r>
          </a:p>
          <a:p>
            <a:endParaRPr lang="en-US" dirty="0"/>
          </a:p>
        </p:txBody>
      </p:sp>
      <p:sp>
        <p:nvSpPr>
          <p:cNvPr id="4" name="Header Placeholder 3"/>
          <p:cNvSpPr>
            <a:spLocks noGrp="1"/>
          </p:cNvSpPr>
          <p:nvPr>
            <p:ph type="hdr" sz="quarter"/>
          </p:nvPr>
        </p:nvSpPr>
        <p:spPr/>
        <p:txBody>
          <a:bodyPr/>
          <a:lstStyle/>
          <a:p>
            <a:r>
              <a:rPr lang="en-US"/>
              <a:t>RA103 WBSCM Requisitions Part I</a:t>
            </a:r>
            <a:endParaRPr lang="id-ID"/>
          </a:p>
        </p:txBody>
      </p:sp>
      <p:sp>
        <p:nvSpPr>
          <p:cNvPr id="5" name="Footer Placeholder 4"/>
          <p:cNvSpPr>
            <a:spLocks noGrp="1"/>
          </p:cNvSpPr>
          <p:nvPr>
            <p:ph type="ftr" sz="quarter" idx="4"/>
          </p:nvPr>
        </p:nvSpPr>
        <p:spPr/>
        <p:txBody>
          <a:bodyPr/>
          <a:lstStyle/>
          <a:p>
            <a:r>
              <a:rPr lang="id-ID"/>
              <a:t>TDA USDA Foods</a:t>
            </a:r>
          </a:p>
        </p:txBody>
      </p:sp>
      <p:sp>
        <p:nvSpPr>
          <p:cNvPr id="6" name="Slide Number Placeholder 5"/>
          <p:cNvSpPr>
            <a:spLocks noGrp="1"/>
          </p:cNvSpPr>
          <p:nvPr>
            <p:ph type="sldNum" sz="quarter" idx="5"/>
          </p:nvPr>
        </p:nvSpPr>
        <p:spPr/>
        <p:txBody>
          <a:bodyPr/>
          <a:lstStyle/>
          <a:p>
            <a:fld id="{7CA3AE7D-D00C-4FD1-BFA5-ACC68E164876}" type="slidenum">
              <a:rPr lang="id-ID" smtClean="0"/>
              <a:pPr/>
              <a:t>67</a:t>
            </a:fld>
            <a:endParaRPr lang="id-ID"/>
          </a:p>
        </p:txBody>
      </p:sp>
    </p:spTree>
    <p:extLst>
      <p:ext uri="{BB962C8B-B14F-4D97-AF65-F5344CB8AC3E}">
        <p14:creationId xmlns:p14="http://schemas.microsoft.com/office/powerpoint/2010/main" val="19999235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QA Checks serve as best practice to minimize or reduce errors prior to submitting to TDA</a:t>
            </a:r>
          </a:p>
        </p:txBody>
      </p:sp>
      <p:sp>
        <p:nvSpPr>
          <p:cNvPr id="4" name="Slide Number Placeholder 3"/>
          <p:cNvSpPr>
            <a:spLocks noGrp="1"/>
          </p:cNvSpPr>
          <p:nvPr>
            <p:ph type="sldNum" sz="quarter" idx="5"/>
          </p:nvPr>
        </p:nvSpPr>
        <p:spPr/>
        <p:txBody>
          <a:bodyPr/>
          <a:lstStyle/>
          <a:p>
            <a:fld id="{7CA3AE7D-D00C-4FD1-BFA5-ACC68E164876}" type="slidenum">
              <a:rPr lang="id-ID" smtClean="0"/>
              <a:pPr/>
              <a:t>68</a:t>
            </a:fld>
            <a:endParaRPr lang="id-ID"/>
          </a:p>
        </p:txBody>
      </p:sp>
      <p:sp>
        <p:nvSpPr>
          <p:cNvPr id="5" name="Footer Placeholder 4">
            <a:extLst>
              <a:ext uri="{FF2B5EF4-FFF2-40B4-BE49-F238E27FC236}">
                <a16:creationId xmlns:a16="http://schemas.microsoft.com/office/drawing/2014/main" id="{3EB42DA3-AC62-204E-FF57-A785F3B80867}"/>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3F5F7A16-52C0-CD9C-4C23-D61088815FA9}"/>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2508685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a:cs typeface="Arial"/>
              </a:rPr>
              <a:t>Quality Assurance Checks should be conducted by additional staff members prior to submitting requisitions as Ready For Approval to TDA</a:t>
            </a:r>
          </a:p>
          <a:p>
            <a:r>
              <a:rPr lang="en-US" b="1">
                <a:latin typeface="Arial"/>
                <a:cs typeface="Arial"/>
              </a:rPr>
              <a:t>Quality Assurance Checks can assist in proactively reducing and minimizing errors </a:t>
            </a:r>
          </a:p>
        </p:txBody>
      </p:sp>
      <p:sp>
        <p:nvSpPr>
          <p:cNvPr id="4" name="Slide Number Placeholder 3"/>
          <p:cNvSpPr>
            <a:spLocks noGrp="1"/>
          </p:cNvSpPr>
          <p:nvPr>
            <p:ph type="sldNum" sz="quarter" idx="5"/>
          </p:nvPr>
        </p:nvSpPr>
        <p:spPr/>
        <p:txBody>
          <a:bodyPr/>
          <a:lstStyle/>
          <a:p>
            <a:fld id="{7CA3AE7D-D00C-4FD1-BFA5-ACC68E164876}" type="slidenum">
              <a:rPr lang="id-ID" smtClean="0"/>
              <a:pPr/>
              <a:t>69</a:t>
            </a:fld>
            <a:endParaRPr lang="id-ID"/>
          </a:p>
        </p:txBody>
      </p:sp>
      <p:sp>
        <p:nvSpPr>
          <p:cNvPr id="5" name="Footer Placeholder 4">
            <a:extLst>
              <a:ext uri="{FF2B5EF4-FFF2-40B4-BE49-F238E27FC236}">
                <a16:creationId xmlns:a16="http://schemas.microsoft.com/office/drawing/2014/main" id="{D7397433-A571-A683-682B-D6520B06E26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7F0E03B4-A1F8-2C24-9A55-6AE6D7F636E3}"/>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35511969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a:cs typeface="Arial"/>
              </a:rPr>
              <a:t>Printed PDFs for each requisition should be given to an additional staff member to review, mark, or edit, before revising (if necessary) requisitions in WBSCM prior to submitting to TDA for approval.</a:t>
            </a:r>
          </a:p>
        </p:txBody>
      </p:sp>
      <p:sp>
        <p:nvSpPr>
          <p:cNvPr id="4" name="Slide Number Placeholder 3"/>
          <p:cNvSpPr>
            <a:spLocks noGrp="1"/>
          </p:cNvSpPr>
          <p:nvPr>
            <p:ph type="sldNum" sz="quarter" idx="5"/>
          </p:nvPr>
        </p:nvSpPr>
        <p:spPr/>
        <p:txBody>
          <a:bodyPr/>
          <a:lstStyle/>
          <a:p>
            <a:fld id="{7CA3AE7D-D00C-4FD1-BFA5-ACC68E164876}" type="slidenum">
              <a:rPr lang="id-ID" smtClean="0"/>
              <a:pPr/>
              <a:t>70</a:t>
            </a:fld>
            <a:endParaRPr lang="id-ID"/>
          </a:p>
        </p:txBody>
      </p:sp>
      <p:sp>
        <p:nvSpPr>
          <p:cNvPr id="5" name="Footer Placeholder 4">
            <a:extLst>
              <a:ext uri="{FF2B5EF4-FFF2-40B4-BE49-F238E27FC236}">
                <a16:creationId xmlns:a16="http://schemas.microsoft.com/office/drawing/2014/main" id="{D2B8C55C-B8DB-9556-D830-4F705B1AF2D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C680537-8891-2B04-DA82-1630CF1C7402}"/>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351734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RA103 WBSCM Requisitions Part I</a:t>
            </a:r>
            <a:endParaRPr lang="id-ID"/>
          </a:p>
        </p:txBody>
      </p:sp>
      <p:sp>
        <p:nvSpPr>
          <p:cNvPr id="5" name="Footer Placeholder 4"/>
          <p:cNvSpPr>
            <a:spLocks noGrp="1"/>
          </p:cNvSpPr>
          <p:nvPr>
            <p:ph type="ftr" sz="quarter" idx="4"/>
          </p:nvPr>
        </p:nvSpPr>
        <p:spPr/>
        <p:txBody>
          <a:bodyPr/>
          <a:lstStyle/>
          <a:p>
            <a:r>
              <a:rPr lang="id-ID"/>
              <a:t>TDA USDA Foods</a:t>
            </a:r>
          </a:p>
        </p:txBody>
      </p:sp>
      <p:sp>
        <p:nvSpPr>
          <p:cNvPr id="6" name="Slide Number Placeholder 5"/>
          <p:cNvSpPr>
            <a:spLocks noGrp="1"/>
          </p:cNvSpPr>
          <p:nvPr>
            <p:ph type="sldNum" sz="quarter" idx="5"/>
          </p:nvPr>
        </p:nvSpPr>
        <p:spPr/>
        <p:txBody>
          <a:bodyPr/>
          <a:lstStyle/>
          <a:p>
            <a:fld id="{7CA3AE7D-D00C-4FD1-BFA5-ACC68E164876}" type="slidenum">
              <a:rPr lang="id-ID" smtClean="0"/>
              <a:pPr/>
              <a:t>8</a:t>
            </a:fld>
            <a:endParaRPr lang="id-ID"/>
          </a:p>
        </p:txBody>
      </p:sp>
    </p:spTree>
    <p:extLst>
      <p:ext uri="{BB962C8B-B14F-4D97-AF65-F5344CB8AC3E}">
        <p14:creationId xmlns:p14="http://schemas.microsoft.com/office/powerpoint/2010/main" val="13937614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a:cs typeface="Arial"/>
              </a:rPr>
              <a:t>Double check material item to ensure material is correct</a:t>
            </a:r>
          </a:p>
          <a:p>
            <a:r>
              <a:rPr lang="en-US" b="1">
                <a:latin typeface="Arial"/>
                <a:cs typeface="Arial"/>
              </a:rPr>
              <a:t>If not, mark line item(s) for correction</a:t>
            </a:r>
          </a:p>
        </p:txBody>
      </p:sp>
      <p:sp>
        <p:nvSpPr>
          <p:cNvPr id="4" name="Slide Number Placeholder 3"/>
          <p:cNvSpPr>
            <a:spLocks noGrp="1"/>
          </p:cNvSpPr>
          <p:nvPr>
            <p:ph type="sldNum" sz="quarter" idx="5"/>
          </p:nvPr>
        </p:nvSpPr>
        <p:spPr/>
        <p:txBody>
          <a:bodyPr/>
          <a:lstStyle/>
          <a:p>
            <a:fld id="{7CA3AE7D-D00C-4FD1-BFA5-ACC68E164876}" type="slidenum">
              <a:rPr lang="id-ID" smtClean="0"/>
              <a:pPr/>
              <a:t>71</a:t>
            </a:fld>
            <a:endParaRPr lang="id-ID"/>
          </a:p>
        </p:txBody>
      </p:sp>
      <p:sp>
        <p:nvSpPr>
          <p:cNvPr id="5" name="Footer Placeholder 4">
            <a:extLst>
              <a:ext uri="{FF2B5EF4-FFF2-40B4-BE49-F238E27FC236}">
                <a16:creationId xmlns:a16="http://schemas.microsoft.com/office/drawing/2014/main" id="{D2B8C55C-B8DB-9556-D830-4F705B1AF2D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C680537-8891-2B04-DA82-1630CF1C7402}"/>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15849819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a:latin typeface="Arial"/>
                <a:cs typeface="Arial"/>
              </a:rPr>
              <a:t>Confirm the correct warehouse has been selected for Direct Delivery requisitions. </a:t>
            </a:r>
          </a:p>
          <a:p>
            <a:pPr marL="171450" indent="-171450">
              <a:buFont typeface="Arial" panose="020B0604020202020204" pitchFamily="34" charset="0"/>
              <a:buChar char="•"/>
            </a:pPr>
            <a:r>
              <a:rPr lang="en-US" b="1">
                <a:latin typeface="Arial"/>
                <a:cs typeface="Arial"/>
              </a:rPr>
              <a:t>This should be your contracted warehouse (or Direct Ship warehouse for Direct Ship RAs).</a:t>
            </a:r>
          </a:p>
          <a:p>
            <a:pPr marL="171450" indent="-171450">
              <a:buFont typeface="Arial" panose="020B0604020202020204" pitchFamily="34" charset="0"/>
              <a:buChar char="•"/>
            </a:pPr>
            <a:r>
              <a:rPr lang="en-US" b="1">
                <a:latin typeface="Arial"/>
                <a:cs typeface="Arial"/>
              </a:rPr>
              <a:t>If incorrect, mark line item(s) for correction</a:t>
            </a:r>
          </a:p>
        </p:txBody>
      </p:sp>
      <p:sp>
        <p:nvSpPr>
          <p:cNvPr id="4" name="Slide Number Placeholder 3"/>
          <p:cNvSpPr>
            <a:spLocks noGrp="1"/>
          </p:cNvSpPr>
          <p:nvPr>
            <p:ph type="sldNum" sz="quarter" idx="5"/>
          </p:nvPr>
        </p:nvSpPr>
        <p:spPr/>
        <p:txBody>
          <a:bodyPr/>
          <a:lstStyle/>
          <a:p>
            <a:fld id="{7CA3AE7D-D00C-4FD1-BFA5-ACC68E164876}" type="slidenum">
              <a:rPr lang="id-ID" smtClean="0"/>
              <a:pPr/>
              <a:t>72</a:t>
            </a:fld>
            <a:endParaRPr lang="id-ID"/>
          </a:p>
        </p:txBody>
      </p:sp>
      <p:sp>
        <p:nvSpPr>
          <p:cNvPr id="5" name="Footer Placeholder 4">
            <a:extLst>
              <a:ext uri="{FF2B5EF4-FFF2-40B4-BE49-F238E27FC236}">
                <a16:creationId xmlns:a16="http://schemas.microsoft.com/office/drawing/2014/main" id="{D2B8C55C-B8DB-9556-D830-4F705B1AF2D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C680537-8891-2B04-DA82-1630CF1C7402}"/>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2367500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a:latin typeface="Arial"/>
                <a:cs typeface="Arial"/>
              </a:rPr>
              <a:t>TRAINER NOTE:</a:t>
            </a:r>
          </a:p>
          <a:p>
            <a:pPr marL="628650" lvl="1" indent="-171450">
              <a:buFont typeface="Arial" panose="020B0604020202020204" pitchFamily="34" charset="0"/>
              <a:buChar char="•"/>
            </a:pPr>
            <a:r>
              <a:rPr lang="en-US" b="1">
                <a:latin typeface="Arial"/>
                <a:cs typeface="Arial"/>
              </a:rPr>
              <a:t>Emphasize importance of calculating conversions to desired unit of measure in order to enter accurate quantity for the unit of measure</a:t>
            </a:r>
          </a:p>
          <a:p>
            <a:pPr marL="1085850" lvl="2" indent="-171450">
              <a:buFont typeface="Arial" panose="020B0604020202020204" pitchFamily="34" charset="0"/>
              <a:buChar char="•"/>
            </a:pPr>
            <a:r>
              <a:rPr lang="en-US" b="1">
                <a:latin typeface="Arial"/>
                <a:cs typeface="Arial"/>
              </a:rPr>
              <a:t>Ex: RA needs 1,000 </a:t>
            </a:r>
            <a:r>
              <a:rPr lang="en-US" b="1" err="1">
                <a:latin typeface="Arial"/>
                <a:cs typeface="Arial"/>
              </a:rPr>
              <a:t>lbs</a:t>
            </a:r>
            <a:r>
              <a:rPr lang="en-US" b="1">
                <a:latin typeface="Arial"/>
                <a:cs typeface="Arial"/>
              </a:rPr>
              <a:t> of Chicken Strips. </a:t>
            </a:r>
          </a:p>
          <a:p>
            <a:pPr marL="1085850" lvl="2" indent="-171450">
              <a:buFont typeface="Arial" panose="020B0604020202020204" pitchFamily="34" charset="0"/>
              <a:buChar char="•"/>
            </a:pPr>
            <a:r>
              <a:rPr lang="en-US" b="1">
                <a:latin typeface="Arial"/>
                <a:cs typeface="Arial"/>
              </a:rPr>
              <a:t>Each case is 30 LBs</a:t>
            </a:r>
          </a:p>
          <a:p>
            <a:pPr marL="1085850" lvl="2" indent="-171450">
              <a:buFont typeface="Arial" panose="020B0604020202020204" pitchFamily="34" charset="0"/>
              <a:buChar char="•"/>
            </a:pPr>
            <a:r>
              <a:rPr lang="en-US" b="1">
                <a:latin typeface="Arial"/>
                <a:cs typeface="Arial"/>
              </a:rPr>
              <a:t>Divide 1,000 LBs by 30 (number of </a:t>
            </a:r>
            <a:r>
              <a:rPr lang="en-US" b="1" err="1">
                <a:latin typeface="Arial"/>
                <a:cs typeface="Arial"/>
              </a:rPr>
              <a:t>lbs</a:t>
            </a:r>
            <a:r>
              <a:rPr lang="en-US" b="1">
                <a:latin typeface="Arial"/>
                <a:cs typeface="Arial"/>
              </a:rPr>
              <a:t> in a case)</a:t>
            </a:r>
          </a:p>
          <a:p>
            <a:pPr marL="1085850" lvl="2" indent="-171450">
              <a:buFont typeface="Arial" panose="020B0604020202020204" pitchFamily="34" charset="0"/>
              <a:buChar char="•"/>
            </a:pPr>
            <a:r>
              <a:rPr lang="en-US" b="1">
                <a:latin typeface="Arial"/>
                <a:cs typeface="Arial"/>
              </a:rPr>
              <a:t>1,000 LBS / 30 </a:t>
            </a:r>
            <a:r>
              <a:rPr lang="en-US" b="1" err="1">
                <a:latin typeface="Arial"/>
                <a:cs typeface="Arial"/>
              </a:rPr>
              <a:t>Lbs</a:t>
            </a:r>
            <a:r>
              <a:rPr lang="en-US" b="1">
                <a:latin typeface="Arial"/>
                <a:cs typeface="Arial"/>
              </a:rPr>
              <a:t> per case = 33.33 (number of cases needed, will need to round up to 34)</a:t>
            </a:r>
          </a:p>
          <a:p>
            <a:pPr marL="1085850" lvl="2" indent="-171450">
              <a:buFont typeface="Arial" panose="020B0604020202020204" pitchFamily="34" charset="0"/>
              <a:buChar char="•"/>
            </a:pPr>
            <a:r>
              <a:rPr lang="en-US" b="1" u="sng">
                <a:latin typeface="Arial"/>
                <a:cs typeface="Arial"/>
              </a:rPr>
              <a:t>Accurate QTY=34 Cases</a:t>
            </a:r>
            <a:endParaRPr lang="en-US" b="1">
              <a:latin typeface="Arial"/>
              <a:cs typeface="Arial"/>
            </a:endParaRPr>
          </a:p>
          <a:p>
            <a:pPr marL="171450" indent="-171450">
              <a:buFont typeface="Arial" panose="020B0604020202020204" pitchFamily="34" charset="0"/>
              <a:buChar char="•"/>
            </a:pPr>
            <a:r>
              <a:rPr lang="en-US" b="1">
                <a:latin typeface="Arial"/>
                <a:cs typeface="Arial"/>
              </a:rPr>
              <a:t>Confirm that all Direct Delivery materials are marked accurately for Unit of Measure. </a:t>
            </a:r>
            <a:endParaRPr lang="en-US"/>
          </a:p>
          <a:p>
            <a:pPr marL="171450" indent="-171450">
              <a:buFont typeface="Arial" panose="020B0604020202020204" pitchFamily="34" charset="0"/>
              <a:buChar char="•"/>
            </a:pPr>
            <a:r>
              <a:rPr lang="en-US" b="1">
                <a:latin typeface="Arial"/>
                <a:cs typeface="Arial"/>
              </a:rPr>
              <a:t>Most Direct Delivery commodities will be designated as cases, some will be designated as LBs </a:t>
            </a:r>
            <a:br>
              <a:rPr lang="en-US" b="1">
                <a:latin typeface="Arial"/>
                <a:cs typeface="Arial"/>
              </a:rPr>
            </a:br>
            <a:r>
              <a:rPr lang="en-US" b="1">
                <a:latin typeface="Arial"/>
                <a:cs typeface="Arial"/>
              </a:rPr>
              <a:t>(Ex: Direct Delivery Flour marked as LBs for Unit of Measure)</a:t>
            </a:r>
          </a:p>
          <a:p>
            <a:pPr marL="171450" indent="-171450">
              <a:buFont typeface="Arial" panose="020B0604020202020204" pitchFamily="34" charset="0"/>
              <a:buChar char="•"/>
            </a:pPr>
            <a:r>
              <a:rPr lang="en-US" b="1">
                <a:latin typeface="Arial"/>
                <a:cs typeface="Arial"/>
              </a:rPr>
              <a:t>If incorrect, mark for correction.</a:t>
            </a:r>
          </a:p>
        </p:txBody>
      </p:sp>
      <p:sp>
        <p:nvSpPr>
          <p:cNvPr id="4" name="Slide Number Placeholder 3"/>
          <p:cNvSpPr>
            <a:spLocks noGrp="1"/>
          </p:cNvSpPr>
          <p:nvPr>
            <p:ph type="sldNum" sz="quarter" idx="5"/>
          </p:nvPr>
        </p:nvSpPr>
        <p:spPr/>
        <p:txBody>
          <a:bodyPr/>
          <a:lstStyle/>
          <a:p>
            <a:fld id="{7CA3AE7D-D00C-4FD1-BFA5-ACC68E164876}" type="slidenum">
              <a:rPr lang="id-ID" smtClean="0"/>
              <a:pPr/>
              <a:t>73</a:t>
            </a:fld>
            <a:endParaRPr lang="id-ID"/>
          </a:p>
        </p:txBody>
      </p:sp>
      <p:sp>
        <p:nvSpPr>
          <p:cNvPr id="5" name="Footer Placeholder 4">
            <a:extLst>
              <a:ext uri="{FF2B5EF4-FFF2-40B4-BE49-F238E27FC236}">
                <a16:creationId xmlns:a16="http://schemas.microsoft.com/office/drawing/2014/main" id="{D2B8C55C-B8DB-9556-D830-4F705B1AF2D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C680537-8891-2B04-DA82-1630CF1C7402}"/>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39859843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a:cs typeface="Arial"/>
              </a:rPr>
              <a:t>Confirm quantity of material for requested delivery date is accurate</a:t>
            </a:r>
          </a:p>
          <a:p>
            <a:r>
              <a:rPr lang="en-US" b="1">
                <a:latin typeface="Arial"/>
                <a:cs typeface="Arial"/>
              </a:rPr>
              <a:t>If not, mark line item(s) for correction.</a:t>
            </a:r>
          </a:p>
        </p:txBody>
      </p:sp>
      <p:sp>
        <p:nvSpPr>
          <p:cNvPr id="4" name="Slide Number Placeholder 3"/>
          <p:cNvSpPr>
            <a:spLocks noGrp="1"/>
          </p:cNvSpPr>
          <p:nvPr>
            <p:ph type="sldNum" sz="quarter" idx="5"/>
          </p:nvPr>
        </p:nvSpPr>
        <p:spPr/>
        <p:txBody>
          <a:bodyPr/>
          <a:lstStyle/>
          <a:p>
            <a:fld id="{7CA3AE7D-D00C-4FD1-BFA5-ACC68E164876}" type="slidenum">
              <a:rPr lang="id-ID" smtClean="0"/>
              <a:pPr/>
              <a:t>74</a:t>
            </a:fld>
            <a:endParaRPr lang="id-ID"/>
          </a:p>
        </p:txBody>
      </p:sp>
      <p:sp>
        <p:nvSpPr>
          <p:cNvPr id="5" name="Footer Placeholder 4">
            <a:extLst>
              <a:ext uri="{FF2B5EF4-FFF2-40B4-BE49-F238E27FC236}">
                <a16:creationId xmlns:a16="http://schemas.microsoft.com/office/drawing/2014/main" id="{D2B8C55C-B8DB-9556-D830-4F705B1AF2D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C680537-8891-2B04-DA82-1630CF1C7402}"/>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10883913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75</a:t>
            </a:fld>
            <a:endParaRPr lang="id-ID"/>
          </a:p>
        </p:txBody>
      </p:sp>
      <p:sp>
        <p:nvSpPr>
          <p:cNvPr id="5" name="Footer Placeholder 4">
            <a:extLst>
              <a:ext uri="{FF2B5EF4-FFF2-40B4-BE49-F238E27FC236}">
                <a16:creationId xmlns:a16="http://schemas.microsoft.com/office/drawing/2014/main" id="{D7397433-A571-A683-682B-D6520B06E26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7F0E03B4-A1F8-2C24-9A55-6AE6D7F636E3}"/>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2752619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a:cs typeface="Arial"/>
              </a:rPr>
              <a:t>Once Quality Assurance checks have been conducted for each requisition,  log in to WBSCM to update requisitions and submit to TDA as “Ready for Approval”.</a:t>
            </a:r>
          </a:p>
          <a:p>
            <a:r>
              <a:rPr lang="en-US" b="1">
                <a:latin typeface="Arial"/>
                <a:cs typeface="Arial"/>
              </a:rPr>
              <a:t>Follow the steps in the next slides to update requisitions.</a:t>
            </a:r>
          </a:p>
        </p:txBody>
      </p:sp>
      <p:sp>
        <p:nvSpPr>
          <p:cNvPr id="4" name="Slide Number Placeholder 3"/>
          <p:cNvSpPr>
            <a:spLocks noGrp="1"/>
          </p:cNvSpPr>
          <p:nvPr>
            <p:ph type="sldNum" sz="quarter" idx="5"/>
          </p:nvPr>
        </p:nvSpPr>
        <p:spPr/>
        <p:txBody>
          <a:bodyPr/>
          <a:lstStyle/>
          <a:p>
            <a:fld id="{7CA3AE7D-D00C-4FD1-BFA5-ACC68E164876}" type="slidenum">
              <a:rPr lang="id-ID" smtClean="0"/>
              <a:pPr/>
              <a:t>76</a:t>
            </a:fld>
            <a:endParaRPr lang="id-ID"/>
          </a:p>
        </p:txBody>
      </p:sp>
      <p:sp>
        <p:nvSpPr>
          <p:cNvPr id="5" name="Footer Placeholder 4">
            <a:extLst>
              <a:ext uri="{FF2B5EF4-FFF2-40B4-BE49-F238E27FC236}">
                <a16:creationId xmlns:a16="http://schemas.microsoft.com/office/drawing/2014/main" id="{3EB42DA3-AC62-204E-FF57-A785F3B80867}"/>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3F5F7A16-52C0-CD9C-4C23-D61088815FA9}"/>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4519610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b="1"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77</a:t>
            </a:fld>
            <a:endParaRPr lang="id-ID"/>
          </a:p>
        </p:txBody>
      </p:sp>
      <p:sp>
        <p:nvSpPr>
          <p:cNvPr id="5" name="Footer Placeholder 4">
            <a:extLst>
              <a:ext uri="{FF2B5EF4-FFF2-40B4-BE49-F238E27FC236}">
                <a16:creationId xmlns:a16="http://schemas.microsoft.com/office/drawing/2014/main" id="{D7397433-A571-A683-682B-D6520B06E26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7F0E03B4-A1F8-2C24-9A55-6AE6D7F636E3}"/>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5436577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Order Managers will access the Operations tab in WBSCM to update requisitions.</a:t>
            </a:r>
          </a:p>
        </p:txBody>
      </p:sp>
      <p:sp>
        <p:nvSpPr>
          <p:cNvPr id="4" name="Slide Number Placeholder 3"/>
          <p:cNvSpPr>
            <a:spLocks noGrp="1"/>
          </p:cNvSpPr>
          <p:nvPr>
            <p:ph type="sldNum" sz="quarter" idx="5"/>
          </p:nvPr>
        </p:nvSpPr>
        <p:spPr/>
        <p:txBody>
          <a:bodyPr/>
          <a:lstStyle/>
          <a:p>
            <a:fld id="{7CA3AE7D-D00C-4FD1-BFA5-ACC68E164876}" type="slidenum">
              <a:rPr lang="id-ID" smtClean="0"/>
              <a:pPr/>
              <a:t>78</a:t>
            </a:fld>
            <a:endParaRPr lang="id-ID"/>
          </a:p>
        </p:txBody>
      </p:sp>
      <p:sp>
        <p:nvSpPr>
          <p:cNvPr id="5" name="Footer Placeholder 4">
            <a:extLst>
              <a:ext uri="{FF2B5EF4-FFF2-40B4-BE49-F238E27FC236}">
                <a16:creationId xmlns:a16="http://schemas.microsoft.com/office/drawing/2014/main" id="{D2B8C55C-B8DB-9556-D830-4F705B1AF2D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C680537-8891-2B04-DA82-1630CF1C7402}"/>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17097141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79</a:t>
            </a:fld>
            <a:endParaRPr lang="id-ID"/>
          </a:p>
        </p:txBody>
      </p:sp>
      <p:sp>
        <p:nvSpPr>
          <p:cNvPr id="5" name="Footer Placeholder 4">
            <a:extLst>
              <a:ext uri="{FF2B5EF4-FFF2-40B4-BE49-F238E27FC236}">
                <a16:creationId xmlns:a16="http://schemas.microsoft.com/office/drawing/2014/main" id="{D2B8C55C-B8DB-9556-D830-4F705B1AF2D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C680537-8891-2B04-DA82-1630CF1C7402}"/>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310176371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80</a:t>
            </a:fld>
            <a:endParaRPr lang="id-ID"/>
          </a:p>
        </p:txBody>
      </p:sp>
      <p:sp>
        <p:nvSpPr>
          <p:cNvPr id="5" name="Footer Placeholder 4">
            <a:extLst>
              <a:ext uri="{FF2B5EF4-FFF2-40B4-BE49-F238E27FC236}">
                <a16:creationId xmlns:a16="http://schemas.microsoft.com/office/drawing/2014/main" id="{D2B8C55C-B8DB-9556-D830-4F705B1AF2D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C680537-8891-2B04-DA82-1630CF1C7402}"/>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1307706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NOTE: Initial delivery point will be warehouse (state-contracted or RA for Direct Ship RAs) or processors. RAs will use processor and warehouse tracking system when materials requested in WBSCM arrive at the designated Ship-To/initial delivery point.</a:t>
            </a:r>
            <a:endParaRPr lang="en-US"/>
          </a:p>
        </p:txBody>
      </p:sp>
      <p:sp>
        <p:nvSpPr>
          <p:cNvPr id="4" name="Slide Number Placeholder 3"/>
          <p:cNvSpPr>
            <a:spLocks noGrp="1"/>
          </p:cNvSpPr>
          <p:nvPr>
            <p:ph type="sldNum" sz="quarter" idx="5"/>
          </p:nvPr>
        </p:nvSpPr>
        <p:spPr/>
        <p:txBody>
          <a:bodyPr/>
          <a:lstStyle/>
          <a:p>
            <a:fld id="{7CA3AE7D-D00C-4FD1-BFA5-ACC68E164876}" type="slidenum">
              <a:rPr lang="id-ID" smtClean="0"/>
              <a:pPr/>
              <a:t>9</a:t>
            </a:fld>
            <a:endParaRPr lang="id-ID"/>
          </a:p>
        </p:txBody>
      </p:sp>
      <p:sp>
        <p:nvSpPr>
          <p:cNvPr id="5" name="Footer Placeholder 4">
            <a:extLst>
              <a:ext uri="{FF2B5EF4-FFF2-40B4-BE49-F238E27FC236}">
                <a16:creationId xmlns:a16="http://schemas.microsoft.com/office/drawing/2014/main" id="{204142ED-6917-8176-BC10-82001D914D1A}"/>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900A5586-3F2B-566D-8D41-A718C706C2E9}"/>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262746739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81</a:t>
            </a:fld>
            <a:endParaRPr lang="id-ID"/>
          </a:p>
        </p:txBody>
      </p:sp>
      <p:sp>
        <p:nvSpPr>
          <p:cNvPr id="5" name="Footer Placeholder 4">
            <a:extLst>
              <a:ext uri="{FF2B5EF4-FFF2-40B4-BE49-F238E27FC236}">
                <a16:creationId xmlns:a16="http://schemas.microsoft.com/office/drawing/2014/main" id="{D2B8C55C-B8DB-9556-D830-4F705B1AF2D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C680537-8891-2B04-DA82-1630CF1C7402}"/>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5776150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82</a:t>
            </a:fld>
            <a:endParaRPr lang="id-ID"/>
          </a:p>
        </p:txBody>
      </p:sp>
      <p:sp>
        <p:nvSpPr>
          <p:cNvPr id="5" name="Footer Placeholder 4">
            <a:extLst>
              <a:ext uri="{FF2B5EF4-FFF2-40B4-BE49-F238E27FC236}">
                <a16:creationId xmlns:a16="http://schemas.microsoft.com/office/drawing/2014/main" id="{D2B8C55C-B8DB-9556-D830-4F705B1AF2D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C680537-8891-2B04-DA82-1630CF1C7402}"/>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329510097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83</a:t>
            </a:fld>
            <a:endParaRPr lang="id-ID"/>
          </a:p>
        </p:txBody>
      </p:sp>
      <p:sp>
        <p:nvSpPr>
          <p:cNvPr id="5" name="Footer Placeholder 4">
            <a:extLst>
              <a:ext uri="{FF2B5EF4-FFF2-40B4-BE49-F238E27FC236}">
                <a16:creationId xmlns:a16="http://schemas.microsoft.com/office/drawing/2014/main" id="{D2B8C55C-B8DB-9556-D830-4F705B1AF2D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C680537-8891-2B04-DA82-1630CF1C7402}"/>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16844738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84</a:t>
            </a:fld>
            <a:endParaRPr lang="id-ID"/>
          </a:p>
        </p:txBody>
      </p:sp>
      <p:sp>
        <p:nvSpPr>
          <p:cNvPr id="5" name="Footer Placeholder 4">
            <a:extLst>
              <a:ext uri="{FF2B5EF4-FFF2-40B4-BE49-F238E27FC236}">
                <a16:creationId xmlns:a16="http://schemas.microsoft.com/office/drawing/2014/main" id="{D2B8C55C-B8DB-9556-D830-4F705B1AF2D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C680537-8891-2B04-DA82-1630CF1C7402}"/>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18941232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85</a:t>
            </a:fld>
            <a:endParaRPr lang="id-ID"/>
          </a:p>
        </p:txBody>
      </p:sp>
      <p:sp>
        <p:nvSpPr>
          <p:cNvPr id="5" name="Footer Placeholder 4">
            <a:extLst>
              <a:ext uri="{FF2B5EF4-FFF2-40B4-BE49-F238E27FC236}">
                <a16:creationId xmlns:a16="http://schemas.microsoft.com/office/drawing/2014/main" id="{D2B8C55C-B8DB-9556-D830-4F705B1AF2D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C680537-8891-2B04-DA82-1630CF1C7402}"/>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135199585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86</a:t>
            </a:fld>
            <a:endParaRPr lang="id-ID"/>
          </a:p>
        </p:txBody>
      </p:sp>
      <p:sp>
        <p:nvSpPr>
          <p:cNvPr id="5" name="Footer Placeholder 4">
            <a:extLst>
              <a:ext uri="{FF2B5EF4-FFF2-40B4-BE49-F238E27FC236}">
                <a16:creationId xmlns:a16="http://schemas.microsoft.com/office/drawing/2014/main" id="{D2B8C55C-B8DB-9556-D830-4F705B1AF2D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C680537-8891-2B04-DA82-1630CF1C7402}"/>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38194522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b="1"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87</a:t>
            </a:fld>
            <a:endParaRPr lang="id-ID"/>
          </a:p>
        </p:txBody>
      </p:sp>
      <p:sp>
        <p:nvSpPr>
          <p:cNvPr id="5" name="Footer Placeholder 4">
            <a:extLst>
              <a:ext uri="{FF2B5EF4-FFF2-40B4-BE49-F238E27FC236}">
                <a16:creationId xmlns:a16="http://schemas.microsoft.com/office/drawing/2014/main" id="{0FC66727-E483-AC99-5F3E-0A9BA37705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1D69925-1701-0B2A-0B16-616D208A1E1A}"/>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107291438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b="1"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88</a:t>
            </a:fld>
            <a:endParaRPr lang="id-ID"/>
          </a:p>
        </p:txBody>
      </p:sp>
      <p:sp>
        <p:nvSpPr>
          <p:cNvPr id="5" name="Footer Placeholder 4">
            <a:extLst>
              <a:ext uri="{FF2B5EF4-FFF2-40B4-BE49-F238E27FC236}">
                <a16:creationId xmlns:a16="http://schemas.microsoft.com/office/drawing/2014/main" id="{0FC66727-E483-AC99-5F3E-0A9BA37705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1D69925-1701-0B2A-0B16-616D208A1E1A}"/>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183695119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b="1"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89</a:t>
            </a:fld>
            <a:endParaRPr lang="id-ID"/>
          </a:p>
        </p:txBody>
      </p:sp>
      <p:sp>
        <p:nvSpPr>
          <p:cNvPr id="5" name="Footer Placeholder 4">
            <a:extLst>
              <a:ext uri="{FF2B5EF4-FFF2-40B4-BE49-F238E27FC236}">
                <a16:creationId xmlns:a16="http://schemas.microsoft.com/office/drawing/2014/main" id="{0FC66727-E483-AC99-5F3E-0A9BA37705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1D69925-1701-0B2A-0B16-616D208A1E1A}"/>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10380867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b="1"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90</a:t>
            </a:fld>
            <a:endParaRPr lang="id-ID"/>
          </a:p>
        </p:txBody>
      </p:sp>
      <p:sp>
        <p:nvSpPr>
          <p:cNvPr id="5" name="Footer Placeholder 4">
            <a:extLst>
              <a:ext uri="{FF2B5EF4-FFF2-40B4-BE49-F238E27FC236}">
                <a16:creationId xmlns:a16="http://schemas.microsoft.com/office/drawing/2014/main" id="{0FC66727-E483-AC99-5F3E-0A9BA37705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1D69925-1701-0B2A-0B16-616D208A1E1A}"/>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2805409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US" dirty="0">
                <a:cs typeface="Arial"/>
              </a:rPr>
              <a:t>Review terminology on slide with RAs</a:t>
            </a:r>
          </a:p>
          <a:p>
            <a:endParaRPr lang="en-US" dirty="0">
              <a:cs typeface="Arial"/>
            </a:endParaRPr>
          </a:p>
          <a:p>
            <a:pPr marL="0" algn="l" rtl="0" eaLnBrk="1" fontAlgn="t" latinLnBrk="0" hangingPunct="1">
              <a:spcBef>
                <a:spcPts val="0"/>
              </a:spcBef>
              <a:spcAft>
                <a:spcPts val="0"/>
              </a:spcAft>
            </a:pPr>
            <a:endParaRPr lang="en-US" sz="1800" b="0" i="0" u="none" strike="noStrike" dirty="0">
              <a:solidFill>
                <a:srgbClr val="FFFFFF"/>
              </a:solidFill>
              <a:effectLst/>
              <a:latin typeface="Arial" panose="020B0604020202020204" pitchFamily="34" charset="0"/>
              <a:cs typeface="Arial"/>
            </a:endParaRPr>
          </a:p>
          <a:p>
            <a:endParaRPr lang="en-US" dirty="0">
              <a:cs typeface="Arial"/>
            </a:endParaRPr>
          </a:p>
        </p:txBody>
      </p:sp>
      <p:sp>
        <p:nvSpPr>
          <p:cNvPr id="4" name="Slide Number Placeholder 3"/>
          <p:cNvSpPr>
            <a:spLocks noGrp="1"/>
          </p:cNvSpPr>
          <p:nvPr>
            <p:ph type="sldNum" sz="quarter" idx="10"/>
          </p:nvPr>
        </p:nvSpPr>
        <p:spPr/>
        <p:txBody>
          <a:bodyPr/>
          <a:lstStyle/>
          <a:p>
            <a:fld id="{374E4620-CD0B-4675-A4A1-6DD05FDD20BE}" type="slidenum">
              <a:rPr lang="en-US" smtClean="0"/>
              <a:t>10</a:t>
            </a:fld>
            <a:endParaRPr lang="en-US"/>
          </a:p>
        </p:txBody>
      </p:sp>
      <p:sp>
        <p:nvSpPr>
          <p:cNvPr id="5" name="Footer Placeholder 4">
            <a:extLst>
              <a:ext uri="{FF2B5EF4-FFF2-40B4-BE49-F238E27FC236}">
                <a16:creationId xmlns:a16="http://schemas.microsoft.com/office/drawing/2014/main" id="{FFDD024E-E2C3-5CC0-3E66-D0BC369DE2B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5A443473-0DA4-F86D-319E-C5E6406B606F}"/>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39732307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b="1"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91</a:t>
            </a:fld>
            <a:endParaRPr lang="id-ID"/>
          </a:p>
        </p:txBody>
      </p:sp>
      <p:sp>
        <p:nvSpPr>
          <p:cNvPr id="5" name="Footer Placeholder 4">
            <a:extLst>
              <a:ext uri="{FF2B5EF4-FFF2-40B4-BE49-F238E27FC236}">
                <a16:creationId xmlns:a16="http://schemas.microsoft.com/office/drawing/2014/main" id="{0FC66727-E483-AC99-5F3E-0A9BA37705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1D69925-1701-0B2A-0B16-616D208A1E1A}"/>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179765291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b="1"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92</a:t>
            </a:fld>
            <a:endParaRPr lang="id-ID"/>
          </a:p>
        </p:txBody>
      </p:sp>
      <p:sp>
        <p:nvSpPr>
          <p:cNvPr id="5" name="Footer Placeholder 4">
            <a:extLst>
              <a:ext uri="{FF2B5EF4-FFF2-40B4-BE49-F238E27FC236}">
                <a16:creationId xmlns:a16="http://schemas.microsoft.com/office/drawing/2014/main" id="{0FC66727-E483-AC99-5F3E-0A9BA37705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1D69925-1701-0B2A-0B16-616D208A1E1A}"/>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12077564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b="1"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93</a:t>
            </a:fld>
            <a:endParaRPr lang="id-ID"/>
          </a:p>
        </p:txBody>
      </p:sp>
      <p:sp>
        <p:nvSpPr>
          <p:cNvPr id="5" name="Footer Placeholder 4">
            <a:extLst>
              <a:ext uri="{FF2B5EF4-FFF2-40B4-BE49-F238E27FC236}">
                <a16:creationId xmlns:a16="http://schemas.microsoft.com/office/drawing/2014/main" id="{0FC66727-E483-AC99-5F3E-0A9BA37705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1D69925-1701-0B2A-0B16-616D208A1E1A}"/>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20170109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b="1"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94</a:t>
            </a:fld>
            <a:endParaRPr lang="id-ID"/>
          </a:p>
        </p:txBody>
      </p:sp>
      <p:sp>
        <p:nvSpPr>
          <p:cNvPr id="5" name="Footer Placeholder 4">
            <a:extLst>
              <a:ext uri="{FF2B5EF4-FFF2-40B4-BE49-F238E27FC236}">
                <a16:creationId xmlns:a16="http://schemas.microsoft.com/office/drawing/2014/main" id="{0FC66727-E483-AC99-5F3E-0A9BA37705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1D69925-1701-0B2A-0B16-616D208A1E1A}"/>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317834590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Changing User Status to Ready For Approval for each line item and updating prepares requisition for submission to TDA</a:t>
            </a:r>
          </a:p>
        </p:txBody>
      </p:sp>
      <p:sp>
        <p:nvSpPr>
          <p:cNvPr id="4" name="Slide Number Placeholder 3"/>
          <p:cNvSpPr>
            <a:spLocks noGrp="1"/>
          </p:cNvSpPr>
          <p:nvPr>
            <p:ph type="sldNum" sz="quarter" idx="5"/>
          </p:nvPr>
        </p:nvSpPr>
        <p:spPr/>
        <p:txBody>
          <a:bodyPr/>
          <a:lstStyle/>
          <a:p>
            <a:fld id="{7CA3AE7D-D00C-4FD1-BFA5-ACC68E164876}" type="slidenum">
              <a:rPr lang="id-ID" smtClean="0"/>
              <a:pPr/>
              <a:t>95</a:t>
            </a:fld>
            <a:endParaRPr lang="id-ID"/>
          </a:p>
        </p:txBody>
      </p:sp>
      <p:sp>
        <p:nvSpPr>
          <p:cNvPr id="5" name="Footer Placeholder 4">
            <a:extLst>
              <a:ext uri="{FF2B5EF4-FFF2-40B4-BE49-F238E27FC236}">
                <a16:creationId xmlns:a16="http://schemas.microsoft.com/office/drawing/2014/main" id="{0FC66727-E483-AC99-5F3E-0A9BA37705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1D69925-1701-0B2A-0B16-616D208A1E1A}"/>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427234093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Click Update to save status</a:t>
            </a:r>
          </a:p>
        </p:txBody>
      </p:sp>
      <p:sp>
        <p:nvSpPr>
          <p:cNvPr id="4" name="Slide Number Placeholder 3"/>
          <p:cNvSpPr>
            <a:spLocks noGrp="1"/>
          </p:cNvSpPr>
          <p:nvPr>
            <p:ph type="sldNum" sz="quarter" idx="5"/>
          </p:nvPr>
        </p:nvSpPr>
        <p:spPr/>
        <p:txBody>
          <a:bodyPr/>
          <a:lstStyle/>
          <a:p>
            <a:fld id="{7CA3AE7D-D00C-4FD1-BFA5-ACC68E164876}" type="slidenum">
              <a:rPr lang="id-ID" smtClean="0"/>
              <a:pPr/>
              <a:t>96</a:t>
            </a:fld>
            <a:endParaRPr lang="id-ID"/>
          </a:p>
        </p:txBody>
      </p:sp>
      <p:sp>
        <p:nvSpPr>
          <p:cNvPr id="5" name="Footer Placeholder 4">
            <a:extLst>
              <a:ext uri="{FF2B5EF4-FFF2-40B4-BE49-F238E27FC236}">
                <a16:creationId xmlns:a16="http://schemas.microsoft.com/office/drawing/2014/main" id="{0FC66727-E483-AC99-5F3E-0A9BA37705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1D69925-1701-0B2A-0B16-616D208A1E1A}"/>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15603992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Users must click save to save changes to User Status as well as any corrections made to requisition</a:t>
            </a:r>
          </a:p>
        </p:txBody>
      </p:sp>
      <p:sp>
        <p:nvSpPr>
          <p:cNvPr id="4" name="Slide Number Placeholder 3"/>
          <p:cNvSpPr>
            <a:spLocks noGrp="1"/>
          </p:cNvSpPr>
          <p:nvPr>
            <p:ph type="sldNum" sz="quarter" idx="5"/>
          </p:nvPr>
        </p:nvSpPr>
        <p:spPr/>
        <p:txBody>
          <a:bodyPr/>
          <a:lstStyle/>
          <a:p>
            <a:fld id="{7CA3AE7D-D00C-4FD1-BFA5-ACC68E164876}" type="slidenum">
              <a:rPr lang="id-ID" smtClean="0"/>
              <a:pPr/>
              <a:t>97</a:t>
            </a:fld>
            <a:endParaRPr lang="id-ID"/>
          </a:p>
        </p:txBody>
      </p:sp>
      <p:sp>
        <p:nvSpPr>
          <p:cNvPr id="5" name="Footer Placeholder 4">
            <a:extLst>
              <a:ext uri="{FF2B5EF4-FFF2-40B4-BE49-F238E27FC236}">
                <a16:creationId xmlns:a16="http://schemas.microsoft.com/office/drawing/2014/main" id="{0FC66727-E483-AC99-5F3E-0A9BA37705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1D69925-1701-0B2A-0B16-616D208A1E1A}"/>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389139503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b="1"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98</a:t>
            </a:fld>
            <a:endParaRPr lang="id-ID"/>
          </a:p>
        </p:txBody>
      </p:sp>
      <p:sp>
        <p:nvSpPr>
          <p:cNvPr id="5" name="Footer Placeholder 4">
            <a:extLst>
              <a:ext uri="{FF2B5EF4-FFF2-40B4-BE49-F238E27FC236}">
                <a16:creationId xmlns:a16="http://schemas.microsoft.com/office/drawing/2014/main" id="{0FC66727-E483-AC99-5F3E-0A9BA37705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1D69925-1701-0B2A-0B16-616D208A1E1A}"/>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333761357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b="1"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99</a:t>
            </a:fld>
            <a:endParaRPr lang="id-ID"/>
          </a:p>
        </p:txBody>
      </p:sp>
      <p:sp>
        <p:nvSpPr>
          <p:cNvPr id="5" name="Footer Placeholder 4">
            <a:extLst>
              <a:ext uri="{FF2B5EF4-FFF2-40B4-BE49-F238E27FC236}">
                <a16:creationId xmlns:a16="http://schemas.microsoft.com/office/drawing/2014/main" id="{0FC66727-E483-AC99-5F3E-0A9BA37705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1D69925-1701-0B2A-0B16-616D208A1E1A}"/>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93060112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b="1"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100</a:t>
            </a:fld>
            <a:endParaRPr lang="id-ID"/>
          </a:p>
        </p:txBody>
      </p:sp>
      <p:sp>
        <p:nvSpPr>
          <p:cNvPr id="5" name="Footer Placeholder 4">
            <a:extLst>
              <a:ext uri="{FF2B5EF4-FFF2-40B4-BE49-F238E27FC236}">
                <a16:creationId xmlns:a16="http://schemas.microsoft.com/office/drawing/2014/main" id="{0FC66727-E483-AC99-5F3E-0A9BA37705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1D69925-1701-0B2A-0B16-616D208A1E1A}"/>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31403860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hyperlink" Target="mailto:program.intake@usda.gov" TargetMode="External"/><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hyperlink" Target="https://www.usda.gov/sites/default/files/documents/USDA-OASCR%20P-Complaint-Form-0508-0002-508-11-28-17Fax2Mail.pdf"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hyperlink" Target="mailto:program.intake@usda.gov" TargetMode="External"/><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hyperlink" Target="https://www.usda.gov/sites/default/files/documents/USDA-OASCR%20P-Complaint-Form-0508-0002-508-11-28-17Fax2Mail.pdf" TargetMode="External"/><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hyperlink" Target="mailto:program.intake@usda.gov" TargetMode="External"/><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hyperlink" Target="https://www.usda.gov/sites/default/files/documents/USDA-OASCR%20P-Complaint-Form-0508-0002-508-11-28-17Fax2Mail.pdf"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C4783180-5CEA-49EA-9288-FE89122273CE}"/>
              </a:ext>
            </a:extLst>
          </p:cNvPr>
          <p:cNvSpPr>
            <a:spLocks noGrp="1"/>
          </p:cNvSpPr>
          <p:nvPr>
            <p:ph type="body" sz="quarter" idx="10" hasCustomPrompt="1"/>
          </p:nvPr>
        </p:nvSpPr>
        <p:spPr>
          <a:xfrm>
            <a:off x="1558057" y="1718075"/>
            <a:ext cx="5515260" cy="1354239"/>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4400" b="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Food Distribution Program</a:t>
            </a:r>
          </a:p>
        </p:txBody>
      </p:sp>
      <p:sp>
        <p:nvSpPr>
          <p:cNvPr id="37" name="Text Placeholder 35">
            <a:extLst>
              <a:ext uri="{FF2B5EF4-FFF2-40B4-BE49-F238E27FC236}">
                <a16:creationId xmlns:a16="http://schemas.microsoft.com/office/drawing/2014/main" id="{FF3CD36B-BAA5-45EB-9D35-4FB8C5224380}"/>
              </a:ext>
            </a:extLst>
          </p:cNvPr>
          <p:cNvSpPr>
            <a:spLocks noGrp="1"/>
          </p:cNvSpPr>
          <p:nvPr>
            <p:ph type="body" sz="quarter" idx="11" hasCustomPrompt="1"/>
          </p:nvPr>
        </p:nvSpPr>
        <p:spPr>
          <a:xfrm>
            <a:off x="1558057" y="3139170"/>
            <a:ext cx="5515260" cy="914667"/>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3200" b="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Cover Subtitle</a:t>
            </a:r>
          </a:p>
        </p:txBody>
      </p:sp>
      <p:sp>
        <p:nvSpPr>
          <p:cNvPr id="38" name="Text Placeholder 35">
            <a:extLst>
              <a:ext uri="{FF2B5EF4-FFF2-40B4-BE49-F238E27FC236}">
                <a16:creationId xmlns:a16="http://schemas.microsoft.com/office/drawing/2014/main" id="{6AFECDFB-63F9-49CA-934A-636B5D240069}"/>
              </a:ext>
            </a:extLst>
          </p:cNvPr>
          <p:cNvSpPr>
            <a:spLocks noGrp="1"/>
          </p:cNvSpPr>
          <p:nvPr>
            <p:ph type="body" sz="quarter" idx="12" hasCustomPrompt="1"/>
          </p:nvPr>
        </p:nvSpPr>
        <p:spPr>
          <a:xfrm>
            <a:off x="2693324" y="4062388"/>
            <a:ext cx="3241150" cy="618863"/>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1800" b="0" i="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Presenter Name and Presenter Title</a:t>
            </a:r>
          </a:p>
        </p:txBody>
      </p:sp>
      <p:sp>
        <p:nvSpPr>
          <p:cNvPr id="45" name="Slide Number Placeholder 44">
            <a:extLst>
              <a:ext uri="{FF2B5EF4-FFF2-40B4-BE49-F238E27FC236}">
                <a16:creationId xmlns:a16="http://schemas.microsoft.com/office/drawing/2014/main" id="{2FAE11C9-C47D-47D4-B2DC-888B61AE17E9}"/>
              </a:ext>
            </a:extLst>
          </p:cNvPr>
          <p:cNvSpPr>
            <a:spLocks noGrp="1"/>
          </p:cNvSpPr>
          <p:nvPr>
            <p:ph type="sldNum" sz="quarter" idx="13"/>
          </p:nvPr>
        </p:nvSpPr>
        <p:spPr>
          <a:solidFill>
            <a:srgbClr val="721F5D"/>
          </a:solidFill>
        </p:spPr>
        <p:txBody>
          <a:bodyPr/>
          <a:lstStyle/>
          <a:p>
            <a:fld id="{4179449E-6FBB-2343-B3AE-D1EFA46A6E77}" type="slidenum">
              <a:rPr lang="en-US" smtClean="0"/>
              <a:pPr/>
              <a:t>‹#›</a:t>
            </a:fld>
            <a:endParaRPr lang="en-US"/>
          </a:p>
        </p:txBody>
      </p:sp>
      <p:sp>
        <p:nvSpPr>
          <p:cNvPr id="14" name="Rounded Rectangle 7">
            <a:extLst>
              <a:ext uri="{FF2B5EF4-FFF2-40B4-BE49-F238E27FC236}">
                <a16:creationId xmlns:a16="http://schemas.microsoft.com/office/drawing/2014/main" id="{3654FC96-E7E1-4EB5-9637-FE04CB992480}"/>
              </a:ext>
            </a:extLst>
          </p:cNvPr>
          <p:cNvSpPr/>
          <p:nvPr userDrawn="1"/>
        </p:nvSpPr>
        <p:spPr>
          <a:xfrm>
            <a:off x="1" y="5286626"/>
            <a:ext cx="12192000" cy="1571373"/>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ckwell" panose="02060603020205020403" pitchFamily="18" charset="0"/>
            </a:endParaRPr>
          </a:p>
        </p:txBody>
      </p:sp>
      <p:sp>
        <p:nvSpPr>
          <p:cNvPr id="15" name="TextBox 14">
            <a:extLst>
              <a:ext uri="{FF2B5EF4-FFF2-40B4-BE49-F238E27FC236}">
                <a16:creationId xmlns:a16="http://schemas.microsoft.com/office/drawing/2014/main" id="{9ECF0D75-ED8B-4444-9F3D-94170CEC80C4}"/>
              </a:ext>
            </a:extLst>
          </p:cNvPr>
          <p:cNvSpPr txBox="1"/>
          <p:nvPr userDrawn="1"/>
        </p:nvSpPr>
        <p:spPr>
          <a:xfrm>
            <a:off x="26203" y="6376259"/>
            <a:ext cx="5335449" cy="430887"/>
          </a:xfrm>
          <a:prstGeom prst="rect">
            <a:avLst/>
          </a:prstGeom>
          <a:noFill/>
        </p:spPr>
        <p:txBody>
          <a:bodyPr wrap="square" rtlCol="0">
            <a:spAutoFit/>
          </a:bodyPr>
          <a:lstStyle/>
          <a:p>
            <a:pPr lvl="0"/>
            <a:r>
              <a:rPr lang="en-US" sz="1100">
                <a:solidFill>
                  <a:schemeClr val="bg1"/>
                </a:solidFill>
                <a:latin typeface="Arial" panose="020B0604020202020204" pitchFamily="34" charset="0"/>
                <a:cs typeface="Arial" panose="020B0604020202020204" pitchFamily="34" charset="0"/>
              </a:rPr>
              <a:t>Food and Nutrition Division</a:t>
            </a:r>
          </a:p>
          <a:p>
            <a:pPr lvl="0"/>
            <a:r>
              <a:rPr lang="en-US" sz="1100">
                <a:solidFill>
                  <a:schemeClr val="bg1"/>
                </a:solidFill>
                <a:latin typeface="Arial" panose="020B0604020202020204" pitchFamily="34" charset="0"/>
                <a:cs typeface="Arial" panose="020B0604020202020204" pitchFamily="34" charset="0"/>
              </a:rPr>
              <a:t>Food Distribution Program</a:t>
            </a:r>
          </a:p>
        </p:txBody>
      </p:sp>
      <p:sp>
        <p:nvSpPr>
          <p:cNvPr id="17" name="TextBox 16">
            <a:extLst>
              <a:ext uri="{FF2B5EF4-FFF2-40B4-BE49-F238E27FC236}">
                <a16:creationId xmlns:a16="http://schemas.microsoft.com/office/drawing/2014/main" id="{A593E4E9-B196-42FA-9238-0B9146C7A754}"/>
              </a:ext>
            </a:extLst>
          </p:cNvPr>
          <p:cNvSpPr txBox="1"/>
          <p:nvPr userDrawn="1"/>
        </p:nvSpPr>
        <p:spPr>
          <a:xfrm>
            <a:off x="2167128" y="6368762"/>
            <a:ext cx="7790688" cy="430887"/>
          </a:xfrm>
          <a:prstGeom prst="rect">
            <a:avLst/>
          </a:prstGeom>
          <a:noFill/>
          <a:effectLst/>
        </p:spPr>
        <p:txBody>
          <a:bodyPr wrap="square" rtlCol="0">
            <a:spAutoFit/>
          </a:bodyPr>
          <a:lstStyle/>
          <a:p>
            <a:pPr algn="ctr"/>
            <a:r>
              <a:rPr lang="en-US" sz="1100">
                <a:solidFill>
                  <a:schemeClr val="bg1"/>
                </a:solidFill>
                <a:latin typeface="Arial" panose="020B0604020202020204" pitchFamily="34" charset="0"/>
                <a:cs typeface="Arial" panose="020B0604020202020204" pitchFamily="34" charset="0"/>
              </a:rPr>
              <a:t>This product was funded by USDA. </a:t>
            </a:r>
          </a:p>
          <a:p>
            <a:pPr algn="ctr"/>
            <a:r>
              <a:rPr lang="en-US" sz="1100">
                <a:solidFill>
                  <a:schemeClr val="bg1"/>
                </a:solidFill>
                <a:latin typeface="Arial" panose="020B0604020202020204" pitchFamily="34" charset="0"/>
                <a:cs typeface="Arial" panose="020B0604020202020204" pitchFamily="34" charset="0"/>
              </a:rPr>
              <a:t>This institution is an equal opportunity provider.</a:t>
            </a:r>
            <a:endParaRPr lang="en-US" sz="1200">
              <a:solidFill>
                <a:schemeClr val="bg1"/>
              </a:solidFill>
              <a:latin typeface="Arial" panose="020B0604020202020204" pitchFamily="34" charset="0"/>
              <a:cs typeface="Arial" panose="020B0604020202020204" pitchFamily="34" charset="0"/>
            </a:endParaRPr>
          </a:p>
        </p:txBody>
      </p:sp>
      <p:sp>
        <p:nvSpPr>
          <p:cNvPr id="18" name="Date Placeholder 3">
            <a:extLst>
              <a:ext uri="{FF2B5EF4-FFF2-40B4-BE49-F238E27FC236}">
                <a16:creationId xmlns:a16="http://schemas.microsoft.com/office/drawing/2014/main" id="{D1DDA43B-62EE-49F7-A64E-FA080BBDCE7A}"/>
              </a:ext>
            </a:extLst>
          </p:cNvPr>
          <p:cNvSpPr>
            <a:spLocks noGrp="1"/>
          </p:cNvSpPr>
          <p:nvPr>
            <p:ph type="dt" sz="half" idx="2"/>
          </p:nvPr>
        </p:nvSpPr>
        <p:spPr>
          <a:xfrm>
            <a:off x="10258010" y="6353842"/>
            <a:ext cx="1841582" cy="446264"/>
          </a:xfrm>
          <a:prstGeom prst="rect">
            <a:avLst/>
          </a:prstGeom>
        </p:spPr>
        <p:txBody>
          <a:bodyPr vert="horz" lIns="91440" tIns="45720" rIns="91440" bIns="45720" rtlCol="0" anchor="ctr"/>
          <a:lstStyle>
            <a:lvl1pPr algn="r">
              <a:defRPr lang="en-US" sz="1100" kern="1200" dirty="0">
                <a:solidFill>
                  <a:schemeClr val="bg1"/>
                </a:solidFill>
                <a:latin typeface="Arial" panose="020B0604020202020204" pitchFamily="34" charset="0"/>
                <a:ea typeface="+mn-ea"/>
                <a:cs typeface="Arial" panose="020B0604020202020204" pitchFamily="34" charset="0"/>
              </a:defRPr>
            </a:lvl1pPr>
          </a:lstStyle>
          <a:p>
            <a:r>
              <a:rPr lang="en-US"/>
              <a:t>Updated </a:t>
            </a:r>
            <a:fld id="{995EE88A-C7A6-40F4-87AA-88E5667A0B63}" type="datetime1">
              <a:rPr lang="en-US" smtClean="0"/>
              <a:t>9/14/2023</a:t>
            </a:fld>
            <a:endParaRPr lang="en-US"/>
          </a:p>
          <a:p>
            <a:r>
              <a:rPr lang="en-US"/>
              <a:t>www.SquareMeals.org</a:t>
            </a:r>
          </a:p>
        </p:txBody>
      </p:sp>
      <p:sp>
        <p:nvSpPr>
          <p:cNvPr id="19" name="TextBox 18">
            <a:extLst>
              <a:ext uri="{FF2B5EF4-FFF2-40B4-BE49-F238E27FC236}">
                <a16:creationId xmlns:a16="http://schemas.microsoft.com/office/drawing/2014/main" id="{DE301348-DAED-43DD-A322-BF162A63A427}"/>
              </a:ext>
            </a:extLst>
          </p:cNvPr>
          <p:cNvSpPr txBox="1"/>
          <p:nvPr userDrawn="1"/>
        </p:nvSpPr>
        <p:spPr>
          <a:xfrm>
            <a:off x="1" y="5994274"/>
            <a:ext cx="12192001" cy="430887"/>
          </a:xfrm>
          <a:prstGeom prst="rect">
            <a:avLst/>
          </a:prstGeom>
          <a:noFill/>
          <a:effectLst/>
        </p:spPr>
        <p:txBody>
          <a:bodyPr wrap="square" rtlCol="0">
            <a:spAutoFit/>
          </a:bodyPr>
          <a:lstStyle>
            <a:defPPr>
              <a:defRPr lang="en-US"/>
            </a:defPPr>
            <a:lvl1pPr algn="ctr">
              <a:defRPr sz="1200">
                <a:solidFill>
                  <a:schemeClr val="bg1"/>
                </a:solidFill>
                <a:latin typeface="Arial" panose="020B0604020202020204" pitchFamily="34" charset="0"/>
                <a:cs typeface="Arial" panose="020B0604020202020204" pitchFamily="34" charset="0"/>
              </a:defRPr>
            </a:lvl1pPr>
          </a:lstStyle>
          <a:p>
            <a:pPr lvl="0"/>
            <a:r>
              <a:rPr lang="en-US" sz="1100"/>
              <a:t>Fraud Hotline: 1-866-5-FRAUD-4 or 1-866-537-2834 | P.O. Box 12847 | Austin, TX 78711</a:t>
            </a:r>
          </a:p>
          <a:p>
            <a:pPr lvl="0"/>
            <a:r>
              <a:rPr lang="en-US" sz="1100"/>
              <a:t>Toll Free: (877) TEX-MEAL | For the hearing impaired: (800) 735-2989 (TTY)</a:t>
            </a:r>
          </a:p>
        </p:txBody>
      </p:sp>
      <p:pic>
        <p:nvPicPr>
          <p:cNvPr id="23" name="Picture 22" descr="The Texas Department of Agriculture's Food and Nutrition Division logo. Called SquareMeals logo. Has a red school lunch tray icon with a green leaf that makes it look like an apple. The word Square is written horizontally at the bottom of the tray and the work Meals is written, vertically on the right side of the tray.">
            <a:extLst>
              <a:ext uri="{FF2B5EF4-FFF2-40B4-BE49-F238E27FC236}">
                <a16:creationId xmlns:a16="http://schemas.microsoft.com/office/drawing/2014/main" id="{3F60835F-A5DD-46C7-B061-EA102FDE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726" y="5574712"/>
            <a:ext cx="1263238" cy="976139"/>
          </a:xfrm>
          <a:prstGeom prst="rect">
            <a:avLst/>
          </a:prstGeom>
        </p:spPr>
      </p:pic>
      <p:pic>
        <p:nvPicPr>
          <p:cNvPr id="24" name="Picture 23" descr="Social Media Icons (4 total). Left to Right and Top to Bottom: Facebook, Instagram, Twitter and YouTube.">
            <a:extLst>
              <a:ext uri="{FF2B5EF4-FFF2-40B4-BE49-F238E27FC236}">
                <a16:creationId xmlns:a16="http://schemas.microsoft.com/office/drawing/2014/main" id="{916AE8EF-E893-4336-B757-7691B75C04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52067" y="5806515"/>
            <a:ext cx="540775" cy="525255"/>
          </a:xfrm>
          <a:prstGeom prst="rect">
            <a:avLst/>
          </a:prstGeom>
        </p:spPr>
      </p:pic>
      <p:pic>
        <p:nvPicPr>
          <p:cNvPr id="25" name="Picture 24">
            <a:extLst>
              <a:ext uri="{FF2B5EF4-FFF2-40B4-BE49-F238E27FC236}">
                <a16:creationId xmlns:a16="http://schemas.microsoft.com/office/drawing/2014/main" id="{84720CD5-7BCB-45B4-AE7F-AC8B9414C98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816450" y="5007550"/>
            <a:ext cx="2434808" cy="888734"/>
          </a:xfrm>
          <a:prstGeom prst="rect">
            <a:avLst/>
          </a:prstGeom>
        </p:spPr>
      </p:pic>
    </p:spTree>
    <p:extLst>
      <p:ext uri="{BB962C8B-B14F-4D97-AF65-F5344CB8AC3E}">
        <p14:creationId xmlns:p14="http://schemas.microsoft.com/office/powerpoint/2010/main" val="2930822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4_Custom Layout">
    <p:spTree>
      <p:nvGrpSpPr>
        <p:cNvPr id="1" name=""/>
        <p:cNvGrpSpPr/>
        <p:nvPr/>
      </p:nvGrpSpPr>
      <p:grpSpPr>
        <a:xfrm>
          <a:off x="0" y="0"/>
          <a:ext cx="0" cy="0"/>
          <a:chOff x="0" y="0"/>
          <a:chExt cx="0" cy="0"/>
        </a:xfrm>
      </p:grpSpPr>
      <p:pic>
        <p:nvPicPr>
          <p:cNvPr id="15" name="Picture Placeholder 2">
            <a:extLst>
              <a:ext uri="{FF2B5EF4-FFF2-40B4-BE49-F238E27FC236}">
                <a16:creationId xmlns:a16="http://schemas.microsoft.com/office/drawing/2014/main" id="{2FE80F4C-A791-4F2A-9DE9-9547CADD3885}"/>
              </a:ext>
            </a:extLst>
          </p:cNvPr>
          <p:cNvPicPr>
            <a:picLocks noChangeAspect="1"/>
          </p:cNvPicPr>
          <p:nvPr userDrawn="1"/>
        </p:nvPicPr>
        <p:blipFill>
          <a:blip r:embed="rId2" cstate="email">
            <a:alphaModFix amt="20000"/>
            <a:extLst>
              <a:ext uri="{28A0092B-C50C-407E-A947-70E740481C1C}">
                <a14:useLocalDpi xmlns:a14="http://schemas.microsoft.com/office/drawing/2010/main"/>
              </a:ext>
            </a:extLst>
          </a:blip>
          <a:srcRect/>
          <a:stretch>
            <a:fillRect/>
          </a:stretch>
        </p:blipFill>
        <p:spPr>
          <a:xfrm>
            <a:off x="-12481" y="0"/>
            <a:ext cx="12226607" cy="6858000"/>
          </a:xfrm>
          <a:prstGeom prst="rect">
            <a:avLst/>
          </a:prstGeom>
        </p:spPr>
      </p:pic>
      <p:sp>
        <p:nvSpPr>
          <p:cNvPr id="18" name="Slide Number Placeholder 17">
            <a:extLst>
              <a:ext uri="{FF2B5EF4-FFF2-40B4-BE49-F238E27FC236}">
                <a16:creationId xmlns:a16="http://schemas.microsoft.com/office/drawing/2014/main" id="{CE15DB58-E246-4579-83F0-D8D0A6729F30}"/>
              </a:ext>
            </a:extLst>
          </p:cNvPr>
          <p:cNvSpPr>
            <a:spLocks noGrp="1"/>
          </p:cNvSpPr>
          <p:nvPr>
            <p:ph type="sldNum" sz="quarter" idx="10"/>
          </p:nvPr>
        </p:nvSpPr>
        <p:spPr/>
        <p:txBody>
          <a:bodyPr/>
          <a:lstStyle/>
          <a:p>
            <a:fld id="{4179449E-6FBB-2343-B3AE-D1EFA46A6E77}" type="slidenum">
              <a:rPr lang="en-US" smtClean="0"/>
              <a:pPr/>
              <a:t>‹#›</a:t>
            </a:fld>
            <a:endParaRPr lang="en-US"/>
          </a:p>
        </p:txBody>
      </p:sp>
      <p:sp>
        <p:nvSpPr>
          <p:cNvPr id="14" name="Rounded Rectangle 7">
            <a:extLst>
              <a:ext uri="{FF2B5EF4-FFF2-40B4-BE49-F238E27FC236}">
                <a16:creationId xmlns:a16="http://schemas.microsoft.com/office/drawing/2014/main" id="{2E00A892-E3BB-4BE0-82F5-82504612496F}"/>
              </a:ext>
            </a:extLst>
          </p:cNvPr>
          <p:cNvSpPr/>
          <p:nvPr userDrawn="1"/>
        </p:nvSpPr>
        <p:spPr>
          <a:xfrm>
            <a:off x="1" y="5286626"/>
            <a:ext cx="12192000" cy="1571373"/>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ckwell" panose="02060603020205020403" pitchFamily="18" charset="0"/>
            </a:endParaRPr>
          </a:p>
        </p:txBody>
      </p:sp>
      <p:sp>
        <p:nvSpPr>
          <p:cNvPr id="16" name="TextBox 15">
            <a:extLst>
              <a:ext uri="{FF2B5EF4-FFF2-40B4-BE49-F238E27FC236}">
                <a16:creationId xmlns:a16="http://schemas.microsoft.com/office/drawing/2014/main" id="{EBCEFFB6-30FE-4CBD-AA28-34BFDC20E26B}"/>
              </a:ext>
            </a:extLst>
          </p:cNvPr>
          <p:cNvSpPr txBox="1"/>
          <p:nvPr userDrawn="1"/>
        </p:nvSpPr>
        <p:spPr>
          <a:xfrm>
            <a:off x="26203" y="6376259"/>
            <a:ext cx="5335449" cy="430887"/>
          </a:xfrm>
          <a:prstGeom prst="rect">
            <a:avLst/>
          </a:prstGeom>
          <a:noFill/>
        </p:spPr>
        <p:txBody>
          <a:bodyPr wrap="square" rtlCol="0">
            <a:spAutoFit/>
          </a:bodyPr>
          <a:lstStyle/>
          <a:p>
            <a:pPr lvl="0"/>
            <a:r>
              <a:rPr lang="en-US" sz="1100">
                <a:solidFill>
                  <a:schemeClr val="bg1"/>
                </a:solidFill>
                <a:latin typeface="Arial" panose="020B0604020202020204" pitchFamily="34" charset="0"/>
                <a:cs typeface="Arial" panose="020B0604020202020204" pitchFamily="34" charset="0"/>
              </a:rPr>
              <a:t>Food and Nutrition Division</a:t>
            </a:r>
          </a:p>
          <a:p>
            <a:pPr lvl="0"/>
            <a:r>
              <a:rPr lang="en-US" sz="1100">
                <a:solidFill>
                  <a:schemeClr val="bg1"/>
                </a:solidFill>
                <a:latin typeface="Arial" panose="020B0604020202020204" pitchFamily="34" charset="0"/>
                <a:cs typeface="Arial" panose="020B0604020202020204" pitchFamily="34" charset="0"/>
              </a:rPr>
              <a:t>Food Distribution Program</a:t>
            </a:r>
          </a:p>
        </p:txBody>
      </p:sp>
      <p:sp>
        <p:nvSpPr>
          <p:cNvPr id="19" name="TextBox 18">
            <a:extLst>
              <a:ext uri="{FF2B5EF4-FFF2-40B4-BE49-F238E27FC236}">
                <a16:creationId xmlns:a16="http://schemas.microsoft.com/office/drawing/2014/main" id="{822A0D84-3BAC-4C8E-B095-EDAC63A72973}"/>
              </a:ext>
            </a:extLst>
          </p:cNvPr>
          <p:cNvSpPr txBox="1"/>
          <p:nvPr userDrawn="1"/>
        </p:nvSpPr>
        <p:spPr>
          <a:xfrm>
            <a:off x="2167128" y="6368762"/>
            <a:ext cx="7790688" cy="430887"/>
          </a:xfrm>
          <a:prstGeom prst="rect">
            <a:avLst/>
          </a:prstGeom>
          <a:noFill/>
          <a:effectLst/>
        </p:spPr>
        <p:txBody>
          <a:bodyPr wrap="square" rtlCol="0">
            <a:spAutoFit/>
          </a:bodyPr>
          <a:lstStyle/>
          <a:p>
            <a:pPr algn="ctr"/>
            <a:r>
              <a:rPr lang="en-US" sz="1100">
                <a:solidFill>
                  <a:schemeClr val="bg1"/>
                </a:solidFill>
                <a:latin typeface="Arial" panose="020B0604020202020204" pitchFamily="34" charset="0"/>
                <a:cs typeface="Arial" panose="020B0604020202020204" pitchFamily="34" charset="0"/>
              </a:rPr>
              <a:t>This product was funded by USDA. </a:t>
            </a:r>
          </a:p>
          <a:p>
            <a:pPr algn="ctr"/>
            <a:r>
              <a:rPr lang="en-US" sz="1100">
                <a:solidFill>
                  <a:schemeClr val="bg1"/>
                </a:solidFill>
                <a:latin typeface="Arial" panose="020B0604020202020204" pitchFamily="34" charset="0"/>
                <a:cs typeface="Arial" panose="020B0604020202020204" pitchFamily="34" charset="0"/>
              </a:rPr>
              <a:t>This institution is an equal opportunity provider.</a:t>
            </a:r>
            <a:endParaRPr lang="en-US" sz="1200">
              <a:solidFill>
                <a:schemeClr val="bg1"/>
              </a:solidFill>
              <a:latin typeface="Arial" panose="020B0604020202020204" pitchFamily="34" charset="0"/>
              <a:cs typeface="Arial" panose="020B0604020202020204" pitchFamily="34" charset="0"/>
            </a:endParaRPr>
          </a:p>
        </p:txBody>
      </p:sp>
      <p:sp>
        <p:nvSpPr>
          <p:cNvPr id="20" name="Date Placeholder 3">
            <a:extLst>
              <a:ext uri="{FF2B5EF4-FFF2-40B4-BE49-F238E27FC236}">
                <a16:creationId xmlns:a16="http://schemas.microsoft.com/office/drawing/2014/main" id="{C5DB78E9-DA0B-4B5E-9049-9A505C4B0758}"/>
              </a:ext>
            </a:extLst>
          </p:cNvPr>
          <p:cNvSpPr>
            <a:spLocks noGrp="1"/>
          </p:cNvSpPr>
          <p:nvPr>
            <p:ph type="dt" sz="half" idx="2"/>
          </p:nvPr>
        </p:nvSpPr>
        <p:spPr>
          <a:xfrm>
            <a:off x="10258010" y="6353842"/>
            <a:ext cx="1841582" cy="446264"/>
          </a:xfrm>
          <a:prstGeom prst="rect">
            <a:avLst/>
          </a:prstGeom>
        </p:spPr>
        <p:txBody>
          <a:bodyPr vert="horz" lIns="91440" tIns="45720" rIns="91440" bIns="45720" rtlCol="0" anchor="ctr"/>
          <a:lstStyle>
            <a:lvl1pPr algn="r">
              <a:defRPr lang="en-US" sz="1100" kern="1200" dirty="0">
                <a:solidFill>
                  <a:schemeClr val="bg1"/>
                </a:solidFill>
                <a:latin typeface="Arial" panose="020B0604020202020204" pitchFamily="34" charset="0"/>
                <a:ea typeface="+mn-ea"/>
                <a:cs typeface="Arial" panose="020B0604020202020204" pitchFamily="34" charset="0"/>
              </a:defRPr>
            </a:lvl1pPr>
          </a:lstStyle>
          <a:p>
            <a:r>
              <a:rPr lang="en-US"/>
              <a:t>Updated </a:t>
            </a:r>
            <a:fld id="{85674842-E8B5-492C-B282-BEF7197A003C}" type="datetime1">
              <a:rPr lang="en-US" smtClean="0"/>
              <a:t>9/14/2023</a:t>
            </a:fld>
            <a:endParaRPr lang="en-US"/>
          </a:p>
          <a:p>
            <a:r>
              <a:rPr lang="en-US"/>
              <a:t>www.SquareMeals.org</a:t>
            </a:r>
          </a:p>
        </p:txBody>
      </p:sp>
      <p:sp>
        <p:nvSpPr>
          <p:cNvPr id="21" name="TextBox 20">
            <a:extLst>
              <a:ext uri="{FF2B5EF4-FFF2-40B4-BE49-F238E27FC236}">
                <a16:creationId xmlns:a16="http://schemas.microsoft.com/office/drawing/2014/main" id="{253D2272-8DCA-4F88-966F-F26C484A9C1E}"/>
              </a:ext>
            </a:extLst>
          </p:cNvPr>
          <p:cNvSpPr txBox="1"/>
          <p:nvPr userDrawn="1"/>
        </p:nvSpPr>
        <p:spPr>
          <a:xfrm>
            <a:off x="1" y="5994274"/>
            <a:ext cx="12192001" cy="430887"/>
          </a:xfrm>
          <a:prstGeom prst="rect">
            <a:avLst/>
          </a:prstGeom>
          <a:noFill/>
          <a:effectLst/>
        </p:spPr>
        <p:txBody>
          <a:bodyPr wrap="square" rtlCol="0">
            <a:spAutoFit/>
          </a:bodyPr>
          <a:lstStyle>
            <a:defPPr>
              <a:defRPr lang="en-US"/>
            </a:defPPr>
            <a:lvl1pPr algn="ctr">
              <a:defRPr sz="1200">
                <a:solidFill>
                  <a:schemeClr val="bg1"/>
                </a:solidFill>
                <a:latin typeface="Arial" panose="020B0604020202020204" pitchFamily="34" charset="0"/>
                <a:cs typeface="Arial" panose="020B0604020202020204" pitchFamily="34" charset="0"/>
              </a:defRPr>
            </a:lvl1pPr>
          </a:lstStyle>
          <a:p>
            <a:pPr lvl="0"/>
            <a:r>
              <a:rPr lang="en-US" sz="1100"/>
              <a:t>Fraud Hotline: 1-866-5-FRAUD-4 or 1-866-537-2834 | P.O. Box 12847 | Austin, TX 78711</a:t>
            </a:r>
          </a:p>
          <a:p>
            <a:pPr lvl="0"/>
            <a:r>
              <a:rPr lang="en-US" sz="1100"/>
              <a:t>Toll Free: (877) TEX-MEAL | For the hearing impaired: (800) 735-2989 (TTY)</a:t>
            </a:r>
          </a:p>
        </p:txBody>
      </p:sp>
      <p:pic>
        <p:nvPicPr>
          <p:cNvPr id="25" name="Picture 24" descr="The Texas Department of Agriculture's Food and Nutrition Division logo. Called SquareMeals logo. Has a red school lunch tray icon with a green leaf that makes it look like an apple. The word Square is written horizontally at the bottom of the tray and the work Meals is written, vertically on the right side of the tray.">
            <a:extLst>
              <a:ext uri="{FF2B5EF4-FFF2-40B4-BE49-F238E27FC236}">
                <a16:creationId xmlns:a16="http://schemas.microsoft.com/office/drawing/2014/main" id="{70DFB41C-511D-416D-BDC8-08DBF7913D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726" y="5574712"/>
            <a:ext cx="1263238" cy="976139"/>
          </a:xfrm>
          <a:prstGeom prst="rect">
            <a:avLst/>
          </a:prstGeom>
        </p:spPr>
      </p:pic>
      <p:pic>
        <p:nvPicPr>
          <p:cNvPr id="26" name="Picture 25" descr="Social Media Icons (4 total). Left to Right and Top to Bottom: Facebook, Instagram, Twitter and YouTube.">
            <a:extLst>
              <a:ext uri="{FF2B5EF4-FFF2-40B4-BE49-F238E27FC236}">
                <a16:creationId xmlns:a16="http://schemas.microsoft.com/office/drawing/2014/main" id="{91F000C6-684B-4673-845C-66BE84529D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52067" y="5806515"/>
            <a:ext cx="540775" cy="525255"/>
          </a:xfrm>
          <a:prstGeom prst="rect">
            <a:avLst/>
          </a:prstGeom>
        </p:spPr>
      </p:pic>
      <p:pic>
        <p:nvPicPr>
          <p:cNvPr id="13" name="Picture 12">
            <a:extLst>
              <a:ext uri="{FF2B5EF4-FFF2-40B4-BE49-F238E27FC236}">
                <a16:creationId xmlns:a16="http://schemas.microsoft.com/office/drawing/2014/main" id="{9F58A134-A986-48F0-AE07-DC578DFD9A9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816450" y="5007550"/>
            <a:ext cx="2434808" cy="888734"/>
          </a:xfrm>
          <a:prstGeom prst="rect">
            <a:avLst/>
          </a:prstGeom>
        </p:spPr>
      </p:pic>
      <p:sp>
        <p:nvSpPr>
          <p:cNvPr id="17" name="TextBox 16">
            <a:extLst>
              <a:ext uri="{FF2B5EF4-FFF2-40B4-BE49-F238E27FC236}">
                <a16:creationId xmlns:a16="http://schemas.microsoft.com/office/drawing/2014/main" id="{8E65F6D8-7C97-AFAE-F88F-42555B909277}"/>
              </a:ext>
            </a:extLst>
          </p:cNvPr>
          <p:cNvSpPr txBox="1"/>
          <p:nvPr userDrawn="1"/>
        </p:nvSpPr>
        <p:spPr>
          <a:xfrm>
            <a:off x="319509" y="267391"/>
            <a:ext cx="11082010" cy="4932376"/>
          </a:xfrm>
          <a:prstGeom prst="rect">
            <a:avLst/>
          </a:prstGeom>
          <a:noFill/>
        </p:spPr>
        <p:txBody>
          <a:bodyPr wrap="square" rtlCol="0" anchor="ctr">
            <a:spAutoFit/>
          </a:bodyPr>
          <a:lstStyle/>
          <a:p>
            <a:pPr marL="0" marR="0"/>
            <a:r>
              <a:rPr lang="en-US" sz="1200">
                <a:solidFill>
                  <a:srgbClr val="1B1B1B"/>
                </a:solidFill>
                <a:effectLst/>
                <a:latin typeface="Calibri" panose="020F0502020204030204" pitchFamily="34" charset="0"/>
                <a:ea typeface="Times New Roman" panose="02020603050405020304" pitchFamily="18" charset="0"/>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p>
          <a:p>
            <a:pPr marL="0" marR="0"/>
            <a:endParaRPr lang="en-US" sz="1200">
              <a:effectLst/>
              <a:latin typeface="Times New Roman" panose="02020603050405020304" pitchFamily="18" charset="0"/>
              <a:ea typeface="Times New Roman" panose="02020603050405020304" pitchFamily="18" charset="0"/>
            </a:endParaRPr>
          </a:p>
          <a:p>
            <a:pPr marL="0" marR="0"/>
            <a:r>
              <a:rPr lang="en-US" sz="1200">
                <a:solidFill>
                  <a:srgbClr val="1B1B1B"/>
                </a:solidFill>
                <a:effectLst/>
                <a:latin typeface="Calibri" panose="020F0502020204030204" pitchFamily="34" charset="0"/>
                <a:ea typeface="Times New Roman" panose="02020603050405020304" pitchFamily="18" charset="0"/>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marR="0"/>
            <a:endParaRPr lang="en-US" sz="1200">
              <a:effectLst/>
              <a:latin typeface="Times New Roman" panose="02020603050405020304" pitchFamily="18" charset="0"/>
              <a:ea typeface="Times New Roman" panose="02020603050405020304" pitchFamily="18" charset="0"/>
            </a:endParaRPr>
          </a:p>
          <a:p>
            <a:pPr marL="0" marR="0"/>
            <a:r>
              <a:rPr lang="en-US" sz="1200">
                <a:solidFill>
                  <a:srgbClr val="1B1B1B"/>
                </a:solidFill>
                <a:effectLst/>
                <a:latin typeface="Calibri" panose="020F0502020204030204" pitchFamily="34" charset="0"/>
                <a:ea typeface="Times New Roman" panose="02020603050405020304" pitchFamily="18" charset="0"/>
              </a:rPr>
              <a:t>To file a program discrimination complaint, a Complainant should complete a Form AD-3027, USDA Program Discrimination Complaint Form which can be obtained online at: </a:t>
            </a:r>
            <a:r>
              <a:rPr lang="en-US" sz="1200" u="sng">
                <a:solidFill>
                  <a:srgbClr val="0070C0"/>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https://www.usda.gov/sites/default/files/documents/USDA-OASCR%20P-Complaint-Form-0508-0002-508-11-28-17Fax2Mail.pdf</a:t>
            </a:r>
            <a:r>
              <a:rPr lang="en-US" sz="1200">
                <a:solidFill>
                  <a:srgbClr val="1B1B1B"/>
                </a:solidFill>
                <a:effectLst/>
                <a:latin typeface="Calibri" panose="020F0502020204030204" pitchFamily="34" charset="0"/>
                <a:ea typeface="Times New Roman" panose="02020603050405020304" pitchFamily="18" charset="0"/>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0" marR="0"/>
            <a:endParaRPr lang="en-US" sz="1200">
              <a:effectLst/>
              <a:latin typeface="Times New Roman" panose="02020603050405020304" pitchFamily="18" charset="0"/>
              <a:ea typeface="Times New Roman" panose="02020603050405020304" pitchFamily="18"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mail:</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U.S. Department of Agriculture</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Office of the Assistant Secretary for Civil Rights</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1400 Independence Avenue, SW</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Washington, D.C. 20250-9410; or</a:t>
            </a:r>
            <a:endParaRPr lang="en-US" sz="1200">
              <a:solidFill>
                <a:srgbClr val="1B1B1B"/>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fax:</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(833) 256-1665 or (202) 690-7442; or</a:t>
            </a:r>
            <a:endParaRPr lang="en-US" sz="1200">
              <a:solidFill>
                <a:srgbClr val="1B1B1B"/>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email:</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u="sng">
                <a:solidFill>
                  <a:srgbClr val="0070C0"/>
                </a:solidFill>
                <a:effectLst/>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program.intake@usda.gov</a:t>
            </a:r>
            <a:endParaRPr lang="en-US" sz="1200" u="sng">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14000"/>
              </a:lnSpc>
              <a:spcBef>
                <a:spcPts val="0"/>
              </a:spcBef>
              <a:spcAft>
                <a:spcPts val="900"/>
              </a:spcAft>
              <a:buFont typeface="+mj-lt"/>
              <a:buNone/>
              <a:tabLst>
                <a:tab pos="457200" algn="l"/>
              </a:tabLst>
            </a:pPr>
            <a:r>
              <a:rPr lang="en-US" sz="1200" kern="1200">
                <a:solidFill>
                  <a:srgbClr val="1B1B1B"/>
                </a:solidFill>
                <a:effectLst/>
                <a:latin typeface="Calibri" panose="020F0502020204030204" pitchFamily="34" charset="0"/>
                <a:cs typeface="Calibri" panose="020F0502020204030204" pitchFamily="34" charset="0"/>
              </a:rPr>
              <a:t>This institution is an equal opportunity provider.</a:t>
            </a:r>
            <a:endParaRPr lang="en-US" sz="120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6733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29403E5-9CFA-4460-BABE-28A2A446DD1A}"/>
              </a:ext>
            </a:extLst>
          </p:cNvPr>
          <p:cNvSpPr>
            <a:spLocks noGrp="1"/>
          </p:cNvSpPr>
          <p:nvPr>
            <p:ph type="sldNum" sz="quarter" idx="2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9402557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52_Custom Layout">
    <p:spTree>
      <p:nvGrpSpPr>
        <p:cNvPr id="1" name=""/>
        <p:cNvGrpSpPr/>
        <p:nvPr/>
      </p:nvGrpSpPr>
      <p:grpSpPr>
        <a:xfrm>
          <a:off x="0" y="0"/>
          <a:ext cx="0" cy="0"/>
          <a:chOff x="0" y="0"/>
          <a:chExt cx="0" cy="0"/>
        </a:xfrm>
      </p:grpSpPr>
      <p:sp>
        <p:nvSpPr>
          <p:cNvPr id="22" name="Text Placeholder 32">
            <a:extLst>
              <a:ext uri="{FF2B5EF4-FFF2-40B4-BE49-F238E27FC236}">
                <a16:creationId xmlns:a16="http://schemas.microsoft.com/office/drawing/2014/main" id="{1422056E-AA47-4A18-8530-A58160F4EEB7}"/>
              </a:ext>
            </a:extLst>
          </p:cNvPr>
          <p:cNvSpPr>
            <a:spLocks noGrp="1"/>
          </p:cNvSpPr>
          <p:nvPr>
            <p:ph type="body" sz="quarter" idx="15" hasCustomPrompt="1"/>
          </p:nvPr>
        </p:nvSpPr>
        <p:spPr>
          <a:xfrm>
            <a:off x="4445122" y="4635168"/>
            <a:ext cx="4884409" cy="466545"/>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email@texasagriculture.gov</a:t>
            </a:r>
          </a:p>
        </p:txBody>
      </p:sp>
      <p:sp>
        <p:nvSpPr>
          <p:cNvPr id="23" name="Text Placeholder 32">
            <a:extLst>
              <a:ext uri="{FF2B5EF4-FFF2-40B4-BE49-F238E27FC236}">
                <a16:creationId xmlns:a16="http://schemas.microsoft.com/office/drawing/2014/main" id="{A6BEE151-EC98-44C0-82BE-78C0DFE5220B}"/>
              </a:ext>
            </a:extLst>
          </p:cNvPr>
          <p:cNvSpPr>
            <a:spLocks noGrp="1"/>
          </p:cNvSpPr>
          <p:nvPr>
            <p:ph type="body" sz="quarter" idx="16" hasCustomPrompt="1"/>
          </p:nvPr>
        </p:nvSpPr>
        <p:spPr>
          <a:xfrm>
            <a:off x="4659812" y="5696549"/>
            <a:ext cx="1705129" cy="394674"/>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123-456-7890</a:t>
            </a:r>
          </a:p>
        </p:txBody>
      </p:sp>
      <p:sp>
        <p:nvSpPr>
          <p:cNvPr id="24" name="Text Placeholder 32">
            <a:extLst>
              <a:ext uri="{FF2B5EF4-FFF2-40B4-BE49-F238E27FC236}">
                <a16:creationId xmlns:a16="http://schemas.microsoft.com/office/drawing/2014/main" id="{25EE5466-3CFB-4BC8-B19D-1E3BAB53F4D6}"/>
              </a:ext>
            </a:extLst>
          </p:cNvPr>
          <p:cNvSpPr>
            <a:spLocks noGrp="1"/>
          </p:cNvSpPr>
          <p:nvPr>
            <p:ph type="body" sz="quarter" idx="17" hasCustomPrompt="1"/>
          </p:nvPr>
        </p:nvSpPr>
        <p:spPr>
          <a:xfrm>
            <a:off x="3981997" y="2760149"/>
            <a:ext cx="5282254" cy="614364"/>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12354 Street Name City, State Zip Code</a:t>
            </a:r>
          </a:p>
        </p:txBody>
      </p:sp>
      <p:sp>
        <p:nvSpPr>
          <p:cNvPr id="25" name="Text Placeholder 32">
            <a:extLst>
              <a:ext uri="{FF2B5EF4-FFF2-40B4-BE49-F238E27FC236}">
                <a16:creationId xmlns:a16="http://schemas.microsoft.com/office/drawing/2014/main" id="{25201F35-CBA4-4C14-A9BD-BE63B85DB6E2}"/>
              </a:ext>
            </a:extLst>
          </p:cNvPr>
          <p:cNvSpPr>
            <a:spLocks noGrp="1"/>
          </p:cNvSpPr>
          <p:nvPr>
            <p:ph type="body" sz="quarter" idx="18" hasCustomPrompt="1"/>
          </p:nvPr>
        </p:nvSpPr>
        <p:spPr>
          <a:xfrm>
            <a:off x="4247638" y="3724191"/>
            <a:ext cx="2646221" cy="466545"/>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www.SquareMeals.org</a:t>
            </a:r>
          </a:p>
        </p:txBody>
      </p:sp>
      <p:sp>
        <p:nvSpPr>
          <p:cNvPr id="2" name="Slide Number Placeholder 1">
            <a:extLst>
              <a:ext uri="{FF2B5EF4-FFF2-40B4-BE49-F238E27FC236}">
                <a16:creationId xmlns:a16="http://schemas.microsoft.com/office/drawing/2014/main" id="{A505F1EA-7316-4BCA-8A92-A2140B80E914}"/>
              </a:ext>
            </a:extLst>
          </p:cNvPr>
          <p:cNvSpPr>
            <a:spLocks noGrp="1"/>
          </p:cNvSpPr>
          <p:nvPr>
            <p:ph type="sldNum" sz="quarter" idx="19"/>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17142828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D7A3A3-AFE4-4ACE-AE35-4BB0C5838B5E}"/>
              </a:ext>
            </a:extLst>
          </p:cNvPr>
          <p:cNvSpPr>
            <a:spLocks noGrp="1"/>
          </p:cNvSpPr>
          <p:nvPr>
            <p:ph type="sldNum" sz="quarter" idx="1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1542662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2D099-41A1-7144-C8D0-BA545148CD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B8F978-B945-B4C3-05EC-F9ADAD3C74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AFD36C-A76C-0E19-9BAB-9B35C4E1FDD8}"/>
              </a:ext>
            </a:extLst>
          </p:cNvPr>
          <p:cNvSpPr>
            <a:spLocks noGrp="1"/>
          </p:cNvSpPr>
          <p:nvPr>
            <p:ph type="dt" sz="half" idx="10"/>
          </p:nvPr>
        </p:nvSpPr>
        <p:spPr/>
        <p:txBody>
          <a:bodyPr/>
          <a:lstStyle/>
          <a:p>
            <a:fld id="{7EDE62AE-6840-4832-8821-FAE201194890}" type="datetimeFigureOut">
              <a:rPr lang="en-US" smtClean="0"/>
              <a:t>9/14/2023</a:t>
            </a:fld>
            <a:endParaRPr lang="en-US"/>
          </a:p>
        </p:txBody>
      </p:sp>
      <p:sp>
        <p:nvSpPr>
          <p:cNvPr id="5" name="Footer Placeholder 4">
            <a:extLst>
              <a:ext uri="{FF2B5EF4-FFF2-40B4-BE49-F238E27FC236}">
                <a16:creationId xmlns:a16="http://schemas.microsoft.com/office/drawing/2014/main" id="{2DD5B0E1-32A4-9ED6-C518-5BB9389D9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BDAAFA-4849-2F89-A8CD-9DCB0B88FBB6}"/>
              </a:ext>
            </a:extLst>
          </p:cNvPr>
          <p:cNvSpPr>
            <a:spLocks noGrp="1"/>
          </p:cNvSpPr>
          <p:nvPr>
            <p:ph type="sldNum" sz="quarter" idx="12"/>
          </p:nvPr>
        </p:nvSpPr>
        <p:spPr/>
        <p:txBody>
          <a:bodyPr/>
          <a:lstStyle/>
          <a:p>
            <a:fld id="{47341D81-04BD-44BC-9AF2-ED1F1CBD93C9}" type="slidenum">
              <a:rPr lang="en-US" smtClean="0"/>
              <a:t>‹#›</a:t>
            </a:fld>
            <a:endParaRPr lang="en-US"/>
          </a:p>
        </p:txBody>
      </p:sp>
    </p:spTree>
    <p:extLst>
      <p:ext uri="{BB962C8B-B14F-4D97-AF65-F5344CB8AC3E}">
        <p14:creationId xmlns:p14="http://schemas.microsoft.com/office/powerpoint/2010/main" val="2542429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E118-82BA-B70E-429B-CFC1D60A4E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52ADA5-C143-76DF-C764-A04F3AA5A9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505B32-CBC9-7492-D987-211606462002}"/>
              </a:ext>
            </a:extLst>
          </p:cNvPr>
          <p:cNvSpPr>
            <a:spLocks noGrp="1"/>
          </p:cNvSpPr>
          <p:nvPr>
            <p:ph type="dt" sz="half" idx="10"/>
          </p:nvPr>
        </p:nvSpPr>
        <p:spPr/>
        <p:txBody>
          <a:bodyPr/>
          <a:lstStyle/>
          <a:p>
            <a:fld id="{7EDE62AE-6840-4832-8821-FAE201194890}" type="datetimeFigureOut">
              <a:rPr lang="en-US" smtClean="0"/>
              <a:t>9/14/2023</a:t>
            </a:fld>
            <a:endParaRPr lang="en-US"/>
          </a:p>
        </p:txBody>
      </p:sp>
      <p:sp>
        <p:nvSpPr>
          <p:cNvPr id="5" name="Footer Placeholder 4">
            <a:extLst>
              <a:ext uri="{FF2B5EF4-FFF2-40B4-BE49-F238E27FC236}">
                <a16:creationId xmlns:a16="http://schemas.microsoft.com/office/drawing/2014/main" id="{50496B8F-1E9A-25CC-B590-E9366D62D5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541CE8-003A-8C3B-EE0F-FB79A561146C}"/>
              </a:ext>
            </a:extLst>
          </p:cNvPr>
          <p:cNvSpPr>
            <a:spLocks noGrp="1"/>
          </p:cNvSpPr>
          <p:nvPr>
            <p:ph type="sldNum" sz="quarter" idx="12"/>
          </p:nvPr>
        </p:nvSpPr>
        <p:spPr/>
        <p:txBody>
          <a:bodyPr/>
          <a:lstStyle/>
          <a:p>
            <a:fld id="{47341D81-04BD-44BC-9AF2-ED1F1CBD93C9}" type="slidenum">
              <a:rPr lang="en-US" smtClean="0"/>
              <a:t>‹#›</a:t>
            </a:fld>
            <a:endParaRPr lang="en-US"/>
          </a:p>
        </p:txBody>
      </p:sp>
    </p:spTree>
    <p:extLst>
      <p:ext uri="{BB962C8B-B14F-4D97-AF65-F5344CB8AC3E}">
        <p14:creationId xmlns:p14="http://schemas.microsoft.com/office/powerpoint/2010/main" val="356433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90DAB-763E-A8D9-DB75-4ECF196B9E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F74D0E-135F-D13E-75F9-2325A511CE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2C1F89-2789-5958-F1DC-F36A065727CB}"/>
              </a:ext>
            </a:extLst>
          </p:cNvPr>
          <p:cNvSpPr>
            <a:spLocks noGrp="1"/>
          </p:cNvSpPr>
          <p:nvPr>
            <p:ph type="dt" sz="half" idx="10"/>
          </p:nvPr>
        </p:nvSpPr>
        <p:spPr/>
        <p:txBody>
          <a:bodyPr/>
          <a:lstStyle/>
          <a:p>
            <a:fld id="{7EDE62AE-6840-4832-8821-FAE201194890}" type="datetimeFigureOut">
              <a:rPr lang="en-US" smtClean="0"/>
              <a:t>9/14/2023</a:t>
            </a:fld>
            <a:endParaRPr lang="en-US"/>
          </a:p>
        </p:txBody>
      </p:sp>
      <p:sp>
        <p:nvSpPr>
          <p:cNvPr id="5" name="Footer Placeholder 4">
            <a:extLst>
              <a:ext uri="{FF2B5EF4-FFF2-40B4-BE49-F238E27FC236}">
                <a16:creationId xmlns:a16="http://schemas.microsoft.com/office/drawing/2014/main" id="{11FB1CC8-7191-53F6-2DF8-DAE0491115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975542-0FFE-91C2-0A86-6FD6D5E905B1}"/>
              </a:ext>
            </a:extLst>
          </p:cNvPr>
          <p:cNvSpPr>
            <a:spLocks noGrp="1"/>
          </p:cNvSpPr>
          <p:nvPr>
            <p:ph type="sldNum" sz="quarter" idx="12"/>
          </p:nvPr>
        </p:nvSpPr>
        <p:spPr/>
        <p:txBody>
          <a:bodyPr/>
          <a:lstStyle/>
          <a:p>
            <a:fld id="{47341D81-04BD-44BC-9AF2-ED1F1CBD93C9}" type="slidenum">
              <a:rPr lang="en-US" smtClean="0"/>
              <a:t>‹#›</a:t>
            </a:fld>
            <a:endParaRPr lang="en-US"/>
          </a:p>
        </p:txBody>
      </p:sp>
    </p:spTree>
    <p:extLst>
      <p:ext uri="{BB962C8B-B14F-4D97-AF65-F5344CB8AC3E}">
        <p14:creationId xmlns:p14="http://schemas.microsoft.com/office/powerpoint/2010/main" val="2309779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4CF05-1717-E517-47F9-53DC7274D9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782AD4-AB51-30E8-AE5C-C9CD67E708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D61A59-F9E5-89F6-1A71-439C328E01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384CC0-8F32-B910-B9AE-7AA45635AC72}"/>
              </a:ext>
            </a:extLst>
          </p:cNvPr>
          <p:cNvSpPr>
            <a:spLocks noGrp="1"/>
          </p:cNvSpPr>
          <p:nvPr>
            <p:ph type="dt" sz="half" idx="10"/>
          </p:nvPr>
        </p:nvSpPr>
        <p:spPr/>
        <p:txBody>
          <a:bodyPr/>
          <a:lstStyle/>
          <a:p>
            <a:fld id="{7EDE62AE-6840-4832-8821-FAE201194890}" type="datetimeFigureOut">
              <a:rPr lang="en-US" smtClean="0"/>
              <a:t>9/14/2023</a:t>
            </a:fld>
            <a:endParaRPr lang="en-US"/>
          </a:p>
        </p:txBody>
      </p:sp>
      <p:sp>
        <p:nvSpPr>
          <p:cNvPr id="6" name="Footer Placeholder 5">
            <a:extLst>
              <a:ext uri="{FF2B5EF4-FFF2-40B4-BE49-F238E27FC236}">
                <a16:creationId xmlns:a16="http://schemas.microsoft.com/office/drawing/2014/main" id="{A41023A9-761A-6E08-A372-3B2558DFD9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54E0B2-6AAB-DB68-3F3F-39099D7A4561}"/>
              </a:ext>
            </a:extLst>
          </p:cNvPr>
          <p:cNvSpPr>
            <a:spLocks noGrp="1"/>
          </p:cNvSpPr>
          <p:nvPr>
            <p:ph type="sldNum" sz="quarter" idx="12"/>
          </p:nvPr>
        </p:nvSpPr>
        <p:spPr/>
        <p:txBody>
          <a:bodyPr/>
          <a:lstStyle/>
          <a:p>
            <a:fld id="{47341D81-04BD-44BC-9AF2-ED1F1CBD93C9}" type="slidenum">
              <a:rPr lang="en-US" smtClean="0"/>
              <a:t>‹#›</a:t>
            </a:fld>
            <a:endParaRPr lang="en-US"/>
          </a:p>
        </p:txBody>
      </p:sp>
    </p:spTree>
    <p:extLst>
      <p:ext uri="{BB962C8B-B14F-4D97-AF65-F5344CB8AC3E}">
        <p14:creationId xmlns:p14="http://schemas.microsoft.com/office/powerpoint/2010/main" val="1536025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98AF6-1FF1-628D-EB54-D0374C2D38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18442E-8F4B-02FF-4A77-55B28D2DFA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F956D0-7B53-7A15-4914-735348994F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BF8ADA-64A9-4C34-83F9-730875C91C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6A5532-C49C-E9D1-170C-E60AB6B572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67C38-17D9-AE74-5F55-948D6E3C111D}"/>
              </a:ext>
            </a:extLst>
          </p:cNvPr>
          <p:cNvSpPr>
            <a:spLocks noGrp="1"/>
          </p:cNvSpPr>
          <p:nvPr>
            <p:ph type="dt" sz="half" idx="10"/>
          </p:nvPr>
        </p:nvSpPr>
        <p:spPr/>
        <p:txBody>
          <a:bodyPr/>
          <a:lstStyle/>
          <a:p>
            <a:fld id="{7EDE62AE-6840-4832-8821-FAE201194890}" type="datetimeFigureOut">
              <a:rPr lang="en-US" smtClean="0"/>
              <a:t>9/14/2023</a:t>
            </a:fld>
            <a:endParaRPr lang="en-US"/>
          </a:p>
        </p:txBody>
      </p:sp>
      <p:sp>
        <p:nvSpPr>
          <p:cNvPr id="8" name="Footer Placeholder 7">
            <a:extLst>
              <a:ext uri="{FF2B5EF4-FFF2-40B4-BE49-F238E27FC236}">
                <a16:creationId xmlns:a16="http://schemas.microsoft.com/office/drawing/2014/main" id="{D3831493-3A7C-0CB7-1B87-198BE880C3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2E9693-9FA7-7E70-1636-0238E21B9A63}"/>
              </a:ext>
            </a:extLst>
          </p:cNvPr>
          <p:cNvSpPr>
            <a:spLocks noGrp="1"/>
          </p:cNvSpPr>
          <p:nvPr>
            <p:ph type="sldNum" sz="quarter" idx="12"/>
          </p:nvPr>
        </p:nvSpPr>
        <p:spPr/>
        <p:txBody>
          <a:bodyPr/>
          <a:lstStyle/>
          <a:p>
            <a:fld id="{47341D81-04BD-44BC-9AF2-ED1F1CBD93C9}" type="slidenum">
              <a:rPr lang="en-US" smtClean="0"/>
              <a:t>‹#›</a:t>
            </a:fld>
            <a:endParaRPr lang="en-US"/>
          </a:p>
        </p:txBody>
      </p:sp>
    </p:spTree>
    <p:extLst>
      <p:ext uri="{BB962C8B-B14F-4D97-AF65-F5344CB8AC3E}">
        <p14:creationId xmlns:p14="http://schemas.microsoft.com/office/powerpoint/2010/main" val="2815572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A420-C768-E9C8-26FA-075CFC48E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568CB9-25DA-DA42-F5E3-303D4789BD3A}"/>
              </a:ext>
            </a:extLst>
          </p:cNvPr>
          <p:cNvSpPr>
            <a:spLocks noGrp="1"/>
          </p:cNvSpPr>
          <p:nvPr>
            <p:ph type="dt" sz="half" idx="10"/>
          </p:nvPr>
        </p:nvSpPr>
        <p:spPr/>
        <p:txBody>
          <a:bodyPr/>
          <a:lstStyle/>
          <a:p>
            <a:fld id="{7EDE62AE-6840-4832-8821-FAE201194890}" type="datetimeFigureOut">
              <a:rPr lang="en-US" smtClean="0"/>
              <a:t>9/14/2023</a:t>
            </a:fld>
            <a:endParaRPr lang="en-US"/>
          </a:p>
        </p:txBody>
      </p:sp>
      <p:sp>
        <p:nvSpPr>
          <p:cNvPr id="4" name="Footer Placeholder 3">
            <a:extLst>
              <a:ext uri="{FF2B5EF4-FFF2-40B4-BE49-F238E27FC236}">
                <a16:creationId xmlns:a16="http://schemas.microsoft.com/office/drawing/2014/main" id="{FB6D37DB-A2F3-3725-2E75-73E3520BE8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3800B4-6353-D403-1B2C-394E2131A8E0}"/>
              </a:ext>
            </a:extLst>
          </p:cNvPr>
          <p:cNvSpPr>
            <a:spLocks noGrp="1"/>
          </p:cNvSpPr>
          <p:nvPr>
            <p:ph type="sldNum" sz="quarter" idx="12"/>
          </p:nvPr>
        </p:nvSpPr>
        <p:spPr/>
        <p:txBody>
          <a:bodyPr/>
          <a:lstStyle/>
          <a:p>
            <a:fld id="{47341D81-04BD-44BC-9AF2-ED1F1CBD93C9}" type="slidenum">
              <a:rPr lang="en-US" smtClean="0"/>
              <a:t>‹#›</a:t>
            </a:fld>
            <a:endParaRPr lang="en-US"/>
          </a:p>
        </p:txBody>
      </p:sp>
    </p:spTree>
    <p:extLst>
      <p:ext uri="{BB962C8B-B14F-4D97-AF65-F5344CB8AC3E}">
        <p14:creationId xmlns:p14="http://schemas.microsoft.com/office/powerpoint/2010/main" val="3520229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42" name="Text Placeholder 16">
            <a:extLst>
              <a:ext uri="{FF2B5EF4-FFF2-40B4-BE49-F238E27FC236}">
                <a16:creationId xmlns:a16="http://schemas.microsoft.com/office/drawing/2014/main" id="{9193E231-2F7F-45EF-A84D-6008A9A8A9F7}"/>
              </a:ext>
            </a:extLst>
          </p:cNvPr>
          <p:cNvSpPr>
            <a:spLocks noGrp="1"/>
          </p:cNvSpPr>
          <p:nvPr userDrawn="1">
            <p:ph type="body" sz="quarter" idx="14" hasCustomPrompt="1"/>
          </p:nvPr>
        </p:nvSpPr>
        <p:spPr>
          <a:xfrm>
            <a:off x="690281" y="5144341"/>
            <a:ext cx="6562165" cy="1292316"/>
          </a:xfrm>
          <a:prstGeom prst="rect">
            <a:avLst/>
          </a:prstGeom>
          <a:effectLst>
            <a:outerShdw blurRad="50800" dist="38100" dir="10800000" algn="r" rotWithShape="0">
              <a:prstClr val="black">
                <a:alpha val="40000"/>
              </a:prstClr>
            </a:outerShdw>
          </a:effectLst>
        </p:spPr>
        <p:txBody>
          <a:bodyPr/>
          <a:lstStyle>
            <a:lvl1pPr marL="0" indent="0" algn="ctr">
              <a:buNone/>
              <a:defRPr sz="4000" b="1">
                <a:solidFill>
                  <a:schemeClr val="bg1"/>
                </a:solidFill>
                <a:latin typeface="Arial" panose="020B0604020202020204" pitchFamily="34" charset="0"/>
                <a:cs typeface="Arial" panose="020B0604020202020204" pitchFamily="34" charset="0"/>
              </a:defRPr>
            </a:lvl1pPr>
          </a:lstStyle>
          <a:p>
            <a:pPr lvl="0"/>
            <a:r>
              <a:rPr lang="en-US"/>
              <a:t>Arial Bold 40pt – Call Out Text Goes Here</a:t>
            </a:r>
          </a:p>
        </p:txBody>
      </p:sp>
      <p:sp>
        <p:nvSpPr>
          <p:cNvPr id="43" name="Text Placeholder 27">
            <a:extLst>
              <a:ext uri="{FF2B5EF4-FFF2-40B4-BE49-F238E27FC236}">
                <a16:creationId xmlns:a16="http://schemas.microsoft.com/office/drawing/2014/main" id="{9CFEB79B-0622-46FB-BEB3-B2AFBBBD17FF}"/>
              </a:ext>
            </a:extLst>
          </p:cNvPr>
          <p:cNvSpPr>
            <a:spLocks noGrp="1"/>
          </p:cNvSpPr>
          <p:nvPr>
            <p:ph type="body" sz="quarter" idx="15" hasCustomPrompt="1"/>
          </p:nvPr>
        </p:nvSpPr>
        <p:spPr>
          <a:xfrm>
            <a:off x="9599703" y="1098670"/>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44" name="Text Placeholder 29">
            <a:extLst>
              <a:ext uri="{FF2B5EF4-FFF2-40B4-BE49-F238E27FC236}">
                <a16:creationId xmlns:a16="http://schemas.microsoft.com/office/drawing/2014/main" id="{36BE54BA-FF7D-4FA1-9409-FD33BE958667}"/>
              </a:ext>
            </a:extLst>
          </p:cNvPr>
          <p:cNvSpPr>
            <a:spLocks noGrp="1"/>
          </p:cNvSpPr>
          <p:nvPr>
            <p:ph type="body" sz="quarter" idx="11" hasCustomPrompt="1"/>
          </p:nvPr>
        </p:nvSpPr>
        <p:spPr>
          <a:xfrm>
            <a:off x="9607665" y="1462088"/>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45" name="Text Placeholder 27">
            <a:extLst>
              <a:ext uri="{FF2B5EF4-FFF2-40B4-BE49-F238E27FC236}">
                <a16:creationId xmlns:a16="http://schemas.microsoft.com/office/drawing/2014/main" id="{88408997-FE2C-406D-8F08-CF754DDE55D5}"/>
              </a:ext>
            </a:extLst>
          </p:cNvPr>
          <p:cNvSpPr>
            <a:spLocks noGrp="1"/>
          </p:cNvSpPr>
          <p:nvPr>
            <p:ph type="body" sz="quarter" idx="12" hasCustomPrompt="1"/>
          </p:nvPr>
        </p:nvSpPr>
        <p:spPr>
          <a:xfrm>
            <a:off x="9614489" y="2310229"/>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46" name="Text Placeholder 29">
            <a:extLst>
              <a:ext uri="{FF2B5EF4-FFF2-40B4-BE49-F238E27FC236}">
                <a16:creationId xmlns:a16="http://schemas.microsoft.com/office/drawing/2014/main" id="{BF42D664-5FF6-4B6F-A70D-A69DE1A01366}"/>
              </a:ext>
            </a:extLst>
          </p:cNvPr>
          <p:cNvSpPr>
            <a:spLocks noGrp="1"/>
          </p:cNvSpPr>
          <p:nvPr>
            <p:ph type="body" sz="quarter" idx="13" hasCustomPrompt="1"/>
          </p:nvPr>
        </p:nvSpPr>
        <p:spPr>
          <a:xfrm>
            <a:off x="9622451" y="2616903"/>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47" name="Text Placeholder 27">
            <a:extLst>
              <a:ext uri="{FF2B5EF4-FFF2-40B4-BE49-F238E27FC236}">
                <a16:creationId xmlns:a16="http://schemas.microsoft.com/office/drawing/2014/main" id="{AA73B4E5-7F53-47F0-81EE-E15F97FA43B5}"/>
              </a:ext>
            </a:extLst>
          </p:cNvPr>
          <p:cNvSpPr>
            <a:spLocks noGrp="1"/>
          </p:cNvSpPr>
          <p:nvPr>
            <p:ph type="body" sz="quarter" idx="16" hasCustomPrompt="1"/>
          </p:nvPr>
        </p:nvSpPr>
        <p:spPr>
          <a:xfrm>
            <a:off x="9621218" y="3460931"/>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48" name="Text Placeholder 29">
            <a:extLst>
              <a:ext uri="{FF2B5EF4-FFF2-40B4-BE49-F238E27FC236}">
                <a16:creationId xmlns:a16="http://schemas.microsoft.com/office/drawing/2014/main" id="{8216857C-863A-4834-BDDC-143606136537}"/>
              </a:ext>
            </a:extLst>
          </p:cNvPr>
          <p:cNvSpPr>
            <a:spLocks noGrp="1"/>
          </p:cNvSpPr>
          <p:nvPr>
            <p:ph type="body" sz="quarter" idx="17" hasCustomPrompt="1"/>
          </p:nvPr>
        </p:nvSpPr>
        <p:spPr>
          <a:xfrm>
            <a:off x="9629180" y="3767605"/>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49" name="Text Placeholder 27">
            <a:extLst>
              <a:ext uri="{FF2B5EF4-FFF2-40B4-BE49-F238E27FC236}">
                <a16:creationId xmlns:a16="http://schemas.microsoft.com/office/drawing/2014/main" id="{9DF11995-4D08-496B-8981-D2048444E2FD}"/>
              </a:ext>
            </a:extLst>
          </p:cNvPr>
          <p:cNvSpPr>
            <a:spLocks noGrp="1"/>
          </p:cNvSpPr>
          <p:nvPr>
            <p:ph type="body" sz="quarter" idx="18" hasCustomPrompt="1"/>
          </p:nvPr>
        </p:nvSpPr>
        <p:spPr>
          <a:xfrm>
            <a:off x="9636004" y="4642633"/>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50" name="Text Placeholder 29">
            <a:extLst>
              <a:ext uri="{FF2B5EF4-FFF2-40B4-BE49-F238E27FC236}">
                <a16:creationId xmlns:a16="http://schemas.microsoft.com/office/drawing/2014/main" id="{2AA45E2E-E27F-44AC-A44C-17DF89A1D13B}"/>
              </a:ext>
            </a:extLst>
          </p:cNvPr>
          <p:cNvSpPr>
            <a:spLocks noGrp="1"/>
          </p:cNvSpPr>
          <p:nvPr>
            <p:ph type="body" sz="quarter" idx="19" hasCustomPrompt="1"/>
          </p:nvPr>
        </p:nvSpPr>
        <p:spPr>
          <a:xfrm>
            <a:off x="9643966" y="4949307"/>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68" name="Slide Number Placeholder 67">
            <a:extLst>
              <a:ext uri="{FF2B5EF4-FFF2-40B4-BE49-F238E27FC236}">
                <a16:creationId xmlns:a16="http://schemas.microsoft.com/office/drawing/2014/main" id="{F4C567D1-DCB9-4662-BB96-26F8516538E6}"/>
              </a:ext>
            </a:extLst>
          </p:cNvPr>
          <p:cNvSpPr>
            <a:spLocks noGrp="1"/>
          </p:cNvSpPr>
          <p:nvPr>
            <p:ph type="sldNum" sz="quarter" idx="20"/>
          </p:nvPr>
        </p:nvSpPr>
        <p:spPr/>
        <p:txBody>
          <a:bodyPr/>
          <a:lstStyle/>
          <a:p>
            <a:fld id="{4179449E-6FBB-2343-B3AE-D1EFA46A6E7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57AA16-9909-F98D-8165-42B5321C77E8}"/>
              </a:ext>
            </a:extLst>
          </p:cNvPr>
          <p:cNvSpPr>
            <a:spLocks noGrp="1"/>
          </p:cNvSpPr>
          <p:nvPr>
            <p:ph type="dt" sz="half" idx="10"/>
          </p:nvPr>
        </p:nvSpPr>
        <p:spPr/>
        <p:txBody>
          <a:bodyPr/>
          <a:lstStyle/>
          <a:p>
            <a:fld id="{7EDE62AE-6840-4832-8821-FAE201194890}" type="datetimeFigureOut">
              <a:rPr lang="en-US" smtClean="0"/>
              <a:t>9/14/2023</a:t>
            </a:fld>
            <a:endParaRPr lang="en-US"/>
          </a:p>
        </p:txBody>
      </p:sp>
      <p:sp>
        <p:nvSpPr>
          <p:cNvPr id="3" name="Footer Placeholder 2">
            <a:extLst>
              <a:ext uri="{FF2B5EF4-FFF2-40B4-BE49-F238E27FC236}">
                <a16:creationId xmlns:a16="http://schemas.microsoft.com/office/drawing/2014/main" id="{D33CB4AB-5404-E0A8-838E-7177C0A017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2016C1-05BE-4FF6-045C-3EE9274756FD}"/>
              </a:ext>
            </a:extLst>
          </p:cNvPr>
          <p:cNvSpPr>
            <a:spLocks noGrp="1"/>
          </p:cNvSpPr>
          <p:nvPr>
            <p:ph type="sldNum" sz="quarter" idx="12"/>
          </p:nvPr>
        </p:nvSpPr>
        <p:spPr/>
        <p:txBody>
          <a:bodyPr/>
          <a:lstStyle/>
          <a:p>
            <a:fld id="{47341D81-04BD-44BC-9AF2-ED1F1CBD93C9}" type="slidenum">
              <a:rPr lang="en-US" smtClean="0"/>
              <a:t>‹#›</a:t>
            </a:fld>
            <a:endParaRPr lang="en-US"/>
          </a:p>
        </p:txBody>
      </p:sp>
    </p:spTree>
    <p:extLst>
      <p:ext uri="{BB962C8B-B14F-4D97-AF65-F5344CB8AC3E}">
        <p14:creationId xmlns:p14="http://schemas.microsoft.com/office/powerpoint/2010/main" val="3784699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51200-D3A9-C05B-BD7C-A4F3FDA0F0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46AE07-69EB-F29E-986C-9F2492BC01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D18D0F-8AC0-ACDF-1BAB-AA84F8D62E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53A191-7BB2-15A1-D6B5-FC98EE0EDED8}"/>
              </a:ext>
            </a:extLst>
          </p:cNvPr>
          <p:cNvSpPr>
            <a:spLocks noGrp="1"/>
          </p:cNvSpPr>
          <p:nvPr>
            <p:ph type="dt" sz="half" idx="10"/>
          </p:nvPr>
        </p:nvSpPr>
        <p:spPr/>
        <p:txBody>
          <a:bodyPr/>
          <a:lstStyle/>
          <a:p>
            <a:fld id="{7EDE62AE-6840-4832-8821-FAE201194890}" type="datetimeFigureOut">
              <a:rPr lang="en-US" smtClean="0"/>
              <a:t>9/14/2023</a:t>
            </a:fld>
            <a:endParaRPr lang="en-US"/>
          </a:p>
        </p:txBody>
      </p:sp>
      <p:sp>
        <p:nvSpPr>
          <p:cNvPr id="6" name="Footer Placeholder 5">
            <a:extLst>
              <a:ext uri="{FF2B5EF4-FFF2-40B4-BE49-F238E27FC236}">
                <a16:creationId xmlns:a16="http://schemas.microsoft.com/office/drawing/2014/main" id="{52D1BCC1-B5AD-78A6-D926-22BD167421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0D202-0589-3C17-801C-756091D726AF}"/>
              </a:ext>
            </a:extLst>
          </p:cNvPr>
          <p:cNvSpPr>
            <a:spLocks noGrp="1"/>
          </p:cNvSpPr>
          <p:nvPr>
            <p:ph type="sldNum" sz="quarter" idx="12"/>
          </p:nvPr>
        </p:nvSpPr>
        <p:spPr/>
        <p:txBody>
          <a:bodyPr/>
          <a:lstStyle/>
          <a:p>
            <a:fld id="{47341D81-04BD-44BC-9AF2-ED1F1CBD93C9}" type="slidenum">
              <a:rPr lang="en-US" smtClean="0"/>
              <a:t>‹#›</a:t>
            </a:fld>
            <a:endParaRPr lang="en-US"/>
          </a:p>
        </p:txBody>
      </p:sp>
    </p:spTree>
    <p:extLst>
      <p:ext uri="{BB962C8B-B14F-4D97-AF65-F5344CB8AC3E}">
        <p14:creationId xmlns:p14="http://schemas.microsoft.com/office/powerpoint/2010/main" val="35222103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9781F-952B-924A-CC47-7F6A8A0944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44C4F1-2DB1-7752-D853-1A3DFE653B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C6CCBA-3763-A3D5-A6DA-A7146FA57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1273D3-AA7A-14ED-A44E-8F49267563AA}"/>
              </a:ext>
            </a:extLst>
          </p:cNvPr>
          <p:cNvSpPr>
            <a:spLocks noGrp="1"/>
          </p:cNvSpPr>
          <p:nvPr>
            <p:ph type="dt" sz="half" idx="10"/>
          </p:nvPr>
        </p:nvSpPr>
        <p:spPr/>
        <p:txBody>
          <a:bodyPr/>
          <a:lstStyle/>
          <a:p>
            <a:fld id="{7EDE62AE-6840-4832-8821-FAE201194890}" type="datetimeFigureOut">
              <a:rPr lang="en-US" smtClean="0"/>
              <a:t>9/14/2023</a:t>
            </a:fld>
            <a:endParaRPr lang="en-US"/>
          </a:p>
        </p:txBody>
      </p:sp>
      <p:sp>
        <p:nvSpPr>
          <p:cNvPr id="6" name="Footer Placeholder 5">
            <a:extLst>
              <a:ext uri="{FF2B5EF4-FFF2-40B4-BE49-F238E27FC236}">
                <a16:creationId xmlns:a16="http://schemas.microsoft.com/office/drawing/2014/main" id="{B1BE0230-1CC9-8C1C-122B-32FF6CB5EA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3250A0-6E78-E5E3-E600-A98DAB1032D7}"/>
              </a:ext>
            </a:extLst>
          </p:cNvPr>
          <p:cNvSpPr>
            <a:spLocks noGrp="1"/>
          </p:cNvSpPr>
          <p:nvPr>
            <p:ph type="sldNum" sz="quarter" idx="12"/>
          </p:nvPr>
        </p:nvSpPr>
        <p:spPr/>
        <p:txBody>
          <a:bodyPr/>
          <a:lstStyle/>
          <a:p>
            <a:fld id="{47341D81-04BD-44BC-9AF2-ED1F1CBD93C9}" type="slidenum">
              <a:rPr lang="en-US" smtClean="0"/>
              <a:t>‹#›</a:t>
            </a:fld>
            <a:endParaRPr lang="en-US"/>
          </a:p>
        </p:txBody>
      </p:sp>
    </p:spTree>
    <p:extLst>
      <p:ext uri="{BB962C8B-B14F-4D97-AF65-F5344CB8AC3E}">
        <p14:creationId xmlns:p14="http://schemas.microsoft.com/office/powerpoint/2010/main" val="3925198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088E-045C-2DE5-B69A-05DF76B3B8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054896-7900-8570-B879-77BDE330B1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618F1F-4FD2-1EA2-D0A2-8A06E1473E6B}"/>
              </a:ext>
            </a:extLst>
          </p:cNvPr>
          <p:cNvSpPr>
            <a:spLocks noGrp="1"/>
          </p:cNvSpPr>
          <p:nvPr>
            <p:ph type="dt" sz="half" idx="10"/>
          </p:nvPr>
        </p:nvSpPr>
        <p:spPr/>
        <p:txBody>
          <a:bodyPr/>
          <a:lstStyle/>
          <a:p>
            <a:fld id="{7EDE62AE-6840-4832-8821-FAE201194890}" type="datetimeFigureOut">
              <a:rPr lang="en-US" smtClean="0"/>
              <a:t>9/14/2023</a:t>
            </a:fld>
            <a:endParaRPr lang="en-US"/>
          </a:p>
        </p:txBody>
      </p:sp>
      <p:sp>
        <p:nvSpPr>
          <p:cNvPr id="5" name="Footer Placeholder 4">
            <a:extLst>
              <a:ext uri="{FF2B5EF4-FFF2-40B4-BE49-F238E27FC236}">
                <a16:creationId xmlns:a16="http://schemas.microsoft.com/office/drawing/2014/main" id="{5224BA33-3ECD-57A9-ACEF-46F5C139A9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827B66-B876-3260-2EE7-ABDC4653EC47}"/>
              </a:ext>
            </a:extLst>
          </p:cNvPr>
          <p:cNvSpPr>
            <a:spLocks noGrp="1"/>
          </p:cNvSpPr>
          <p:nvPr>
            <p:ph type="sldNum" sz="quarter" idx="12"/>
          </p:nvPr>
        </p:nvSpPr>
        <p:spPr/>
        <p:txBody>
          <a:bodyPr/>
          <a:lstStyle/>
          <a:p>
            <a:fld id="{47341D81-04BD-44BC-9AF2-ED1F1CBD93C9}" type="slidenum">
              <a:rPr lang="en-US" smtClean="0"/>
              <a:t>‹#›</a:t>
            </a:fld>
            <a:endParaRPr lang="en-US"/>
          </a:p>
        </p:txBody>
      </p:sp>
    </p:spTree>
    <p:extLst>
      <p:ext uri="{BB962C8B-B14F-4D97-AF65-F5344CB8AC3E}">
        <p14:creationId xmlns:p14="http://schemas.microsoft.com/office/powerpoint/2010/main" val="9298219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CFAD97-61D0-F1AB-77F8-4B19C9B781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818F20-C3D3-E16D-AFE6-546F1E7F28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73D3E3-211D-E232-F0B1-8DA99AD250AB}"/>
              </a:ext>
            </a:extLst>
          </p:cNvPr>
          <p:cNvSpPr>
            <a:spLocks noGrp="1"/>
          </p:cNvSpPr>
          <p:nvPr>
            <p:ph type="dt" sz="half" idx="10"/>
          </p:nvPr>
        </p:nvSpPr>
        <p:spPr/>
        <p:txBody>
          <a:bodyPr/>
          <a:lstStyle/>
          <a:p>
            <a:fld id="{7EDE62AE-6840-4832-8821-FAE201194890}" type="datetimeFigureOut">
              <a:rPr lang="en-US" smtClean="0"/>
              <a:t>9/14/2023</a:t>
            </a:fld>
            <a:endParaRPr lang="en-US"/>
          </a:p>
        </p:txBody>
      </p:sp>
      <p:sp>
        <p:nvSpPr>
          <p:cNvPr id="5" name="Footer Placeholder 4">
            <a:extLst>
              <a:ext uri="{FF2B5EF4-FFF2-40B4-BE49-F238E27FC236}">
                <a16:creationId xmlns:a16="http://schemas.microsoft.com/office/drawing/2014/main" id="{17F787DE-5CA9-4DBF-467D-6AC7D2E6C0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EA8355-C4CE-B82A-A2D7-E96277DE5087}"/>
              </a:ext>
            </a:extLst>
          </p:cNvPr>
          <p:cNvSpPr>
            <a:spLocks noGrp="1"/>
          </p:cNvSpPr>
          <p:nvPr>
            <p:ph type="sldNum" sz="quarter" idx="12"/>
          </p:nvPr>
        </p:nvSpPr>
        <p:spPr/>
        <p:txBody>
          <a:bodyPr/>
          <a:lstStyle/>
          <a:p>
            <a:fld id="{47341D81-04BD-44BC-9AF2-ED1F1CBD93C9}" type="slidenum">
              <a:rPr lang="en-US" smtClean="0"/>
              <a:t>‹#›</a:t>
            </a:fld>
            <a:endParaRPr lang="en-US"/>
          </a:p>
        </p:txBody>
      </p:sp>
    </p:spTree>
    <p:extLst>
      <p:ext uri="{BB962C8B-B14F-4D97-AF65-F5344CB8AC3E}">
        <p14:creationId xmlns:p14="http://schemas.microsoft.com/office/powerpoint/2010/main" val="31687005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52_Custom Layout">
    <p:spTree>
      <p:nvGrpSpPr>
        <p:cNvPr id="1" name=""/>
        <p:cNvGrpSpPr/>
        <p:nvPr/>
      </p:nvGrpSpPr>
      <p:grpSpPr>
        <a:xfrm>
          <a:off x="0" y="0"/>
          <a:ext cx="0" cy="0"/>
          <a:chOff x="0" y="0"/>
          <a:chExt cx="0" cy="0"/>
        </a:xfrm>
      </p:grpSpPr>
      <p:sp>
        <p:nvSpPr>
          <p:cNvPr id="22" name="Text Placeholder 32">
            <a:extLst>
              <a:ext uri="{FF2B5EF4-FFF2-40B4-BE49-F238E27FC236}">
                <a16:creationId xmlns:a16="http://schemas.microsoft.com/office/drawing/2014/main" id="{1422056E-AA47-4A18-8530-A58160F4EEB7}"/>
              </a:ext>
            </a:extLst>
          </p:cNvPr>
          <p:cNvSpPr>
            <a:spLocks noGrp="1"/>
          </p:cNvSpPr>
          <p:nvPr>
            <p:ph type="body" sz="quarter" idx="15" hasCustomPrompt="1"/>
          </p:nvPr>
        </p:nvSpPr>
        <p:spPr>
          <a:xfrm>
            <a:off x="4445122" y="4635168"/>
            <a:ext cx="4884409" cy="466545"/>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email@texasagriculture.gov</a:t>
            </a:r>
          </a:p>
        </p:txBody>
      </p:sp>
      <p:sp>
        <p:nvSpPr>
          <p:cNvPr id="23" name="Text Placeholder 32">
            <a:extLst>
              <a:ext uri="{FF2B5EF4-FFF2-40B4-BE49-F238E27FC236}">
                <a16:creationId xmlns:a16="http://schemas.microsoft.com/office/drawing/2014/main" id="{A6BEE151-EC98-44C0-82BE-78C0DFE5220B}"/>
              </a:ext>
            </a:extLst>
          </p:cNvPr>
          <p:cNvSpPr>
            <a:spLocks noGrp="1"/>
          </p:cNvSpPr>
          <p:nvPr>
            <p:ph type="body" sz="quarter" idx="16" hasCustomPrompt="1"/>
          </p:nvPr>
        </p:nvSpPr>
        <p:spPr>
          <a:xfrm>
            <a:off x="4659812" y="5696549"/>
            <a:ext cx="1705129" cy="394674"/>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123-456-7890</a:t>
            </a:r>
          </a:p>
        </p:txBody>
      </p:sp>
      <p:sp>
        <p:nvSpPr>
          <p:cNvPr id="24" name="Text Placeholder 32">
            <a:extLst>
              <a:ext uri="{FF2B5EF4-FFF2-40B4-BE49-F238E27FC236}">
                <a16:creationId xmlns:a16="http://schemas.microsoft.com/office/drawing/2014/main" id="{25EE5466-3CFB-4BC8-B19D-1E3BAB53F4D6}"/>
              </a:ext>
            </a:extLst>
          </p:cNvPr>
          <p:cNvSpPr>
            <a:spLocks noGrp="1"/>
          </p:cNvSpPr>
          <p:nvPr>
            <p:ph type="body" sz="quarter" idx="17" hasCustomPrompt="1"/>
          </p:nvPr>
        </p:nvSpPr>
        <p:spPr>
          <a:xfrm>
            <a:off x="3981997" y="2760149"/>
            <a:ext cx="5282254" cy="614364"/>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12354 Street Name City, State Zip Code</a:t>
            </a:r>
          </a:p>
        </p:txBody>
      </p:sp>
      <p:sp>
        <p:nvSpPr>
          <p:cNvPr id="25" name="Text Placeholder 32">
            <a:extLst>
              <a:ext uri="{FF2B5EF4-FFF2-40B4-BE49-F238E27FC236}">
                <a16:creationId xmlns:a16="http://schemas.microsoft.com/office/drawing/2014/main" id="{25201F35-CBA4-4C14-A9BD-BE63B85DB6E2}"/>
              </a:ext>
            </a:extLst>
          </p:cNvPr>
          <p:cNvSpPr>
            <a:spLocks noGrp="1"/>
          </p:cNvSpPr>
          <p:nvPr>
            <p:ph type="body" sz="quarter" idx="18" hasCustomPrompt="1"/>
          </p:nvPr>
        </p:nvSpPr>
        <p:spPr>
          <a:xfrm>
            <a:off x="4247638" y="3724191"/>
            <a:ext cx="2646221" cy="466545"/>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www.SquareMeals.org</a:t>
            </a:r>
          </a:p>
        </p:txBody>
      </p:sp>
      <p:sp>
        <p:nvSpPr>
          <p:cNvPr id="2" name="Slide Number Placeholder 1">
            <a:extLst>
              <a:ext uri="{FF2B5EF4-FFF2-40B4-BE49-F238E27FC236}">
                <a16:creationId xmlns:a16="http://schemas.microsoft.com/office/drawing/2014/main" id="{A505F1EA-7316-4BCA-8A92-A2140B80E914}"/>
              </a:ext>
            </a:extLst>
          </p:cNvPr>
          <p:cNvSpPr>
            <a:spLocks noGrp="1"/>
          </p:cNvSpPr>
          <p:nvPr>
            <p:ph type="sldNum" sz="quarter" idx="19"/>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3920865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727013846"/>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967982717"/>
      </p:ext>
    </p:extLst>
  </p:cSld>
  <p:clrMapOvr>
    <a:masterClrMapping/>
  </p:clrMapOvr>
  <p:hf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891231303"/>
      </p:ext>
    </p:extLst>
  </p:cSld>
  <p:clrMapOvr>
    <a:masterClrMapping/>
  </p:clrMapOvr>
  <p:hf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dirty="0"/>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867704280"/>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57138AE-B011-407F-976D-ACE67AD53BED}"/>
              </a:ext>
            </a:extLst>
          </p:cNvPr>
          <p:cNvCxnSpPr>
            <a:cxnSpLocks/>
          </p:cNvCxnSpPr>
          <p:nvPr userDrawn="1"/>
        </p:nvCxnSpPr>
        <p:spPr>
          <a:xfrm>
            <a:off x="6758616" y="6797440"/>
            <a:ext cx="927641" cy="1"/>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84BF03-BF34-4C2E-9E53-AD363CCDF71B}"/>
              </a:ext>
            </a:extLst>
          </p:cNvPr>
          <p:cNvCxnSpPr>
            <a:cxnSpLocks/>
          </p:cNvCxnSpPr>
          <p:nvPr userDrawn="1"/>
        </p:nvCxnSpPr>
        <p:spPr>
          <a:xfrm>
            <a:off x="5645447" y="2885840"/>
            <a:ext cx="1113169" cy="0"/>
          </a:xfrm>
          <a:prstGeom prst="line">
            <a:avLst/>
          </a:prstGeom>
          <a:ln w="254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48948CB7-E318-4B00-A82D-7FBCB5907DB6}"/>
              </a:ext>
            </a:extLst>
          </p:cNvPr>
          <p:cNvSpPr>
            <a:spLocks noGrp="1"/>
          </p:cNvSpPr>
          <p:nvPr>
            <p:ph type="body" sz="quarter" idx="10" hasCustomPrompt="1"/>
          </p:nvPr>
        </p:nvSpPr>
        <p:spPr>
          <a:xfrm>
            <a:off x="1348969" y="3059999"/>
            <a:ext cx="9596718" cy="1555144"/>
          </a:xfrm>
          <a:prstGeom prst="rect">
            <a:avLst/>
          </a:prstGeom>
          <a:effectLst>
            <a:outerShdw blurRad="50800" dist="38100" dir="8100000" algn="tr" rotWithShape="0">
              <a:prstClr val="black">
                <a:alpha val="40000"/>
              </a:prstClr>
            </a:outerShdw>
          </a:effectLst>
        </p:spPr>
        <p:txBody>
          <a:bodyPr/>
          <a:lstStyle>
            <a:lvl1pPr marL="0" indent="0" algn="ctr">
              <a:buNone/>
              <a:defRPr sz="4800" b="0">
                <a:solidFill>
                  <a:schemeClr val="bg1"/>
                </a:solidFill>
                <a:latin typeface="Arial Black" panose="020B0A04020102020204" pitchFamily="34" charset="0"/>
                <a:cs typeface="Arial" panose="020B0604020202020204" pitchFamily="34" charset="0"/>
              </a:defRPr>
            </a:lvl1pPr>
          </a:lstStyle>
          <a:p>
            <a:pPr lvl="0"/>
            <a:r>
              <a:rPr lang="en-US"/>
              <a:t>Section Title </a:t>
            </a:r>
          </a:p>
        </p:txBody>
      </p:sp>
      <p:sp>
        <p:nvSpPr>
          <p:cNvPr id="12" name="Text Placeholder 8">
            <a:extLst>
              <a:ext uri="{FF2B5EF4-FFF2-40B4-BE49-F238E27FC236}">
                <a16:creationId xmlns:a16="http://schemas.microsoft.com/office/drawing/2014/main" id="{94AA068C-8070-4464-B45A-F68AF4884473}"/>
              </a:ext>
            </a:extLst>
          </p:cNvPr>
          <p:cNvSpPr>
            <a:spLocks noGrp="1"/>
          </p:cNvSpPr>
          <p:nvPr>
            <p:ph type="body" sz="quarter" idx="11" hasCustomPrompt="1"/>
          </p:nvPr>
        </p:nvSpPr>
        <p:spPr>
          <a:xfrm>
            <a:off x="3568648" y="4675708"/>
            <a:ext cx="5266765" cy="812778"/>
          </a:xfrm>
          <a:prstGeom prst="rect">
            <a:avLst/>
          </a:prstGeom>
          <a:effectLst>
            <a:outerShdw blurRad="50800" dist="38100" dir="8100000" algn="tr" rotWithShape="0">
              <a:prstClr val="black">
                <a:alpha val="40000"/>
              </a:prstClr>
            </a:outerShdw>
          </a:effectLst>
        </p:spPr>
        <p:txBody>
          <a:bodyPr/>
          <a:lstStyle>
            <a:lvl1pPr marL="0" indent="0" algn="ctr">
              <a:buNone/>
              <a:defRPr sz="5400" b="0">
                <a:solidFill>
                  <a:srgbClr val="EF4B25"/>
                </a:solidFill>
                <a:latin typeface="Arial" panose="020B0604020202020204" pitchFamily="34" charset="0"/>
                <a:cs typeface="Arial" panose="020B0604020202020204" pitchFamily="34" charset="0"/>
              </a:defRPr>
            </a:lvl1pPr>
          </a:lstStyle>
          <a:p>
            <a:pPr lvl="0"/>
            <a:r>
              <a:rPr lang="en-US"/>
              <a:t>Subtitle</a:t>
            </a:r>
          </a:p>
        </p:txBody>
      </p:sp>
      <p:sp>
        <p:nvSpPr>
          <p:cNvPr id="14" name="Slide Number Placeholder 13">
            <a:extLst>
              <a:ext uri="{FF2B5EF4-FFF2-40B4-BE49-F238E27FC236}">
                <a16:creationId xmlns:a16="http://schemas.microsoft.com/office/drawing/2014/main" id="{1423DDE8-A2B0-4EF1-A845-BC8CEC59062E}"/>
              </a:ext>
            </a:extLst>
          </p:cNvPr>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614216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9/14/2023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425718196"/>
      </p:ext>
    </p:extLst>
  </p:cSld>
  <p:clrMapOvr>
    <a:masterClrMapping/>
  </p:clrMapOvr>
  <p:hf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9/14/2023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1925403279"/>
      </p:ext>
    </p:extLst>
  </p:cSld>
  <p:clrMapOvr>
    <a:masterClrMapping/>
  </p:clrMapOvr>
  <p:hf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1697637686"/>
      </p:ext>
    </p:extLst>
  </p:cSld>
  <p:clrMapOvr>
    <a:masterClrMapping/>
  </p:clrMapOvr>
  <p:hf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988723257"/>
      </p:ext>
    </p:extLst>
  </p:cSld>
  <p:clrMapOvr>
    <a:masterClrMapping/>
  </p:clrMapOvr>
  <p:hf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640023124"/>
      </p:ext>
    </p:extLst>
  </p:cSld>
  <p:clrMapOvr>
    <a:masterClrMapping/>
  </p:clrMapOvr>
  <p:hf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888269489"/>
      </p:ext>
    </p:extLst>
  </p:cSld>
  <p:clrMapOvr>
    <a:masterClrMapping/>
  </p:clrMapOvr>
  <p:hf hdr="0" ftr="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70577857"/>
      </p:ext>
    </p:extLst>
  </p:cSld>
  <p:clrMapOvr>
    <a:masterClrMapping/>
  </p:clrMapOvr>
  <p:hf hdr="0" ftr="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655864540"/>
      </p:ext>
    </p:extLst>
  </p:cSld>
  <p:clrMapOvr>
    <a:masterClrMapping/>
  </p:clrMapOvr>
  <p:hf hdr="0" ftr="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04799737"/>
      </p:ext>
    </p:extLst>
  </p:cSld>
  <p:clrMapOvr>
    <a:masterClrMapping/>
  </p:clrMapOvr>
  <p:hf hdr="0" ftr="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912192973"/>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424F837E-B483-40EC-BEF2-DBB0C196C25E}"/>
              </a:ext>
            </a:extLst>
          </p:cNvPr>
          <p:cNvSpPr>
            <a:spLocks noGrp="1"/>
          </p:cNvSpPr>
          <p:nvPr>
            <p:ph type="body" sz="quarter" idx="10" hasCustomPrompt="1"/>
          </p:nvPr>
        </p:nvSpPr>
        <p:spPr>
          <a:xfrm>
            <a:off x="6777318" y="1486007"/>
            <a:ext cx="4745990" cy="1066456"/>
          </a:xfrm>
          <a:prstGeom prst="rect">
            <a:avLst/>
          </a:prstGeom>
        </p:spPr>
        <p:txBody>
          <a:bodyPr/>
          <a:lstStyle>
            <a:lvl1pPr marL="0" indent="0" algn="r">
              <a:buNone/>
              <a:defRPr sz="3600" b="1">
                <a:solidFill>
                  <a:schemeClr val="bg1"/>
                </a:solidFill>
                <a:latin typeface="Arial" panose="020B0604020202020204" pitchFamily="34" charset="0"/>
                <a:cs typeface="Arial" panose="020B0604020202020204" pitchFamily="34" charset="0"/>
              </a:defRPr>
            </a:lvl1pPr>
          </a:lstStyle>
          <a:p>
            <a:pPr lvl="0"/>
            <a:r>
              <a:rPr lang="en-US"/>
              <a:t>CLICK HERE TO EDIT TITLE</a:t>
            </a:r>
          </a:p>
        </p:txBody>
      </p:sp>
      <p:sp>
        <p:nvSpPr>
          <p:cNvPr id="15" name="Text Placeholder 30">
            <a:extLst>
              <a:ext uri="{FF2B5EF4-FFF2-40B4-BE49-F238E27FC236}">
                <a16:creationId xmlns:a16="http://schemas.microsoft.com/office/drawing/2014/main" id="{78C5CDB3-9297-4184-999E-3272BE0AC5E8}"/>
              </a:ext>
            </a:extLst>
          </p:cNvPr>
          <p:cNvSpPr>
            <a:spLocks noGrp="1"/>
          </p:cNvSpPr>
          <p:nvPr>
            <p:ph type="body" sz="quarter" idx="14" hasCustomPrompt="1"/>
          </p:nvPr>
        </p:nvSpPr>
        <p:spPr>
          <a:xfrm>
            <a:off x="7038988" y="2565888"/>
            <a:ext cx="4484320" cy="473147"/>
          </a:xfrm>
          <a:prstGeom prst="rect">
            <a:avLst/>
          </a:prstGeom>
        </p:spPr>
        <p:txBody>
          <a:bodyPr/>
          <a:lstStyle>
            <a:lvl1pPr marL="0" indent="0" algn="r">
              <a:buNone/>
              <a:defRPr sz="28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6" name="Text Placeholder 32">
            <a:extLst>
              <a:ext uri="{FF2B5EF4-FFF2-40B4-BE49-F238E27FC236}">
                <a16:creationId xmlns:a16="http://schemas.microsoft.com/office/drawing/2014/main" id="{74411BDF-1E17-4616-99E7-2C120771626D}"/>
              </a:ext>
            </a:extLst>
          </p:cNvPr>
          <p:cNvSpPr>
            <a:spLocks noGrp="1"/>
          </p:cNvSpPr>
          <p:nvPr>
            <p:ph type="body" sz="quarter" idx="15" hasCustomPrompt="1"/>
          </p:nvPr>
        </p:nvSpPr>
        <p:spPr>
          <a:xfrm>
            <a:off x="7139648" y="3204861"/>
            <a:ext cx="4383660" cy="3016645"/>
          </a:xfrm>
          <a:prstGeom prst="rect">
            <a:avLst/>
          </a:prstGeom>
        </p:spPr>
        <p:txBody>
          <a:bodyPr/>
          <a:lstStyle>
            <a:lvl1pPr marL="0" indent="0" algn="r">
              <a:buNone/>
              <a:defRPr sz="180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17" name="Slide Number Placeholder 16">
            <a:extLst>
              <a:ext uri="{FF2B5EF4-FFF2-40B4-BE49-F238E27FC236}">
                <a16:creationId xmlns:a16="http://schemas.microsoft.com/office/drawing/2014/main" id="{625C7632-FA62-4004-AB2F-63522999B046}"/>
              </a:ext>
            </a:extLst>
          </p:cNvPr>
          <p:cNvSpPr>
            <a:spLocks noGrp="1"/>
          </p:cNvSpPr>
          <p:nvPr>
            <p:ph type="sldNum" sz="quarter" idx="16"/>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17061580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dirty="0"/>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506550372"/>
      </p:ext>
    </p:extLst>
  </p:cSld>
  <p:clrMapOvr>
    <a:masterClrMapping/>
  </p:clrMapOvr>
  <p:hf hdr="0" ftr="0"/>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565603713"/>
      </p:ext>
    </p:extLst>
  </p:cSld>
  <p:clrMapOvr>
    <a:masterClrMapping/>
  </p:clrMapOvr>
  <p:hf hdr="0" ftr="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C4783180-5CEA-49EA-9288-FE89122273CE}"/>
              </a:ext>
            </a:extLst>
          </p:cNvPr>
          <p:cNvSpPr>
            <a:spLocks noGrp="1"/>
          </p:cNvSpPr>
          <p:nvPr>
            <p:ph type="body" sz="quarter" idx="10" hasCustomPrompt="1"/>
          </p:nvPr>
        </p:nvSpPr>
        <p:spPr>
          <a:xfrm>
            <a:off x="1558057" y="1718075"/>
            <a:ext cx="5515260" cy="1354239"/>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4400" b="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Food Distribution Program</a:t>
            </a:r>
          </a:p>
        </p:txBody>
      </p:sp>
      <p:sp>
        <p:nvSpPr>
          <p:cNvPr id="37" name="Text Placeholder 35">
            <a:extLst>
              <a:ext uri="{FF2B5EF4-FFF2-40B4-BE49-F238E27FC236}">
                <a16:creationId xmlns:a16="http://schemas.microsoft.com/office/drawing/2014/main" id="{FF3CD36B-BAA5-45EB-9D35-4FB8C5224380}"/>
              </a:ext>
            </a:extLst>
          </p:cNvPr>
          <p:cNvSpPr>
            <a:spLocks noGrp="1"/>
          </p:cNvSpPr>
          <p:nvPr>
            <p:ph type="body" sz="quarter" idx="11" hasCustomPrompt="1"/>
          </p:nvPr>
        </p:nvSpPr>
        <p:spPr>
          <a:xfrm>
            <a:off x="1558057" y="3139170"/>
            <a:ext cx="5515260" cy="914667"/>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3200" b="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Cover Subtitle</a:t>
            </a:r>
          </a:p>
        </p:txBody>
      </p:sp>
      <p:sp>
        <p:nvSpPr>
          <p:cNvPr id="38" name="Text Placeholder 35">
            <a:extLst>
              <a:ext uri="{FF2B5EF4-FFF2-40B4-BE49-F238E27FC236}">
                <a16:creationId xmlns:a16="http://schemas.microsoft.com/office/drawing/2014/main" id="{6AFECDFB-63F9-49CA-934A-636B5D240069}"/>
              </a:ext>
            </a:extLst>
          </p:cNvPr>
          <p:cNvSpPr>
            <a:spLocks noGrp="1"/>
          </p:cNvSpPr>
          <p:nvPr>
            <p:ph type="body" sz="quarter" idx="12" hasCustomPrompt="1"/>
          </p:nvPr>
        </p:nvSpPr>
        <p:spPr>
          <a:xfrm>
            <a:off x="2693324" y="4062388"/>
            <a:ext cx="3241150" cy="618863"/>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1800" b="0" i="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Presenter Name and Presenter Title</a:t>
            </a:r>
          </a:p>
        </p:txBody>
      </p:sp>
      <p:sp>
        <p:nvSpPr>
          <p:cNvPr id="45" name="Slide Number Placeholder 44">
            <a:extLst>
              <a:ext uri="{FF2B5EF4-FFF2-40B4-BE49-F238E27FC236}">
                <a16:creationId xmlns:a16="http://schemas.microsoft.com/office/drawing/2014/main" id="{2FAE11C9-C47D-47D4-B2DC-888B61AE17E9}"/>
              </a:ext>
            </a:extLst>
          </p:cNvPr>
          <p:cNvSpPr>
            <a:spLocks noGrp="1"/>
          </p:cNvSpPr>
          <p:nvPr>
            <p:ph type="sldNum" sz="quarter" idx="13"/>
          </p:nvPr>
        </p:nvSpPr>
        <p:spPr>
          <a:solidFill>
            <a:srgbClr val="721F5D"/>
          </a:solidFill>
        </p:spPr>
        <p:txBody>
          <a:bodyPr/>
          <a:lstStyle/>
          <a:p>
            <a:fld id="{4179449E-6FBB-2343-B3AE-D1EFA46A6E77}" type="slidenum">
              <a:rPr lang="en-US" smtClean="0"/>
              <a:pPr/>
              <a:t>‹#›</a:t>
            </a:fld>
            <a:endParaRPr lang="en-US"/>
          </a:p>
        </p:txBody>
      </p:sp>
      <p:sp>
        <p:nvSpPr>
          <p:cNvPr id="14" name="Rounded Rectangle 7">
            <a:extLst>
              <a:ext uri="{FF2B5EF4-FFF2-40B4-BE49-F238E27FC236}">
                <a16:creationId xmlns:a16="http://schemas.microsoft.com/office/drawing/2014/main" id="{3654FC96-E7E1-4EB5-9637-FE04CB992480}"/>
              </a:ext>
            </a:extLst>
          </p:cNvPr>
          <p:cNvSpPr/>
          <p:nvPr userDrawn="1"/>
        </p:nvSpPr>
        <p:spPr>
          <a:xfrm>
            <a:off x="1" y="5286626"/>
            <a:ext cx="12192000" cy="1571373"/>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ckwell" panose="02060603020205020403" pitchFamily="18" charset="0"/>
            </a:endParaRPr>
          </a:p>
        </p:txBody>
      </p:sp>
      <p:sp>
        <p:nvSpPr>
          <p:cNvPr id="15" name="TextBox 14">
            <a:extLst>
              <a:ext uri="{FF2B5EF4-FFF2-40B4-BE49-F238E27FC236}">
                <a16:creationId xmlns:a16="http://schemas.microsoft.com/office/drawing/2014/main" id="{9ECF0D75-ED8B-4444-9F3D-94170CEC80C4}"/>
              </a:ext>
            </a:extLst>
          </p:cNvPr>
          <p:cNvSpPr txBox="1"/>
          <p:nvPr userDrawn="1"/>
        </p:nvSpPr>
        <p:spPr>
          <a:xfrm>
            <a:off x="26203" y="6376259"/>
            <a:ext cx="5335449" cy="430887"/>
          </a:xfrm>
          <a:prstGeom prst="rect">
            <a:avLst/>
          </a:prstGeom>
          <a:noFill/>
        </p:spPr>
        <p:txBody>
          <a:bodyPr wrap="square" rtlCol="0">
            <a:spAutoFit/>
          </a:bodyPr>
          <a:lstStyle/>
          <a:p>
            <a:pPr lvl="0"/>
            <a:r>
              <a:rPr lang="en-US" sz="1100">
                <a:solidFill>
                  <a:schemeClr val="bg1"/>
                </a:solidFill>
                <a:latin typeface="Arial" panose="020B0604020202020204" pitchFamily="34" charset="0"/>
                <a:cs typeface="Arial" panose="020B0604020202020204" pitchFamily="34" charset="0"/>
              </a:rPr>
              <a:t>Food and Nutrition Division</a:t>
            </a:r>
          </a:p>
          <a:p>
            <a:pPr lvl="0"/>
            <a:r>
              <a:rPr lang="en-US" sz="1100">
                <a:solidFill>
                  <a:schemeClr val="bg1"/>
                </a:solidFill>
                <a:latin typeface="Arial" panose="020B0604020202020204" pitchFamily="34" charset="0"/>
                <a:cs typeface="Arial" panose="020B0604020202020204" pitchFamily="34" charset="0"/>
              </a:rPr>
              <a:t>Food Distribution Program</a:t>
            </a:r>
          </a:p>
        </p:txBody>
      </p:sp>
      <p:sp>
        <p:nvSpPr>
          <p:cNvPr id="17" name="TextBox 16">
            <a:extLst>
              <a:ext uri="{FF2B5EF4-FFF2-40B4-BE49-F238E27FC236}">
                <a16:creationId xmlns:a16="http://schemas.microsoft.com/office/drawing/2014/main" id="{A593E4E9-B196-42FA-9238-0B9146C7A754}"/>
              </a:ext>
            </a:extLst>
          </p:cNvPr>
          <p:cNvSpPr txBox="1"/>
          <p:nvPr userDrawn="1"/>
        </p:nvSpPr>
        <p:spPr>
          <a:xfrm>
            <a:off x="2167128" y="6368762"/>
            <a:ext cx="7790688" cy="430887"/>
          </a:xfrm>
          <a:prstGeom prst="rect">
            <a:avLst/>
          </a:prstGeom>
          <a:noFill/>
          <a:effectLst/>
        </p:spPr>
        <p:txBody>
          <a:bodyPr wrap="square" rtlCol="0">
            <a:spAutoFit/>
          </a:bodyPr>
          <a:lstStyle/>
          <a:p>
            <a:pPr algn="ctr"/>
            <a:r>
              <a:rPr lang="en-US" sz="1100">
                <a:solidFill>
                  <a:schemeClr val="bg1"/>
                </a:solidFill>
                <a:latin typeface="Arial" panose="020B0604020202020204" pitchFamily="34" charset="0"/>
                <a:cs typeface="Arial" panose="020B0604020202020204" pitchFamily="34" charset="0"/>
              </a:rPr>
              <a:t>This product was funded by USDA. </a:t>
            </a:r>
          </a:p>
          <a:p>
            <a:pPr algn="ctr"/>
            <a:r>
              <a:rPr lang="en-US" sz="1100">
                <a:solidFill>
                  <a:schemeClr val="bg1"/>
                </a:solidFill>
                <a:latin typeface="Arial" panose="020B0604020202020204" pitchFamily="34" charset="0"/>
                <a:cs typeface="Arial" panose="020B0604020202020204" pitchFamily="34" charset="0"/>
              </a:rPr>
              <a:t>This institution is an equal opportunity provider.</a:t>
            </a:r>
            <a:endParaRPr lang="en-US" sz="1200">
              <a:solidFill>
                <a:schemeClr val="bg1"/>
              </a:solidFill>
              <a:latin typeface="Arial" panose="020B0604020202020204" pitchFamily="34" charset="0"/>
              <a:cs typeface="Arial" panose="020B0604020202020204" pitchFamily="34" charset="0"/>
            </a:endParaRPr>
          </a:p>
        </p:txBody>
      </p:sp>
      <p:sp>
        <p:nvSpPr>
          <p:cNvPr id="18" name="Date Placeholder 3">
            <a:extLst>
              <a:ext uri="{FF2B5EF4-FFF2-40B4-BE49-F238E27FC236}">
                <a16:creationId xmlns:a16="http://schemas.microsoft.com/office/drawing/2014/main" id="{D1DDA43B-62EE-49F7-A64E-FA080BBDCE7A}"/>
              </a:ext>
            </a:extLst>
          </p:cNvPr>
          <p:cNvSpPr>
            <a:spLocks noGrp="1"/>
          </p:cNvSpPr>
          <p:nvPr>
            <p:ph type="dt" sz="half" idx="2"/>
          </p:nvPr>
        </p:nvSpPr>
        <p:spPr>
          <a:xfrm>
            <a:off x="10258010" y="6353842"/>
            <a:ext cx="1841582" cy="446264"/>
          </a:xfrm>
          <a:prstGeom prst="rect">
            <a:avLst/>
          </a:prstGeom>
        </p:spPr>
        <p:txBody>
          <a:bodyPr vert="horz" lIns="91440" tIns="45720" rIns="91440" bIns="45720" rtlCol="0" anchor="ctr"/>
          <a:lstStyle>
            <a:lvl1pPr algn="r">
              <a:defRPr lang="en-US" sz="1100" kern="1200" dirty="0">
                <a:solidFill>
                  <a:schemeClr val="bg1"/>
                </a:solidFill>
                <a:latin typeface="Arial" panose="020B0604020202020204" pitchFamily="34" charset="0"/>
                <a:ea typeface="+mn-ea"/>
                <a:cs typeface="Arial" panose="020B0604020202020204" pitchFamily="34" charset="0"/>
              </a:defRPr>
            </a:lvl1pPr>
          </a:lstStyle>
          <a:p>
            <a:r>
              <a:rPr lang="en-US"/>
              <a:t>Updated </a:t>
            </a:r>
            <a:fld id="{995EE88A-C7A6-40F4-87AA-88E5667A0B63}" type="datetime1">
              <a:rPr lang="en-US" smtClean="0"/>
              <a:t>9/14/2023</a:t>
            </a:fld>
            <a:endParaRPr lang="en-US"/>
          </a:p>
          <a:p>
            <a:r>
              <a:rPr lang="en-US"/>
              <a:t>www.SquareMeals.org</a:t>
            </a:r>
          </a:p>
        </p:txBody>
      </p:sp>
      <p:sp>
        <p:nvSpPr>
          <p:cNvPr id="19" name="TextBox 18">
            <a:extLst>
              <a:ext uri="{FF2B5EF4-FFF2-40B4-BE49-F238E27FC236}">
                <a16:creationId xmlns:a16="http://schemas.microsoft.com/office/drawing/2014/main" id="{DE301348-DAED-43DD-A322-BF162A63A427}"/>
              </a:ext>
            </a:extLst>
          </p:cNvPr>
          <p:cNvSpPr txBox="1"/>
          <p:nvPr userDrawn="1"/>
        </p:nvSpPr>
        <p:spPr>
          <a:xfrm>
            <a:off x="1" y="5994274"/>
            <a:ext cx="12192001" cy="430887"/>
          </a:xfrm>
          <a:prstGeom prst="rect">
            <a:avLst/>
          </a:prstGeom>
          <a:noFill/>
          <a:effectLst/>
        </p:spPr>
        <p:txBody>
          <a:bodyPr wrap="square" rtlCol="0">
            <a:spAutoFit/>
          </a:bodyPr>
          <a:lstStyle>
            <a:defPPr>
              <a:defRPr lang="en-US"/>
            </a:defPPr>
            <a:lvl1pPr algn="ctr">
              <a:defRPr sz="1200">
                <a:solidFill>
                  <a:schemeClr val="bg1"/>
                </a:solidFill>
                <a:latin typeface="Arial" panose="020B0604020202020204" pitchFamily="34" charset="0"/>
                <a:cs typeface="Arial" panose="020B0604020202020204" pitchFamily="34" charset="0"/>
              </a:defRPr>
            </a:lvl1pPr>
          </a:lstStyle>
          <a:p>
            <a:pPr lvl="0"/>
            <a:r>
              <a:rPr lang="en-US" sz="1100"/>
              <a:t>Fraud Hotline: 1-866-5-FRAUD-4 or 1-866-537-2834 | P.O. Box 12847 | Austin, TX 78711</a:t>
            </a:r>
          </a:p>
          <a:p>
            <a:pPr lvl="0"/>
            <a:r>
              <a:rPr lang="en-US" sz="1100"/>
              <a:t>Toll Free: (877) TEX-MEAL | For the hearing impaired: (800) 735-2989 (TTY)</a:t>
            </a:r>
          </a:p>
        </p:txBody>
      </p:sp>
      <p:pic>
        <p:nvPicPr>
          <p:cNvPr id="23" name="Picture 22" descr="The Texas Department of Agriculture's Food and Nutrition Division logo. Called SquareMeals logo. Has a red school lunch tray icon with a green leaf that makes it look like an apple. The word Square is written horizontally at the bottom of the tray and the work Meals is written, vertically on the right side of the tray.">
            <a:extLst>
              <a:ext uri="{FF2B5EF4-FFF2-40B4-BE49-F238E27FC236}">
                <a16:creationId xmlns:a16="http://schemas.microsoft.com/office/drawing/2014/main" id="{3F60835F-A5DD-46C7-B061-EA102FDE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726" y="5574712"/>
            <a:ext cx="1263238" cy="976139"/>
          </a:xfrm>
          <a:prstGeom prst="rect">
            <a:avLst/>
          </a:prstGeom>
        </p:spPr>
      </p:pic>
      <p:pic>
        <p:nvPicPr>
          <p:cNvPr id="24" name="Picture 23" descr="Social Media Icons (4 total). Left to Right and Top to Bottom: Facebook, Instagram, Twitter and YouTube.">
            <a:extLst>
              <a:ext uri="{FF2B5EF4-FFF2-40B4-BE49-F238E27FC236}">
                <a16:creationId xmlns:a16="http://schemas.microsoft.com/office/drawing/2014/main" id="{916AE8EF-E893-4336-B757-7691B75C04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52067" y="5806515"/>
            <a:ext cx="540775" cy="525255"/>
          </a:xfrm>
          <a:prstGeom prst="rect">
            <a:avLst/>
          </a:prstGeom>
        </p:spPr>
      </p:pic>
      <p:pic>
        <p:nvPicPr>
          <p:cNvPr id="25" name="Picture 24">
            <a:extLst>
              <a:ext uri="{FF2B5EF4-FFF2-40B4-BE49-F238E27FC236}">
                <a16:creationId xmlns:a16="http://schemas.microsoft.com/office/drawing/2014/main" id="{84720CD5-7BCB-45B4-AE7F-AC8B9414C98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4816450" y="5007550"/>
            <a:ext cx="2434808" cy="888734"/>
          </a:xfrm>
          <a:prstGeom prst="rect">
            <a:avLst/>
          </a:prstGeom>
        </p:spPr>
      </p:pic>
    </p:spTree>
    <p:extLst>
      <p:ext uri="{BB962C8B-B14F-4D97-AF65-F5344CB8AC3E}">
        <p14:creationId xmlns:p14="http://schemas.microsoft.com/office/powerpoint/2010/main" val="41358002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C4783180-5CEA-49EA-9288-FE89122273CE}"/>
              </a:ext>
            </a:extLst>
          </p:cNvPr>
          <p:cNvSpPr>
            <a:spLocks noGrp="1"/>
          </p:cNvSpPr>
          <p:nvPr>
            <p:ph type="body" sz="quarter" idx="10" hasCustomPrompt="1"/>
          </p:nvPr>
        </p:nvSpPr>
        <p:spPr>
          <a:xfrm>
            <a:off x="1558057" y="1718075"/>
            <a:ext cx="5515260" cy="1354239"/>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4400" b="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Food Distribution Program</a:t>
            </a:r>
          </a:p>
        </p:txBody>
      </p:sp>
      <p:sp>
        <p:nvSpPr>
          <p:cNvPr id="37" name="Text Placeholder 35">
            <a:extLst>
              <a:ext uri="{FF2B5EF4-FFF2-40B4-BE49-F238E27FC236}">
                <a16:creationId xmlns:a16="http://schemas.microsoft.com/office/drawing/2014/main" id="{FF3CD36B-BAA5-45EB-9D35-4FB8C5224380}"/>
              </a:ext>
            </a:extLst>
          </p:cNvPr>
          <p:cNvSpPr>
            <a:spLocks noGrp="1"/>
          </p:cNvSpPr>
          <p:nvPr>
            <p:ph type="body" sz="quarter" idx="11" hasCustomPrompt="1"/>
          </p:nvPr>
        </p:nvSpPr>
        <p:spPr>
          <a:xfrm>
            <a:off x="1558057" y="3139170"/>
            <a:ext cx="5515260" cy="914667"/>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3200" b="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Cover Subtitle</a:t>
            </a:r>
          </a:p>
        </p:txBody>
      </p:sp>
      <p:sp>
        <p:nvSpPr>
          <p:cNvPr id="38" name="Text Placeholder 35">
            <a:extLst>
              <a:ext uri="{FF2B5EF4-FFF2-40B4-BE49-F238E27FC236}">
                <a16:creationId xmlns:a16="http://schemas.microsoft.com/office/drawing/2014/main" id="{6AFECDFB-63F9-49CA-934A-636B5D240069}"/>
              </a:ext>
            </a:extLst>
          </p:cNvPr>
          <p:cNvSpPr>
            <a:spLocks noGrp="1"/>
          </p:cNvSpPr>
          <p:nvPr>
            <p:ph type="body" sz="quarter" idx="12" hasCustomPrompt="1"/>
          </p:nvPr>
        </p:nvSpPr>
        <p:spPr>
          <a:xfrm>
            <a:off x="2693324" y="4062388"/>
            <a:ext cx="3241150" cy="618863"/>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1800" b="0" i="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Presenter Name and Presenter Title</a:t>
            </a:r>
          </a:p>
        </p:txBody>
      </p:sp>
      <p:sp>
        <p:nvSpPr>
          <p:cNvPr id="45" name="Slide Number Placeholder 44">
            <a:extLst>
              <a:ext uri="{FF2B5EF4-FFF2-40B4-BE49-F238E27FC236}">
                <a16:creationId xmlns:a16="http://schemas.microsoft.com/office/drawing/2014/main" id="{2FAE11C9-C47D-47D4-B2DC-888B61AE17E9}"/>
              </a:ext>
            </a:extLst>
          </p:cNvPr>
          <p:cNvSpPr>
            <a:spLocks noGrp="1"/>
          </p:cNvSpPr>
          <p:nvPr>
            <p:ph type="sldNum" sz="quarter" idx="13"/>
          </p:nvPr>
        </p:nvSpPr>
        <p:spPr>
          <a:solidFill>
            <a:srgbClr val="721F5D"/>
          </a:solidFill>
        </p:spPr>
        <p:txBody>
          <a:bodyPr/>
          <a:lstStyle/>
          <a:p>
            <a:fld id="{4179449E-6FBB-2343-B3AE-D1EFA46A6E77}" type="slidenum">
              <a:rPr lang="en-US" smtClean="0"/>
              <a:pPr/>
              <a:t>‹#›</a:t>
            </a:fld>
            <a:endParaRPr lang="en-US"/>
          </a:p>
        </p:txBody>
      </p:sp>
      <p:sp>
        <p:nvSpPr>
          <p:cNvPr id="14" name="Rounded Rectangle 7">
            <a:extLst>
              <a:ext uri="{FF2B5EF4-FFF2-40B4-BE49-F238E27FC236}">
                <a16:creationId xmlns:a16="http://schemas.microsoft.com/office/drawing/2014/main" id="{3654FC96-E7E1-4EB5-9637-FE04CB992480}"/>
              </a:ext>
            </a:extLst>
          </p:cNvPr>
          <p:cNvSpPr/>
          <p:nvPr userDrawn="1"/>
        </p:nvSpPr>
        <p:spPr>
          <a:xfrm>
            <a:off x="1" y="5286626"/>
            <a:ext cx="12192000" cy="1571373"/>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ckwell" panose="02060603020205020403" pitchFamily="18" charset="0"/>
            </a:endParaRPr>
          </a:p>
        </p:txBody>
      </p:sp>
      <p:sp>
        <p:nvSpPr>
          <p:cNvPr id="15" name="TextBox 14">
            <a:extLst>
              <a:ext uri="{FF2B5EF4-FFF2-40B4-BE49-F238E27FC236}">
                <a16:creationId xmlns:a16="http://schemas.microsoft.com/office/drawing/2014/main" id="{9ECF0D75-ED8B-4444-9F3D-94170CEC80C4}"/>
              </a:ext>
            </a:extLst>
          </p:cNvPr>
          <p:cNvSpPr txBox="1"/>
          <p:nvPr userDrawn="1"/>
        </p:nvSpPr>
        <p:spPr>
          <a:xfrm>
            <a:off x="26203" y="6376259"/>
            <a:ext cx="5335449" cy="430887"/>
          </a:xfrm>
          <a:prstGeom prst="rect">
            <a:avLst/>
          </a:prstGeom>
          <a:noFill/>
        </p:spPr>
        <p:txBody>
          <a:bodyPr wrap="square" rtlCol="0">
            <a:spAutoFit/>
          </a:bodyPr>
          <a:lstStyle/>
          <a:p>
            <a:pPr lvl="0"/>
            <a:r>
              <a:rPr lang="en-US" sz="1100">
                <a:solidFill>
                  <a:schemeClr val="bg1"/>
                </a:solidFill>
                <a:latin typeface="Arial" panose="020B0604020202020204" pitchFamily="34" charset="0"/>
                <a:cs typeface="Arial" panose="020B0604020202020204" pitchFamily="34" charset="0"/>
              </a:rPr>
              <a:t>Food and Nutrition Division</a:t>
            </a:r>
          </a:p>
          <a:p>
            <a:pPr lvl="0"/>
            <a:r>
              <a:rPr lang="en-US" sz="1100">
                <a:solidFill>
                  <a:schemeClr val="bg1"/>
                </a:solidFill>
                <a:latin typeface="Arial" panose="020B0604020202020204" pitchFamily="34" charset="0"/>
                <a:cs typeface="Arial" panose="020B0604020202020204" pitchFamily="34" charset="0"/>
              </a:rPr>
              <a:t>Food Distribution Program</a:t>
            </a:r>
          </a:p>
        </p:txBody>
      </p:sp>
      <p:sp>
        <p:nvSpPr>
          <p:cNvPr id="17" name="TextBox 16">
            <a:extLst>
              <a:ext uri="{FF2B5EF4-FFF2-40B4-BE49-F238E27FC236}">
                <a16:creationId xmlns:a16="http://schemas.microsoft.com/office/drawing/2014/main" id="{A593E4E9-B196-42FA-9238-0B9146C7A754}"/>
              </a:ext>
            </a:extLst>
          </p:cNvPr>
          <p:cNvSpPr txBox="1"/>
          <p:nvPr userDrawn="1"/>
        </p:nvSpPr>
        <p:spPr>
          <a:xfrm>
            <a:off x="2167128" y="6368762"/>
            <a:ext cx="7790688" cy="430887"/>
          </a:xfrm>
          <a:prstGeom prst="rect">
            <a:avLst/>
          </a:prstGeom>
          <a:noFill/>
          <a:effectLst/>
        </p:spPr>
        <p:txBody>
          <a:bodyPr wrap="square" rtlCol="0">
            <a:spAutoFit/>
          </a:bodyPr>
          <a:lstStyle/>
          <a:p>
            <a:pPr algn="ctr"/>
            <a:r>
              <a:rPr lang="en-US" sz="1100">
                <a:solidFill>
                  <a:schemeClr val="bg1"/>
                </a:solidFill>
                <a:latin typeface="Arial" panose="020B0604020202020204" pitchFamily="34" charset="0"/>
                <a:cs typeface="Arial" panose="020B0604020202020204" pitchFamily="34" charset="0"/>
              </a:rPr>
              <a:t>This product was funded by USDA. </a:t>
            </a:r>
          </a:p>
          <a:p>
            <a:pPr algn="ctr"/>
            <a:r>
              <a:rPr lang="en-US" sz="1100">
                <a:solidFill>
                  <a:schemeClr val="bg1"/>
                </a:solidFill>
                <a:latin typeface="Arial" panose="020B0604020202020204" pitchFamily="34" charset="0"/>
                <a:cs typeface="Arial" panose="020B0604020202020204" pitchFamily="34" charset="0"/>
              </a:rPr>
              <a:t>This institution is an equal opportunity provider.</a:t>
            </a:r>
            <a:endParaRPr lang="en-US" sz="1200">
              <a:solidFill>
                <a:schemeClr val="bg1"/>
              </a:solidFill>
              <a:latin typeface="Arial" panose="020B0604020202020204" pitchFamily="34" charset="0"/>
              <a:cs typeface="Arial" panose="020B0604020202020204" pitchFamily="34" charset="0"/>
            </a:endParaRPr>
          </a:p>
        </p:txBody>
      </p:sp>
      <p:sp>
        <p:nvSpPr>
          <p:cNvPr id="18" name="Date Placeholder 3">
            <a:extLst>
              <a:ext uri="{FF2B5EF4-FFF2-40B4-BE49-F238E27FC236}">
                <a16:creationId xmlns:a16="http://schemas.microsoft.com/office/drawing/2014/main" id="{D1DDA43B-62EE-49F7-A64E-FA080BBDCE7A}"/>
              </a:ext>
            </a:extLst>
          </p:cNvPr>
          <p:cNvSpPr>
            <a:spLocks noGrp="1"/>
          </p:cNvSpPr>
          <p:nvPr>
            <p:ph type="dt" sz="half" idx="2"/>
          </p:nvPr>
        </p:nvSpPr>
        <p:spPr>
          <a:xfrm>
            <a:off x="10258010" y="6353842"/>
            <a:ext cx="1841582" cy="446264"/>
          </a:xfrm>
          <a:prstGeom prst="rect">
            <a:avLst/>
          </a:prstGeom>
        </p:spPr>
        <p:txBody>
          <a:bodyPr vert="horz" lIns="91440" tIns="45720" rIns="91440" bIns="45720" rtlCol="0" anchor="ctr"/>
          <a:lstStyle>
            <a:lvl1pPr algn="r">
              <a:defRPr lang="en-US" sz="1100" kern="1200" dirty="0">
                <a:solidFill>
                  <a:schemeClr val="bg1"/>
                </a:solidFill>
                <a:latin typeface="Arial" panose="020B0604020202020204" pitchFamily="34" charset="0"/>
                <a:ea typeface="+mn-ea"/>
                <a:cs typeface="Arial" panose="020B0604020202020204" pitchFamily="34" charset="0"/>
              </a:defRPr>
            </a:lvl1pPr>
          </a:lstStyle>
          <a:p>
            <a:r>
              <a:rPr lang="en-US"/>
              <a:t>Updated </a:t>
            </a:r>
            <a:fld id="{995EE88A-C7A6-40F4-87AA-88E5667A0B63}" type="datetime1">
              <a:rPr lang="en-US" smtClean="0"/>
              <a:t>9/14/2023</a:t>
            </a:fld>
            <a:endParaRPr lang="en-US"/>
          </a:p>
          <a:p>
            <a:r>
              <a:rPr lang="en-US"/>
              <a:t>www.SquareMeals.org</a:t>
            </a:r>
          </a:p>
        </p:txBody>
      </p:sp>
      <p:sp>
        <p:nvSpPr>
          <p:cNvPr id="19" name="TextBox 18">
            <a:extLst>
              <a:ext uri="{FF2B5EF4-FFF2-40B4-BE49-F238E27FC236}">
                <a16:creationId xmlns:a16="http://schemas.microsoft.com/office/drawing/2014/main" id="{DE301348-DAED-43DD-A322-BF162A63A427}"/>
              </a:ext>
            </a:extLst>
          </p:cNvPr>
          <p:cNvSpPr txBox="1"/>
          <p:nvPr userDrawn="1"/>
        </p:nvSpPr>
        <p:spPr>
          <a:xfrm>
            <a:off x="1" y="5994274"/>
            <a:ext cx="12192001" cy="430887"/>
          </a:xfrm>
          <a:prstGeom prst="rect">
            <a:avLst/>
          </a:prstGeom>
          <a:noFill/>
          <a:effectLst/>
        </p:spPr>
        <p:txBody>
          <a:bodyPr wrap="square" rtlCol="0">
            <a:spAutoFit/>
          </a:bodyPr>
          <a:lstStyle>
            <a:defPPr>
              <a:defRPr lang="en-US"/>
            </a:defPPr>
            <a:lvl1pPr algn="ctr">
              <a:defRPr sz="1200">
                <a:solidFill>
                  <a:schemeClr val="bg1"/>
                </a:solidFill>
                <a:latin typeface="Arial" panose="020B0604020202020204" pitchFamily="34" charset="0"/>
                <a:cs typeface="Arial" panose="020B0604020202020204" pitchFamily="34" charset="0"/>
              </a:defRPr>
            </a:lvl1pPr>
          </a:lstStyle>
          <a:p>
            <a:pPr lvl="0"/>
            <a:r>
              <a:rPr lang="en-US" sz="1100"/>
              <a:t>Fraud Hotline: 1-866-5-FRAUD-4 or 1-866-537-2834 | P.O. Box 12847 | Austin, TX 78711</a:t>
            </a:r>
          </a:p>
          <a:p>
            <a:pPr lvl="0"/>
            <a:r>
              <a:rPr lang="en-US" sz="1100"/>
              <a:t>Toll Free: (877) TEX-MEAL | For the hearing impaired: (800) 735-2989 (TTY)</a:t>
            </a:r>
          </a:p>
        </p:txBody>
      </p:sp>
      <p:pic>
        <p:nvPicPr>
          <p:cNvPr id="23" name="Picture 22" descr="The Texas Department of Agriculture's Food and Nutrition Division logo. Called SquareMeals logo. Has a red school lunch tray icon with a green leaf that makes it look like an apple. The word Square is written horizontally at the bottom of the tray and the work Meals is written, vertically on the right side of the tray.">
            <a:extLst>
              <a:ext uri="{FF2B5EF4-FFF2-40B4-BE49-F238E27FC236}">
                <a16:creationId xmlns:a16="http://schemas.microsoft.com/office/drawing/2014/main" id="{3F60835F-A5DD-46C7-B061-EA102FDE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726" y="5574712"/>
            <a:ext cx="1263238" cy="976139"/>
          </a:xfrm>
          <a:prstGeom prst="rect">
            <a:avLst/>
          </a:prstGeom>
        </p:spPr>
      </p:pic>
      <p:pic>
        <p:nvPicPr>
          <p:cNvPr id="24" name="Picture 23" descr="Social Media Icons (4 total). Left to Right and Top to Bottom: Facebook, Instagram, Twitter and YouTube.">
            <a:extLst>
              <a:ext uri="{FF2B5EF4-FFF2-40B4-BE49-F238E27FC236}">
                <a16:creationId xmlns:a16="http://schemas.microsoft.com/office/drawing/2014/main" id="{916AE8EF-E893-4336-B757-7691B75C04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52067" y="5806515"/>
            <a:ext cx="540775" cy="525255"/>
          </a:xfrm>
          <a:prstGeom prst="rect">
            <a:avLst/>
          </a:prstGeom>
        </p:spPr>
      </p:pic>
      <p:pic>
        <p:nvPicPr>
          <p:cNvPr id="25" name="Picture 24">
            <a:extLst>
              <a:ext uri="{FF2B5EF4-FFF2-40B4-BE49-F238E27FC236}">
                <a16:creationId xmlns:a16="http://schemas.microsoft.com/office/drawing/2014/main" id="{84720CD5-7BCB-45B4-AE7F-AC8B9414C98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816450" y="5007550"/>
            <a:ext cx="2434808" cy="888734"/>
          </a:xfrm>
          <a:prstGeom prst="rect">
            <a:avLst/>
          </a:prstGeom>
        </p:spPr>
      </p:pic>
    </p:spTree>
    <p:extLst>
      <p:ext uri="{BB962C8B-B14F-4D97-AF65-F5344CB8AC3E}">
        <p14:creationId xmlns:p14="http://schemas.microsoft.com/office/powerpoint/2010/main" val="24208723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3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14F9F9ED-3014-498E-965F-0E6B098381B5}"/>
              </a:ext>
            </a:extLst>
          </p:cNvPr>
          <p:cNvSpPr>
            <a:spLocks noGrp="1"/>
          </p:cNvSpPr>
          <p:nvPr>
            <p:ph type="body" sz="quarter" idx="10" hasCustomPrompt="1"/>
          </p:nvPr>
        </p:nvSpPr>
        <p:spPr>
          <a:xfrm>
            <a:off x="686455" y="411783"/>
            <a:ext cx="10618040" cy="638175"/>
          </a:xfrm>
          <a:prstGeom prst="rect">
            <a:avLst/>
          </a:prstGeom>
        </p:spPr>
        <p:txBody>
          <a:bodyPr/>
          <a:lstStyle>
            <a:lvl1pPr marL="0" indent="0">
              <a:buNone/>
              <a:defRPr sz="3600" b="1">
                <a:solidFill>
                  <a:srgbClr val="66B948"/>
                </a:solidFill>
                <a:latin typeface="Arial" panose="020B0604020202020204" pitchFamily="34" charset="0"/>
                <a:cs typeface="Arial" panose="020B0604020202020204" pitchFamily="34" charset="0"/>
              </a:defRPr>
            </a:lvl1pPr>
          </a:lstStyle>
          <a:p>
            <a:pPr lvl="0"/>
            <a:r>
              <a:rPr lang="en-US"/>
              <a:t>CLICK HERE TO EDIT TITLE</a:t>
            </a:r>
          </a:p>
        </p:txBody>
      </p:sp>
      <p:sp>
        <p:nvSpPr>
          <p:cNvPr id="7" name="Text Placeholder 30">
            <a:extLst>
              <a:ext uri="{FF2B5EF4-FFF2-40B4-BE49-F238E27FC236}">
                <a16:creationId xmlns:a16="http://schemas.microsoft.com/office/drawing/2014/main" id="{CF589A65-6F17-41D8-AD88-AB7A315C0E35}"/>
              </a:ext>
            </a:extLst>
          </p:cNvPr>
          <p:cNvSpPr>
            <a:spLocks noGrp="1"/>
          </p:cNvSpPr>
          <p:nvPr>
            <p:ph type="body" sz="quarter" idx="14" hasCustomPrompt="1"/>
          </p:nvPr>
        </p:nvSpPr>
        <p:spPr>
          <a:xfrm>
            <a:off x="1358150" y="1550557"/>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8" name="Text Placeholder 32">
            <a:extLst>
              <a:ext uri="{FF2B5EF4-FFF2-40B4-BE49-F238E27FC236}">
                <a16:creationId xmlns:a16="http://schemas.microsoft.com/office/drawing/2014/main" id="{5CA92BEE-1660-4047-AECF-74D63E8F3ADC}"/>
              </a:ext>
            </a:extLst>
          </p:cNvPr>
          <p:cNvSpPr>
            <a:spLocks noGrp="1"/>
          </p:cNvSpPr>
          <p:nvPr>
            <p:ph type="body" sz="quarter" idx="15" hasCustomPrompt="1"/>
          </p:nvPr>
        </p:nvSpPr>
        <p:spPr>
          <a:xfrm>
            <a:off x="1358151" y="1854654"/>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9" name="Text Placeholder 30">
            <a:extLst>
              <a:ext uri="{FF2B5EF4-FFF2-40B4-BE49-F238E27FC236}">
                <a16:creationId xmlns:a16="http://schemas.microsoft.com/office/drawing/2014/main" id="{933D2B98-C0D5-44B9-BA65-C2D43A290DC4}"/>
              </a:ext>
            </a:extLst>
          </p:cNvPr>
          <p:cNvSpPr>
            <a:spLocks noGrp="1"/>
          </p:cNvSpPr>
          <p:nvPr>
            <p:ph type="body" sz="quarter" idx="16" hasCustomPrompt="1"/>
          </p:nvPr>
        </p:nvSpPr>
        <p:spPr>
          <a:xfrm>
            <a:off x="1357572" y="2531800"/>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0" name="Text Placeholder 32">
            <a:extLst>
              <a:ext uri="{FF2B5EF4-FFF2-40B4-BE49-F238E27FC236}">
                <a16:creationId xmlns:a16="http://schemas.microsoft.com/office/drawing/2014/main" id="{3252C3B8-DB2D-4A06-BBBA-4B36F175F78E}"/>
              </a:ext>
            </a:extLst>
          </p:cNvPr>
          <p:cNvSpPr>
            <a:spLocks noGrp="1"/>
          </p:cNvSpPr>
          <p:nvPr>
            <p:ph type="body" sz="quarter" idx="17" hasCustomPrompt="1"/>
          </p:nvPr>
        </p:nvSpPr>
        <p:spPr>
          <a:xfrm>
            <a:off x="1357573" y="2835897"/>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11" name="Text Placeholder 30">
            <a:extLst>
              <a:ext uri="{FF2B5EF4-FFF2-40B4-BE49-F238E27FC236}">
                <a16:creationId xmlns:a16="http://schemas.microsoft.com/office/drawing/2014/main" id="{6AC3A3AC-08C8-4ADE-9F21-470128FBC674}"/>
              </a:ext>
            </a:extLst>
          </p:cNvPr>
          <p:cNvSpPr>
            <a:spLocks noGrp="1"/>
          </p:cNvSpPr>
          <p:nvPr>
            <p:ph type="body" sz="quarter" idx="18" hasCustomPrompt="1"/>
          </p:nvPr>
        </p:nvSpPr>
        <p:spPr>
          <a:xfrm>
            <a:off x="1358150" y="3534478"/>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2" name="Text Placeholder 32">
            <a:extLst>
              <a:ext uri="{FF2B5EF4-FFF2-40B4-BE49-F238E27FC236}">
                <a16:creationId xmlns:a16="http://schemas.microsoft.com/office/drawing/2014/main" id="{D23A9DDB-61E4-4FE8-8B0A-16D13E1C7142}"/>
              </a:ext>
            </a:extLst>
          </p:cNvPr>
          <p:cNvSpPr>
            <a:spLocks noGrp="1"/>
          </p:cNvSpPr>
          <p:nvPr>
            <p:ph type="body" sz="quarter" idx="19" hasCustomPrompt="1"/>
          </p:nvPr>
        </p:nvSpPr>
        <p:spPr>
          <a:xfrm>
            <a:off x="1358151" y="3838575"/>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3" name="Slide Number Placeholder 2">
            <a:extLst>
              <a:ext uri="{FF2B5EF4-FFF2-40B4-BE49-F238E27FC236}">
                <a16:creationId xmlns:a16="http://schemas.microsoft.com/office/drawing/2014/main" id="{C29403E5-9CFA-4460-BABE-28A2A446DD1A}"/>
              </a:ext>
            </a:extLst>
          </p:cNvPr>
          <p:cNvSpPr>
            <a:spLocks noGrp="1"/>
          </p:cNvSpPr>
          <p:nvPr>
            <p:ph type="sldNum" sz="quarter" idx="2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15431557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57138AE-B011-407F-976D-ACE67AD53BED}"/>
              </a:ext>
            </a:extLst>
          </p:cNvPr>
          <p:cNvCxnSpPr>
            <a:cxnSpLocks/>
          </p:cNvCxnSpPr>
          <p:nvPr userDrawn="1"/>
        </p:nvCxnSpPr>
        <p:spPr>
          <a:xfrm>
            <a:off x="6758616" y="6797440"/>
            <a:ext cx="927641" cy="1"/>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84BF03-BF34-4C2E-9E53-AD363CCDF71B}"/>
              </a:ext>
            </a:extLst>
          </p:cNvPr>
          <p:cNvCxnSpPr>
            <a:cxnSpLocks/>
          </p:cNvCxnSpPr>
          <p:nvPr userDrawn="1"/>
        </p:nvCxnSpPr>
        <p:spPr>
          <a:xfrm>
            <a:off x="5645447" y="2885840"/>
            <a:ext cx="1113169" cy="0"/>
          </a:xfrm>
          <a:prstGeom prst="line">
            <a:avLst/>
          </a:prstGeom>
          <a:ln w="254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48948CB7-E318-4B00-A82D-7FBCB5907DB6}"/>
              </a:ext>
            </a:extLst>
          </p:cNvPr>
          <p:cNvSpPr>
            <a:spLocks noGrp="1"/>
          </p:cNvSpPr>
          <p:nvPr>
            <p:ph type="body" sz="quarter" idx="10" hasCustomPrompt="1"/>
          </p:nvPr>
        </p:nvSpPr>
        <p:spPr>
          <a:xfrm>
            <a:off x="1348969" y="3059999"/>
            <a:ext cx="9596718" cy="1555144"/>
          </a:xfrm>
          <a:prstGeom prst="rect">
            <a:avLst/>
          </a:prstGeom>
          <a:effectLst>
            <a:outerShdw blurRad="50800" dist="38100" dir="8100000" algn="tr" rotWithShape="0">
              <a:prstClr val="black">
                <a:alpha val="40000"/>
              </a:prstClr>
            </a:outerShdw>
          </a:effectLst>
        </p:spPr>
        <p:txBody>
          <a:bodyPr/>
          <a:lstStyle>
            <a:lvl1pPr marL="0" indent="0" algn="ctr">
              <a:buNone/>
              <a:defRPr sz="4800" b="0">
                <a:solidFill>
                  <a:schemeClr val="bg1"/>
                </a:solidFill>
                <a:latin typeface="Arial Black" panose="020B0A04020102020204" pitchFamily="34" charset="0"/>
                <a:cs typeface="Arial" panose="020B0604020202020204" pitchFamily="34" charset="0"/>
              </a:defRPr>
            </a:lvl1pPr>
          </a:lstStyle>
          <a:p>
            <a:pPr lvl="0"/>
            <a:r>
              <a:rPr lang="en-US"/>
              <a:t>Section Title </a:t>
            </a:r>
          </a:p>
        </p:txBody>
      </p:sp>
      <p:sp>
        <p:nvSpPr>
          <p:cNvPr id="12" name="Text Placeholder 8">
            <a:extLst>
              <a:ext uri="{FF2B5EF4-FFF2-40B4-BE49-F238E27FC236}">
                <a16:creationId xmlns:a16="http://schemas.microsoft.com/office/drawing/2014/main" id="{94AA068C-8070-4464-B45A-F68AF4884473}"/>
              </a:ext>
            </a:extLst>
          </p:cNvPr>
          <p:cNvSpPr>
            <a:spLocks noGrp="1"/>
          </p:cNvSpPr>
          <p:nvPr>
            <p:ph type="body" sz="quarter" idx="11" hasCustomPrompt="1"/>
          </p:nvPr>
        </p:nvSpPr>
        <p:spPr>
          <a:xfrm>
            <a:off x="3568648" y="4675708"/>
            <a:ext cx="5266765" cy="812778"/>
          </a:xfrm>
          <a:prstGeom prst="rect">
            <a:avLst/>
          </a:prstGeom>
          <a:effectLst>
            <a:outerShdw blurRad="50800" dist="38100" dir="8100000" algn="tr" rotWithShape="0">
              <a:prstClr val="black">
                <a:alpha val="40000"/>
              </a:prstClr>
            </a:outerShdw>
          </a:effectLst>
        </p:spPr>
        <p:txBody>
          <a:bodyPr/>
          <a:lstStyle>
            <a:lvl1pPr marL="0" indent="0" algn="ctr">
              <a:buNone/>
              <a:defRPr sz="5400" b="0">
                <a:solidFill>
                  <a:srgbClr val="EF4B25"/>
                </a:solidFill>
                <a:latin typeface="Arial" panose="020B0604020202020204" pitchFamily="34" charset="0"/>
                <a:cs typeface="Arial" panose="020B0604020202020204" pitchFamily="34" charset="0"/>
              </a:defRPr>
            </a:lvl1pPr>
          </a:lstStyle>
          <a:p>
            <a:pPr lvl="0"/>
            <a:r>
              <a:rPr lang="en-US"/>
              <a:t>Subtitle</a:t>
            </a:r>
          </a:p>
        </p:txBody>
      </p:sp>
      <p:sp>
        <p:nvSpPr>
          <p:cNvPr id="14" name="Slide Number Placeholder 13">
            <a:extLst>
              <a:ext uri="{FF2B5EF4-FFF2-40B4-BE49-F238E27FC236}">
                <a16:creationId xmlns:a16="http://schemas.microsoft.com/office/drawing/2014/main" id="{1423DDE8-A2B0-4EF1-A845-BC8CEC59062E}"/>
              </a:ext>
            </a:extLst>
          </p:cNvPr>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42839589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42" name="Text Placeholder 16">
            <a:extLst>
              <a:ext uri="{FF2B5EF4-FFF2-40B4-BE49-F238E27FC236}">
                <a16:creationId xmlns:a16="http://schemas.microsoft.com/office/drawing/2014/main" id="{9193E231-2F7F-45EF-A84D-6008A9A8A9F7}"/>
              </a:ext>
            </a:extLst>
          </p:cNvPr>
          <p:cNvSpPr>
            <a:spLocks noGrp="1"/>
          </p:cNvSpPr>
          <p:nvPr userDrawn="1">
            <p:ph type="body" sz="quarter" idx="14" hasCustomPrompt="1"/>
          </p:nvPr>
        </p:nvSpPr>
        <p:spPr>
          <a:xfrm>
            <a:off x="690281" y="5144341"/>
            <a:ext cx="6562165" cy="1292316"/>
          </a:xfrm>
          <a:prstGeom prst="rect">
            <a:avLst/>
          </a:prstGeom>
          <a:effectLst>
            <a:outerShdw blurRad="50800" dist="38100" dir="10800000" algn="r" rotWithShape="0">
              <a:prstClr val="black">
                <a:alpha val="40000"/>
              </a:prstClr>
            </a:outerShdw>
          </a:effectLst>
        </p:spPr>
        <p:txBody>
          <a:bodyPr/>
          <a:lstStyle>
            <a:lvl1pPr marL="0" indent="0" algn="ctr">
              <a:buNone/>
              <a:defRPr sz="4000" b="1">
                <a:solidFill>
                  <a:schemeClr val="bg1"/>
                </a:solidFill>
                <a:latin typeface="Arial" panose="020B0604020202020204" pitchFamily="34" charset="0"/>
                <a:cs typeface="Arial" panose="020B0604020202020204" pitchFamily="34" charset="0"/>
              </a:defRPr>
            </a:lvl1pPr>
          </a:lstStyle>
          <a:p>
            <a:pPr lvl="0"/>
            <a:r>
              <a:rPr lang="en-US"/>
              <a:t>Arial Bold 40pt – Call Out Text Goes Here</a:t>
            </a:r>
          </a:p>
        </p:txBody>
      </p:sp>
      <p:sp>
        <p:nvSpPr>
          <p:cNvPr id="43" name="Text Placeholder 27">
            <a:extLst>
              <a:ext uri="{FF2B5EF4-FFF2-40B4-BE49-F238E27FC236}">
                <a16:creationId xmlns:a16="http://schemas.microsoft.com/office/drawing/2014/main" id="{9CFEB79B-0622-46FB-BEB3-B2AFBBBD17FF}"/>
              </a:ext>
            </a:extLst>
          </p:cNvPr>
          <p:cNvSpPr>
            <a:spLocks noGrp="1"/>
          </p:cNvSpPr>
          <p:nvPr>
            <p:ph type="body" sz="quarter" idx="15" hasCustomPrompt="1"/>
          </p:nvPr>
        </p:nvSpPr>
        <p:spPr>
          <a:xfrm>
            <a:off x="9599703" y="1098670"/>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44" name="Text Placeholder 29">
            <a:extLst>
              <a:ext uri="{FF2B5EF4-FFF2-40B4-BE49-F238E27FC236}">
                <a16:creationId xmlns:a16="http://schemas.microsoft.com/office/drawing/2014/main" id="{36BE54BA-FF7D-4FA1-9409-FD33BE958667}"/>
              </a:ext>
            </a:extLst>
          </p:cNvPr>
          <p:cNvSpPr>
            <a:spLocks noGrp="1"/>
          </p:cNvSpPr>
          <p:nvPr>
            <p:ph type="body" sz="quarter" idx="11" hasCustomPrompt="1"/>
          </p:nvPr>
        </p:nvSpPr>
        <p:spPr>
          <a:xfrm>
            <a:off x="9607665" y="1462088"/>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45" name="Text Placeholder 27">
            <a:extLst>
              <a:ext uri="{FF2B5EF4-FFF2-40B4-BE49-F238E27FC236}">
                <a16:creationId xmlns:a16="http://schemas.microsoft.com/office/drawing/2014/main" id="{88408997-FE2C-406D-8F08-CF754DDE55D5}"/>
              </a:ext>
            </a:extLst>
          </p:cNvPr>
          <p:cNvSpPr>
            <a:spLocks noGrp="1"/>
          </p:cNvSpPr>
          <p:nvPr>
            <p:ph type="body" sz="quarter" idx="12" hasCustomPrompt="1"/>
          </p:nvPr>
        </p:nvSpPr>
        <p:spPr>
          <a:xfrm>
            <a:off x="9614489" y="2310229"/>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46" name="Text Placeholder 29">
            <a:extLst>
              <a:ext uri="{FF2B5EF4-FFF2-40B4-BE49-F238E27FC236}">
                <a16:creationId xmlns:a16="http://schemas.microsoft.com/office/drawing/2014/main" id="{BF42D664-5FF6-4B6F-A70D-A69DE1A01366}"/>
              </a:ext>
            </a:extLst>
          </p:cNvPr>
          <p:cNvSpPr>
            <a:spLocks noGrp="1"/>
          </p:cNvSpPr>
          <p:nvPr>
            <p:ph type="body" sz="quarter" idx="13" hasCustomPrompt="1"/>
          </p:nvPr>
        </p:nvSpPr>
        <p:spPr>
          <a:xfrm>
            <a:off x="9622451" y="2616903"/>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47" name="Text Placeholder 27">
            <a:extLst>
              <a:ext uri="{FF2B5EF4-FFF2-40B4-BE49-F238E27FC236}">
                <a16:creationId xmlns:a16="http://schemas.microsoft.com/office/drawing/2014/main" id="{AA73B4E5-7F53-47F0-81EE-E15F97FA43B5}"/>
              </a:ext>
            </a:extLst>
          </p:cNvPr>
          <p:cNvSpPr>
            <a:spLocks noGrp="1"/>
          </p:cNvSpPr>
          <p:nvPr>
            <p:ph type="body" sz="quarter" idx="16" hasCustomPrompt="1"/>
          </p:nvPr>
        </p:nvSpPr>
        <p:spPr>
          <a:xfrm>
            <a:off x="9621218" y="3460931"/>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48" name="Text Placeholder 29">
            <a:extLst>
              <a:ext uri="{FF2B5EF4-FFF2-40B4-BE49-F238E27FC236}">
                <a16:creationId xmlns:a16="http://schemas.microsoft.com/office/drawing/2014/main" id="{8216857C-863A-4834-BDDC-143606136537}"/>
              </a:ext>
            </a:extLst>
          </p:cNvPr>
          <p:cNvSpPr>
            <a:spLocks noGrp="1"/>
          </p:cNvSpPr>
          <p:nvPr>
            <p:ph type="body" sz="quarter" idx="17" hasCustomPrompt="1"/>
          </p:nvPr>
        </p:nvSpPr>
        <p:spPr>
          <a:xfrm>
            <a:off x="9629180" y="3767605"/>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49" name="Text Placeholder 27">
            <a:extLst>
              <a:ext uri="{FF2B5EF4-FFF2-40B4-BE49-F238E27FC236}">
                <a16:creationId xmlns:a16="http://schemas.microsoft.com/office/drawing/2014/main" id="{9DF11995-4D08-496B-8981-D2048444E2FD}"/>
              </a:ext>
            </a:extLst>
          </p:cNvPr>
          <p:cNvSpPr>
            <a:spLocks noGrp="1"/>
          </p:cNvSpPr>
          <p:nvPr>
            <p:ph type="body" sz="quarter" idx="18" hasCustomPrompt="1"/>
          </p:nvPr>
        </p:nvSpPr>
        <p:spPr>
          <a:xfrm>
            <a:off x="9636004" y="4642633"/>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50" name="Text Placeholder 29">
            <a:extLst>
              <a:ext uri="{FF2B5EF4-FFF2-40B4-BE49-F238E27FC236}">
                <a16:creationId xmlns:a16="http://schemas.microsoft.com/office/drawing/2014/main" id="{2AA45E2E-E27F-44AC-A44C-17DF89A1D13B}"/>
              </a:ext>
            </a:extLst>
          </p:cNvPr>
          <p:cNvSpPr>
            <a:spLocks noGrp="1"/>
          </p:cNvSpPr>
          <p:nvPr>
            <p:ph type="body" sz="quarter" idx="19" hasCustomPrompt="1"/>
          </p:nvPr>
        </p:nvSpPr>
        <p:spPr>
          <a:xfrm>
            <a:off x="9643966" y="4949307"/>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68" name="Slide Number Placeholder 67">
            <a:extLst>
              <a:ext uri="{FF2B5EF4-FFF2-40B4-BE49-F238E27FC236}">
                <a16:creationId xmlns:a16="http://schemas.microsoft.com/office/drawing/2014/main" id="{F4C567D1-DCB9-4662-BB96-26F8516538E6}"/>
              </a:ext>
            </a:extLst>
          </p:cNvPr>
          <p:cNvSpPr>
            <a:spLocks noGrp="1"/>
          </p:cNvSpPr>
          <p:nvPr>
            <p:ph type="sldNum" sz="quarter" idx="2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15022364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424F837E-B483-40EC-BEF2-DBB0C196C25E}"/>
              </a:ext>
            </a:extLst>
          </p:cNvPr>
          <p:cNvSpPr>
            <a:spLocks noGrp="1"/>
          </p:cNvSpPr>
          <p:nvPr>
            <p:ph type="body" sz="quarter" idx="10" hasCustomPrompt="1"/>
          </p:nvPr>
        </p:nvSpPr>
        <p:spPr>
          <a:xfrm>
            <a:off x="6777318" y="1486007"/>
            <a:ext cx="4745990" cy="1066456"/>
          </a:xfrm>
          <a:prstGeom prst="rect">
            <a:avLst/>
          </a:prstGeom>
        </p:spPr>
        <p:txBody>
          <a:bodyPr/>
          <a:lstStyle>
            <a:lvl1pPr marL="0" indent="0" algn="r">
              <a:buNone/>
              <a:defRPr sz="3600" b="1">
                <a:solidFill>
                  <a:schemeClr val="bg1"/>
                </a:solidFill>
                <a:latin typeface="Arial" panose="020B0604020202020204" pitchFamily="34" charset="0"/>
                <a:cs typeface="Arial" panose="020B0604020202020204" pitchFamily="34" charset="0"/>
              </a:defRPr>
            </a:lvl1pPr>
          </a:lstStyle>
          <a:p>
            <a:pPr lvl="0"/>
            <a:r>
              <a:rPr lang="en-US"/>
              <a:t>CLICK HERE TO EDIT TITLE</a:t>
            </a:r>
          </a:p>
        </p:txBody>
      </p:sp>
      <p:sp>
        <p:nvSpPr>
          <p:cNvPr id="15" name="Text Placeholder 30">
            <a:extLst>
              <a:ext uri="{FF2B5EF4-FFF2-40B4-BE49-F238E27FC236}">
                <a16:creationId xmlns:a16="http://schemas.microsoft.com/office/drawing/2014/main" id="{78C5CDB3-9297-4184-999E-3272BE0AC5E8}"/>
              </a:ext>
            </a:extLst>
          </p:cNvPr>
          <p:cNvSpPr>
            <a:spLocks noGrp="1"/>
          </p:cNvSpPr>
          <p:nvPr>
            <p:ph type="body" sz="quarter" idx="14" hasCustomPrompt="1"/>
          </p:nvPr>
        </p:nvSpPr>
        <p:spPr>
          <a:xfrm>
            <a:off x="7038988" y="2565888"/>
            <a:ext cx="4484320" cy="473147"/>
          </a:xfrm>
          <a:prstGeom prst="rect">
            <a:avLst/>
          </a:prstGeom>
        </p:spPr>
        <p:txBody>
          <a:bodyPr/>
          <a:lstStyle>
            <a:lvl1pPr marL="0" indent="0" algn="r">
              <a:buNone/>
              <a:defRPr sz="28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6" name="Text Placeholder 32">
            <a:extLst>
              <a:ext uri="{FF2B5EF4-FFF2-40B4-BE49-F238E27FC236}">
                <a16:creationId xmlns:a16="http://schemas.microsoft.com/office/drawing/2014/main" id="{74411BDF-1E17-4616-99E7-2C120771626D}"/>
              </a:ext>
            </a:extLst>
          </p:cNvPr>
          <p:cNvSpPr>
            <a:spLocks noGrp="1"/>
          </p:cNvSpPr>
          <p:nvPr>
            <p:ph type="body" sz="quarter" idx="15" hasCustomPrompt="1"/>
          </p:nvPr>
        </p:nvSpPr>
        <p:spPr>
          <a:xfrm>
            <a:off x="7139648" y="3204861"/>
            <a:ext cx="4383660" cy="3016645"/>
          </a:xfrm>
          <a:prstGeom prst="rect">
            <a:avLst/>
          </a:prstGeom>
        </p:spPr>
        <p:txBody>
          <a:bodyPr/>
          <a:lstStyle>
            <a:lvl1pPr marL="0" indent="0" algn="r">
              <a:buNone/>
              <a:defRPr sz="180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17" name="Slide Number Placeholder 16">
            <a:extLst>
              <a:ext uri="{FF2B5EF4-FFF2-40B4-BE49-F238E27FC236}">
                <a16:creationId xmlns:a16="http://schemas.microsoft.com/office/drawing/2014/main" id="{625C7632-FA62-4004-AB2F-63522999B046}"/>
              </a:ext>
            </a:extLst>
          </p:cNvPr>
          <p:cNvSpPr>
            <a:spLocks noGrp="1"/>
          </p:cNvSpPr>
          <p:nvPr>
            <p:ph type="sldNum" sz="quarter" idx="16"/>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681720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D7A3A3-AFE4-4ACE-AE35-4BB0C5838B5E}"/>
              </a:ext>
            </a:extLst>
          </p:cNvPr>
          <p:cNvSpPr>
            <a:spLocks noGrp="1"/>
          </p:cNvSpPr>
          <p:nvPr>
            <p:ph type="sldNum" sz="quarter" idx="1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4150504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24_Custom Layout">
    <p:spTree>
      <p:nvGrpSpPr>
        <p:cNvPr id="1" name=""/>
        <p:cNvGrpSpPr/>
        <p:nvPr/>
      </p:nvGrpSpPr>
      <p:grpSpPr>
        <a:xfrm>
          <a:off x="0" y="0"/>
          <a:ext cx="0" cy="0"/>
          <a:chOff x="0" y="0"/>
          <a:chExt cx="0" cy="0"/>
        </a:xfrm>
      </p:grpSpPr>
      <p:pic>
        <p:nvPicPr>
          <p:cNvPr id="15" name="Picture Placeholder 2">
            <a:extLst>
              <a:ext uri="{FF2B5EF4-FFF2-40B4-BE49-F238E27FC236}">
                <a16:creationId xmlns:a16="http://schemas.microsoft.com/office/drawing/2014/main" id="{2FE80F4C-A791-4F2A-9DE9-9547CADD3885}"/>
              </a:ext>
            </a:extLst>
          </p:cNvPr>
          <p:cNvPicPr>
            <a:picLocks noChangeAspect="1"/>
          </p:cNvPicPr>
          <p:nvPr userDrawn="1"/>
        </p:nvPicPr>
        <p:blipFill>
          <a:blip r:embed="rId2" cstate="email">
            <a:alphaModFix amt="20000"/>
            <a:extLst>
              <a:ext uri="{28A0092B-C50C-407E-A947-70E740481C1C}">
                <a14:useLocalDpi xmlns:a14="http://schemas.microsoft.com/office/drawing/2010/main"/>
              </a:ext>
            </a:extLst>
          </a:blip>
          <a:srcRect/>
          <a:stretch>
            <a:fillRect/>
          </a:stretch>
        </p:blipFill>
        <p:spPr>
          <a:xfrm>
            <a:off x="-12481" y="0"/>
            <a:ext cx="12226607" cy="6858000"/>
          </a:xfrm>
          <a:prstGeom prst="rect">
            <a:avLst/>
          </a:prstGeom>
        </p:spPr>
      </p:pic>
      <p:sp>
        <p:nvSpPr>
          <p:cNvPr id="18" name="Slide Number Placeholder 17">
            <a:extLst>
              <a:ext uri="{FF2B5EF4-FFF2-40B4-BE49-F238E27FC236}">
                <a16:creationId xmlns:a16="http://schemas.microsoft.com/office/drawing/2014/main" id="{CE15DB58-E246-4579-83F0-D8D0A6729F30}"/>
              </a:ext>
            </a:extLst>
          </p:cNvPr>
          <p:cNvSpPr>
            <a:spLocks noGrp="1"/>
          </p:cNvSpPr>
          <p:nvPr>
            <p:ph type="sldNum" sz="quarter" idx="10"/>
          </p:nvPr>
        </p:nvSpPr>
        <p:spPr/>
        <p:txBody>
          <a:bodyPr/>
          <a:lstStyle/>
          <a:p>
            <a:fld id="{4179449E-6FBB-2343-B3AE-D1EFA46A6E77}" type="slidenum">
              <a:rPr lang="en-US" smtClean="0"/>
              <a:pPr/>
              <a:t>‹#›</a:t>
            </a:fld>
            <a:endParaRPr lang="en-US"/>
          </a:p>
        </p:txBody>
      </p:sp>
      <p:sp>
        <p:nvSpPr>
          <p:cNvPr id="14" name="Rounded Rectangle 7">
            <a:extLst>
              <a:ext uri="{FF2B5EF4-FFF2-40B4-BE49-F238E27FC236}">
                <a16:creationId xmlns:a16="http://schemas.microsoft.com/office/drawing/2014/main" id="{2E00A892-E3BB-4BE0-82F5-82504612496F}"/>
              </a:ext>
            </a:extLst>
          </p:cNvPr>
          <p:cNvSpPr/>
          <p:nvPr userDrawn="1"/>
        </p:nvSpPr>
        <p:spPr>
          <a:xfrm>
            <a:off x="1" y="5286626"/>
            <a:ext cx="12192000" cy="1571373"/>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ckwell" panose="02060603020205020403" pitchFamily="18" charset="0"/>
            </a:endParaRPr>
          </a:p>
        </p:txBody>
      </p:sp>
      <p:sp>
        <p:nvSpPr>
          <p:cNvPr id="16" name="TextBox 15">
            <a:extLst>
              <a:ext uri="{FF2B5EF4-FFF2-40B4-BE49-F238E27FC236}">
                <a16:creationId xmlns:a16="http://schemas.microsoft.com/office/drawing/2014/main" id="{EBCEFFB6-30FE-4CBD-AA28-34BFDC20E26B}"/>
              </a:ext>
            </a:extLst>
          </p:cNvPr>
          <p:cNvSpPr txBox="1"/>
          <p:nvPr userDrawn="1"/>
        </p:nvSpPr>
        <p:spPr>
          <a:xfrm>
            <a:off x="26203" y="6376259"/>
            <a:ext cx="5335449" cy="430887"/>
          </a:xfrm>
          <a:prstGeom prst="rect">
            <a:avLst/>
          </a:prstGeom>
          <a:noFill/>
        </p:spPr>
        <p:txBody>
          <a:bodyPr wrap="square" rtlCol="0">
            <a:spAutoFit/>
          </a:bodyPr>
          <a:lstStyle/>
          <a:p>
            <a:pPr lvl="0"/>
            <a:r>
              <a:rPr lang="en-US" sz="1100">
                <a:solidFill>
                  <a:schemeClr val="bg1"/>
                </a:solidFill>
                <a:latin typeface="Arial" panose="020B0604020202020204" pitchFamily="34" charset="0"/>
                <a:cs typeface="Arial" panose="020B0604020202020204" pitchFamily="34" charset="0"/>
              </a:rPr>
              <a:t>Food and Nutrition Division</a:t>
            </a:r>
          </a:p>
          <a:p>
            <a:pPr lvl="0"/>
            <a:r>
              <a:rPr lang="en-US" sz="1100">
                <a:solidFill>
                  <a:schemeClr val="bg1"/>
                </a:solidFill>
                <a:latin typeface="Arial" panose="020B0604020202020204" pitchFamily="34" charset="0"/>
                <a:cs typeface="Arial" panose="020B0604020202020204" pitchFamily="34" charset="0"/>
              </a:rPr>
              <a:t>Food Distribution Program</a:t>
            </a:r>
          </a:p>
        </p:txBody>
      </p:sp>
      <p:sp>
        <p:nvSpPr>
          <p:cNvPr id="19" name="TextBox 18">
            <a:extLst>
              <a:ext uri="{FF2B5EF4-FFF2-40B4-BE49-F238E27FC236}">
                <a16:creationId xmlns:a16="http://schemas.microsoft.com/office/drawing/2014/main" id="{822A0D84-3BAC-4C8E-B095-EDAC63A72973}"/>
              </a:ext>
            </a:extLst>
          </p:cNvPr>
          <p:cNvSpPr txBox="1"/>
          <p:nvPr userDrawn="1"/>
        </p:nvSpPr>
        <p:spPr>
          <a:xfrm>
            <a:off x="2167128" y="6368762"/>
            <a:ext cx="7790688" cy="430887"/>
          </a:xfrm>
          <a:prstGeom prst="rect">
            <a:avLst/>
          </a:prstGeom>
          <a:noFill/>
          <a:effectLst/>
        </p:spPr>
        <p:txBody>
          <a:bodyPr wrap="square" rtlCol="0">
            <a:spAutoFit/>
          </a:bodyPr>
          <a:lstStyle/>
          <a:p>
            <a:pPr algn="ctr"/>
            <a:r>
              <a:rPr lang="en-US" sz="1100">
                <a:solidFill>
                  <a:schemeClr val="bg1"/>
                </a:solidFill>
                <a:latin typeface="Arial" panose="020B0604020202020204" pitchFamily="34" charset="0"/>
                <a:cs typeface="Arial" panose="020B0604020202020204" pitchFamily="34" charset="0"/>
              </a:rPr>
              <a:t>This product was funded by USDA. </a:t>
            </a:r>
          </a:p>
          <a:p>
            <a:pPr algn="ctr"/>
            <a:r>
              <a:rPr lang="en-US" sz="1100">
                <a:solidFill>
                  <a:schemeClr val="bg1"/>
                </a:solidFill>
                <a:latin typeface="Arial" panose="020B0604020202020204" pitchFamily="34" charset="0"/>
                <a:cs typeface="Arial" panose="020B0604020202020204" pitchFamily="34" charset="0"/>
              </a:rPr>
              <a:t>This institution is an equal opportunity provider.</a:t>
            </a:r>
            <a:endParaRPr lang="en-US" sz="1200">
              <a:solidFill>
                <a:schemeClr val="bg1"/>
              </a:solidFill>
              <a:latin typeface="Arial" panose="020B0604020202020204" pitchFamily="34" charset="0"/>
              <a:cs typeface="Arial" panose="020B0604020202020204" pitchFamily="34" charset="0"/>
            </a:endParaRPr>
          </a:p>
        </p:txBody>
      </p:sp>
      <p:sp>
        <p:nvSpPr>
          <p:cNvPr id="20" name="Date Placeholder 3">
            <a:extLst>
              <a:ext uri="{FF2B5EF4-FFF2-40B4-BE49-F238E27FC236}">
                <a16:creationId xmlns:a16="http://schemas.microsoft.com/office/drawing/2014/main" id="{C5DB78E9-DA0B-4B5E-9049-9A505C4B0758}"/>
              </a:ext>
            </a:extLst>
          </p:cNvPr>
          <p:cNvSpPr>
            <a:spLocks noGrp="1"/>
          </p:cNvSpPr>
          <p:nvPr>
            <p:ph type="dt" sz="half" idx="2"/>
          </p:nvPr>
        </p:nvSpPr>
        <p:spPr>
          <a:xfrm>
            <a:off x="10258010" y="6353842"/>
            <a:ext cx="1841582" cy="446264"/>
          </a:xfrm>
          <a:prstGeom prst="rect">
            <a:avLst/>
          </a:prstGeom>
        </p:spPr>
        <p:txBody>
          <a:bodyPr vert="horz" lIns="91440" tIns="45720" rIns="91440" bIns="45720" rtlCol="0" anchor="ctr"/>
          <a:lstStyle>
            <a:lvl1pPr algn="r">
              <a:defRPr lang="en-US" sz="1100" kern="1200" dirty="0">
                <a:solidFill>
                  <a:schemeClr val="bg1"/>
                </a:solidFill>
                <a:latin typeface="Arial" panose="020B0604020202020204" pitchFamily="34" charset="0"/>
                <a:ea typeface="+mn-ea"/>
                <a:cs typeface="Arial" panose="020B0604020202020204" pitchFamily="34" charset="0"/>
              </a:defRPr>
            </a:lvl1pPr>
          </a:lstStyle>
          <a:p>
            <a:r>
              <a:rPr lang="en-US"/>
              <a:t>Updated </a:t>
            </a:r>
            <a:fld id="{85674842-E8B5-492C-B282-BEF7197A003C}" type="datetime1">
              <a:rPr lang="en-US" smtClean="0"/>
              <a:t>9/14/2023</a:t>
            </a:fld>
            <a:endParaRPr lang="en-US"/>
          </a:p>
          <a:p>
            <a:r>
              <a:rPr lang="en-US"/>
              <a:t>www.SquareMeals.org</a:t>
            </a:r>
          </a:p>
        </p:txBody>
      </p:sp>
      <p:sp>
        <p:nvSpPr>
          <p:cNvPr id="21" name="TextBox 20">
            <a:extLst>
              <a:ext uri="{FF2B5EF4-FFF2-40B4-BE49-F238E27FC236}">
                <a16:creationId xmlns:a16="http://schemas.microsoft.com/office/drawing/2014/main" id="{253D2272-8DCA-4F88-966F-F26C484A9C1E}"/>
              </a:ext>
            </a:extLst>
          </p:cNvPr>
          <p:cNvSpPr txBox="1"/>
          <p:nvPr userDrawn="1"/>
        </p:nvSpPr>
        <p:spPr>
          <a:xfrm>
            <a:off x="1" y="5994274"/>
            <a:ext cx="12192001" cy="430887"/>
          </a:xfrm>
          <a:prstGeom prst="rect">
            <a:avLst/>
          </a:prstGeom>
          <a:noFill/>
          <a:effectLst/>
        </p:spPr>
        <p:txBody>
          <a:bodyPr wrap="square" rtlCol="0">
            <a:spAutoFit/>
          </a:bodyPr>
          <a:lstStyle>
            <a:defPPr>
              <a:defRPr lang="en-US"/>
            </a:defPPr>
            <a:lvl1pPr algn="ctr">
              <a:defRPr sz="1200">
                <a:solidFill>
                  <a:schemeClr val="bg1"/>
                </a:solidFill>
                <a:latin typeface="Arial" panose="020B0604020202020204" pitchFamily="34" charset="0"/>
                <a:cs typeface="Arial" panose="020B0604020202020204" pitchFamily="34" charset="0"/>
              </a:defRPr>
            </a:lvl1pPr>
          </a:lstStyle>
          <a:p>
            <a:pPr lvl="0"/>
            <a:r>
              <a:rPr lang="en-US" sz="1100"/>
              <a:t>Fraud Hotline: 1-866-5-FRAUD-4 or 1-866-537-2834 | P.O. Box 12847 | Austin, TX 78711</a:t>
            </a:r>
          </a:p>
          <a:p>
            <a:pPr lvl="0"/>
            <a:r>
              <a:rPr lang="en-US" sz="1100"/>
              <a:t>Toll Free: (877) TEX-MEAL | For the hearing impaired: (800) 735-2989 (TTY)</a:t>
            </a:r>
          </a:p>
        </p:txBody>
      </p:sp>
      <p:pic>
        <p:nvPicPr>
          <p:cNvPr id="25" name="Picture 24" descr="The Texas Department of Agriculture's Food and Nutrition Division logo. Called SquareMeals logo. Has a red school lunch tray icon with a green leaf that makes it look like an apple. The word Square is written horizontally at the bottom of the tray and the work Meals is written, vertically on the right side of the tray.">
            <a:extLst>
              <a:ext uri="{FF2B5EF4-FFF2-40B4-BE49-F238E27FC236}">
                <a16:creationId xmlns:a16="http://schemas.microsoft.com/office/drawing/2014/main" id="{70DFB41C-511D-416D-BDC8-08DBF7913D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726" y="5574712"/>
            <a:ext cx="1263238" cy="976139"/>
          </a:xfrm>
          <a:prstGeom prst="rect">
            <a:avLst/>
          </a:prstGeom>
        </p:spPr>
      </p:pic>
      <p:pic>
        <p:nvPicPr>
          <p:cNvPr id="26" name="Picture 25" descr="Social Media Icons (4 total). Left to Right and Top to Bottom: Facebook, Instagram, Twitter and YouTube.">
            <a:extLst>
              <a:ext uri="{FF2B5EF4-FFF2-40B4-BE49-F238E27FC236}">
                <a16:creationId xmlns:a16="http://schemas.microsoft.com/office/drawing/2014/main" id="{91F000C6-684B-4673-845C-66BE84529DE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52067" y="5806515"/>
            <a:ext cx="540775" cy="525255"/>
          </a:xfrm>
          <a:prstGeom prst="rect">
            <a:avLst/>
          </a:prstGeom>
        </p:spPr>
      </p:pic>
      <p:pic>
        <p:nvPicPr>
          <p:cNvPr id="13" name="Picture 12">
            <a:extLst>
              <a:ext uri="{FF2B5EF4-FFF2-40B4-BE49-F238E27FC236}">
                <a16:creationId xmlns:a16="http://schemas.microsoft.com/office/drawing/2014/main" id="{9F58A134-A986-48F0-AE07-DC578DFD9A9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4816450" y="5007550"/>
            <a:ext cx="2434808" cy="888734"/>
          </a:xfrm>
          <a:prstGeom prst="rect">
            <a:avLst/>
          </a:prstGeom>
        </p:spPr>
      </p:pic>
      <p:sp>
        <p:nvSpPr>
          <p:cNvPr id="17" name="TextBox 16">
            <a:extLst>
              <a:ext uri="{FF2B5EF4-FFF2-40B4-BE49-F238E27FC236}">
                <a16:creationId xmlns:a16="http://schemas.microsoft.com/office/drawing/2014/main" id="{8E65F6D8-7C97-AFAE-F88F-42555B909277}"/>
              </a:ext>
            </a:extLst>
          </p:cNvPr>
          <p:cNvSpPr txBox="1"/>
          <p:nvPr userDrawn="1"/>
        </p:nvSpPr>
        <p:spPr>
          <a:xfrm>
            <a:off x="319509" y="267391"/>
            <a:ext cx="11082010" cy="4932376"/>
          </a:xfrm>
          <a:prstGeom prst="rect">
            <a:avLst/>
          </a:prstGeom>
          <a:noFill/>
        </p:spPr>
        <p:txBody>
          <a:bodyPr wrap="square" rtlCol="0" anchor="ctr">
            <a:spAutoFit/>
          </a:bodyPr>
          <a:lstStyle/>
          <a:p>
            <a:pPr marL="0" marR="0"/>
            <a:r>
              <a:rPr lang="en-US" sz="1200">
                <a:solidFill>
                  <a:srgbClr val="1B1B1B"/>
                </a:solidFill>
                <a:effectLst/>
                <a:latin typeface="Calibri" panose="020F0502020204030204" pitchFamily="34" charset="0"/>
                <a:ea typeface="Times New Roman" panose="02020603050405020304" pitchFamily="18" charset="0"/>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p>
          <a:p>
            <a:pPr marL="0" marR="0"/>
            <a:endParaRPr lang="en-US" sz="1200">
              <a:effectLst/>
              <a:latin typeface="Times New Roman" panose="02020603050405020304" pitchFamily="18" charset="0"/>
              <a:ea typeface="Times New Roman" panose="02020603050405020304" pitchFamily="18" charset="0"/>
            </a:endParaRPr>
          </a:p>
          <a:p>
            <a:pPr marL="0" marR="0"/>
            <a:r>
              <a:rPr lang="en-US" sz="1200">
                <a:solidFill>
                  <a:srgbClr val="1B1B1B"/>
                </a:solidFill>
                <a:effectLst/>
                <a:latin typeface="Calibri" panose="020F0502020204030204" pitchFamily="34" charset="0"/>
                <a:ea typeface="Times New Roman" panose="02020603050405020304" pitchFamily="18" charset="0"/>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marR="0"/>
            <a:endParaRPr lang="en-US" sz="1200">
              <a:effectLst/>
              <a:latin typeface="Times New Roman" panose="02020603050405020304" pitchFamily="18" charset="0"/>
              <a:ea typeface="Times New Roman" panose="02020603050405020304" pitchFamily="18" charset="0"/>
            </a:endParaRPr>
          </a:p>
          <a:p>
            <a:pPr marL="0" marR="0"/>
            <a:r>
              <a:rPr lang="en-US" sz="1200">
                <a:solidFill>
                  <a:srgbClr val="1B1B1B"/>
                </a:solidFill>
                <a:effectLst/>
                <a:latin typeface="Calibri" panose="020F0502020204030204" pitchFamily="34" charset="0"/>
                <a:ea typeface="Times New Roman" panose="02020603050405020304" pitchFamily="18" charset="0"/>
              </a:rPr>
              <a:t>To file a program discrimination complaint, a Complainant should complete a Form AD-3027, USDA Program Discrimination Complaint Form which can be obtained online at: </a:t>
            </a:r>
            <a:r>
              <a:rPr lang="en-US" sz="1200" u="sng">
                <a:solidFill>
                  <a:srgbClr val="0070C0"/>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https://www.usda.gov/sites/default/files/documents/USDA-OASCR%20P-Complaint-Form-0508-0002-508-11-28-17Fax2Mail.pdf</a:t>
            </a:r>
            <a:r>
              <a:rPr lang="en-US" sz="1200">
                <a:solidFill>
                  <a:srgbClr val="1B1B1B"/>
                </a:solidFill>
                <a:effectLst/>
                <a:latin typeface="Calibri" panose="020F0502020204030204" pitchFamily="34" charset="0"/>
                <a:ea typeface="Times New Roman" panose="02020603050405020304" pitchFamily="18" charset="0"/>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0" marR="0"/>
            <a:endParaRPr lang="en-US" sz="1200">
              <a:effectLst/>
              <a:latin typeface="Times New Roman" panose="02020603050405020304" pitchFamily="18" charset="0"/>
              <a:ea typeface="Times New Roman" panose="02020603050405020304" pitchFamily="18"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mail:</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U.S. Department of Agriculture</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Office of the Assistant Secretary for Civil Rights</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1400 Independence Avenue, SW</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Washington, D.C. 20250-9410; or</a:t>
            </a:r>
            <a:endParaRPr lang="en-US" sz="1200">
              <a:solidFill>
                <a:srgbClr val="1B1B1B"/>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fax:</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(833) 256-1665 or (202) 690-7442; or</a:t>
            </a:r>
            <a:endParaRPr lang="en-US" sz="1200">
              <a:solidFill>
                <a:srgbClr val="1B1B1B"/>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email:</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u="sng">
                <a:solidFill>
                  <a:srgbClr val="0070C0"/>
                </a:solidFill>
                <a:effectLst/>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program.intake@usda.gov</a:t>
            </a:r>
            <a:endParaRPr lang="en-US" sz="1200" u="sng">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14000"/>
              </a:lnSpc>
              <a:spcBef>
                <a:spcPts val="0"/>
              </a:spcBef>
              <a:spcAft>
                <a:spcPts val="900"/>
              </a:spcAft>
              <a:buFont typeface="+mj-lt"/>
              <a:buNone/>
              <a:tabLst>
                <a:tab pos="457200" algn="l"/>
              </a:tabLst>
            </a:pPr>
            <a:r>
              <a:rPr lang="en-US" sz="1200" kern="1200">
                <a:solidFill>
                  <a:srgbClr val="1B1B1B"/>
                </a:solidFill>
                <a:effectLst/>
                <a:latin typeface="Calibri" panose="020F0502020204030204" pitchFamily="34" charset="0"/>
                <a:cs typeface="Calibri" panose="020F0502020204030204" pitchFamily="34" charset="0"/>
              </a:rPr>
              <a:t>This institution is an equal opportunity provider.</a:t>
            </a:r>
            <a:endParaRPr lang="en-US" sz="120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20685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36A992CE-5762-454A-BD9F-40C162BF4E26}"/>
              </a:ext>
            </a:extLst>
          </p:cNvPr>
          <p:cNvSpPr>
            <a:spLocks noGrp="1"/>
          </p:cNvSpPr>
          <p:nvPr>
            <p:ph type="body" sz="quarter" idx="10" hasCustomPrompt="1"/>
          </p:nvPr>
        </p:nvSpPr>
        <p:spPr>
          <a:xfrm>
            <a:off x="958605" y="3165958"/>
            <a:ext cx="4484320" cy="1066456"/>
          </a:xfrm>
          <a:prstGeom prst="rect">
            <a:avLst/>
          </a:prstGeom>
          <a:effectLst>
            <a:outerShdw blurRad="50800" dist="38100" dir="5400000" algn="t" rotWithShape="0">
              <a:prstClr val="black">
                <a:alpha val="40000"/>
              </a:prstClr>
            </a:outerShdw>
          </a:effectLst>
        </p:spPr>
        <p:txBody>
          <a:bodyPr/>
          <a:lstStyle>
            <a:lvl1pPr marL="0" indent="0" algn="ctr">
              <a:buNone/>
              <a:defRPr sz="4000" b="1">
                <a:solidFill>
                  <a:schemeClr val="bg1"/>
                </a:solidFill>
                <a:latin typeface="Arial" panose="020B0604020202020204" pitchFamily="34" charset="0"/>
                <a:cs typeface="Arial" panose="020B0604020202020204" pitchFamily="34" charset="0"/>
              </a:defRPr>
            </a:lvl1pPr>
          </a:lstStyle>
          <a:p>
            <a:pPr lvl="0"/>
            <a:r>
              <a:rPr lang="en-US"/>
              <a:t>CLICK HERE TO EDIT TITLE</a:t>
            </a:r>
          </a:p>
        </p:txBody>
      </p:sp>
      <p:sp>
        <p:nvSpPr>
          <p:cNvPr id="12" name="Text Placeholder 30">
            <a:extLst>
              <a:ext uri="{FF2B5EF4-FFF2-40B4-BE49-F238E27FC236}">
                <a16:creationId xmlns:a16="http://schemas.microsoft.com/office/drawing/2014/main" id="{B7D7CFE9-30CB-4301-BF9C-7F9EAC7DE103}"/>
              </a:ext>
            </a:extLst>
          </p:cNvPr>
          <p:cNvSpPr>
            <a:spLocks noGrp="1"/>
          </p:cNvSpPr>
          <p:nvPr>
            <p:ph type="body" sz="quarter" idx="14" hasCustomPrompt="1"/>
          </p:nvPr>
        </p:nvSpPr>
        <p:spPr>
          <a:xfrm>
            <a:off x="958605" y="4697506"/>
            <a:ext cx="4484320" cy="1873624"/>
          </a:xfrm>
          <a:prstGeom prst="rect">
            <a:avLst/>
          </a:prstGeom>
        </p:spPr>
        <p:txBody>
          <a:bodyPr/>
          <a:lstStyle>
            <a:lvl1pPr marL="0" indent="0" algn="ctr">
              <a:buNone/>
              <a:defRPr sz="1600" b="0">
                <a:solidFill>
                  <a:schemeClr val="bg1"/>
                </a:solidFill>
                <a:latin typeface="Arial" panose="020B0604020202020204" pitchFamily="34" charset="0"/>
                <a:cs typeface="Arial" panose="020B0604020202020204" pitchFamily="34" charset="0"/>
              </a:defRPr>
            </a:lvl1pPr>
          </a:lstStyle>
          <a:p>
            <a:pPr lvl="0"/>
            <a:r>
              <a:rPr lang="en-US"/>
              <a:t>Arial Regular 16pt – for support copy</a:t>
            </a:r>
          </a:p>
        </p:txBody>
      </p:sp>
      <p:sp>
        <p:nvSpPr>
          <p:cNvPr id="14" name="Text Placeholder 13">
            <a:extLst>
              <a:ext uri="{FF2B5EF4-FFF2-40B4-BE49-F238E27FC236}">
                <a16:creationId xmlns:a16="http://schemas.microsoft.com/office/drawing/2014/main" id="{2B1DB43D-9AA5-4384-ADF7-028E3E942E4C}"/>
              </a:ext>
            </a:extLst>
          </p:cNvPr>
          <p:cNvSpPr>
            <a:spLocks noGrp="1"/>
          </p:cNvSpPr>
          <p:nvPr>
            <p:ph type="body" sz="quarter" idx="15" hasCustomPrompt="1"/>
          </p:nvPr>
        </p:nvSpPr>
        <p:spPr>
          <a:xfrm>
            <a:off x="6096000" y="4951262"/>
            <a:ext cx="5675313" cy="1619867"/>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z="1800"/>
              <a:t>Arial Regular 18pt – for standard body copy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a:t>Arial Regular 18pt – for standard body copy</a:t>
            </a: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a:t>Arial Regular 18pt – for standard body copy</a:t>
            </a: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a:t>Arial Regular 18pt – for standard body copy</a:t>
            </a:r>
            <a:endParaRPr lang="en-US"/>
          </a:p>
          <a:p>
            <a:pPr lvl="0"/>
            <a:endParaRPr lang="en-US"/>
          </a:p>
        </p:txBody>
      </p:sp>
      <p:sp>
        <p:nvSpPr>
          <p:cNvPr id="15" name="Slide Number Placeholder 14">
            <a:extLst>
              <a:ext uri="{FF2B5EF4-FFF2-40B4-BE49-F238E27FC236}">
                <a16:creationId xmlns:a16="http://schemas.microsoft.com/office/drawing/2014/main" id="{FD1831DF-C47D-4C47-97EE-00B003ACD56C}"/>
              </a:ext>
            </a:extLst>
          </p:cNvPr>
          <p:cNvSpPr>
            <a:spLocks noGrp="1"/>
          </p:cNvSpPr>
          <p:nvPr>
            <p:ph type="sldNum" sz="quarter" idx="16"/>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0472048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24_Custom Layout">
    <p:spTree>
      <p:nvGrpSpPr>
        <p:cNvPr id="1" name=""/>
        <p:cNvGrpSpPr/>
        <p:nvPr/>
      </p:nvGrpSpPr>
      <p:grpSpPr>
        <a:xfrm>
          <a:off x="0" y="0"/>
          <a:ext cx="0" cy="0"/>
          <a:chOff x="0" y="0"/>
          <a:chExt cx="0" cy="0"/>
        </a:xfrm>
      </p:grpSpPr>
      <p:pic>
        <p:nvPicPr>
          <p:cNvPr id="15" name="Picture Placeholder 2">
            <a:extLst>
              <a:ext uri="{FF2B5EF4-FFF2-40B4-BE49-F238E27FC236}">
                <a16:creationId xmlns:a16="http://schemas.microsoft.com/office/drawing/2014/main" id="{2FE80F4C-A791-4F2A-9DE9-9547CADD3885}"/>
              </a:ext>
            </a:extLst>
          </p:cNvPr>
          <p:cNvPicPr>
            <a:picLocks noChangeAspect="1"/>
          </p:cNvPicPr>
          <p:nvPr userDrawn="1"/>
        </p:nvPicPr>
        <p:blipFill>
          <a:blip r:embed="rId2" cstate="email">
            <a:alphaModFix amt="20000"/>
            <a:extLst>
              <a:ext uri="{28A0092B-C50C-407E-A947-70E740481C1C}">
                <a14:useLocalDpi xmlns:a14="http://schemas.microsoft.com/office/drawing/2010/main"/>
              </a:ext>
            </a:extLst>
          </a:blip>
          <a:srcRect/>
          <a:stretch>
            <a:fillRect/>
          </a:stretch>
        </p:blipFill>
        <p:spPr>
          <a:xfrm>
            <a:off x="-12481" y="0"/>
            <a:ext cx="12226607" cy="6858000"/>
          </a:xfrm>
          <a:prstGeom prst="rect">
            <a:avLst/>
          </a:prstGeom>
        </p:spPr>
      </p:pic>
      <p:sp>
        <p:nvSpPr>
          <p:cNvPr id="18" name="Slide Number Placeholder 17">
            <a:extLst>
              <a:ext uri="{FF2B5EF4-FFF2-40B4-BE49-F238E27FC236}">
                <a16:creationId xmlns:a16="http://schemas.microsoft.com/office/drawing/2014/main" id="{CE15DB58-E246-4579-83F0-D8D0A6729F30}"/>
              </a:ext>
            </a:extLst>
          </p:cNvPr>
          <p:cNvSpPr>
            <a:spLocks noGrp="1"/>
          </p:cNvSpPr>
          <p:nvPr>
            <p:ph type="sldNum" sz="quarter" idx="10"/>
          </p:nvPr>
        </p:nvSpPr>
        <p:spPr/>
        <p:txBody>
          <a:bodyPr/>
          <a:lstStyle/>
          <a:p>
            <a:fld id="{4179449E-6FBB-2343-B3AE-D1EFA46A6E77}" type="slidenum">
              <a:rPr lang="en-US" smtClean="0"/>
              <a:pPr/>
              <a:t>‹#›</a:t>
            </a:fld>
            <a:endParaRPr lang="en-US"/>
          </a:p>
        </p:txBody>
      </p:sp>
      <p:sp>
        <p:nvSpPr>
          <p:cNvPr id="14" name="Rounded Rectangle 7">
            <a:extLst>
              <a:ext uri="{FF2B5EF4-FFF2-40B4-BE49-F238E27FC236}">
                <a16:creationId xmlns:a16="http://schemas.microsoft.com/office/drawing/2014/main" id="{2E00A892-E3BB-4BE0-82F5-82504612496F}"/>
              </a:ext>
            </a:extLst>
          </p:cNvPr>
          <p:cNvSpPr/>
          <p:nvPr userDrawn="1"/>
        </p:nvSpPr>
        <p:spPr>
          <a:xfrm>
            <a:off x="1" y="5286626"/>
            <a:ext cx="12192000" cy="1571373"/>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ckwell" panose="02060603020205020403" pitchFamily="18" charset="0"/>
            </a:endParaRPr>
          </a:p>
        </p:txBody>
      </p:sp>
      <p:sp>
        <p:nvSpPr>
          <p:cNvPr id="16" name="TextBox 15">
            <a:extLst>
              <a:ext uri="{FF2B5EF4-FFF2-40B4-BE49-F238E27FC236}">
                <a16:creationId xmlns:a16="http://schemas.microsoft.com/office/drawing/2014/main" id="{EBCEFFB6-30FE-4CBD-AA28-34BFDC20E26B}"/>
              </a:ext>
            </a:extLst>
          </p:cNvPr>
          <p:cNvSpPr txBox="1"/>
          <p:nvPr userDrawn="1"/>
        </p:nvSpPr>
        <p:spPr>
          <a:xfrm>
            <a:off x="26203" y="6376259"/>
            <a:ext cx="5335449" cy="430887"/>
          </a:xfrm>
          <a:prstGeom prst="rect">
            <a:avLst/>
          </a:prstGeom>
          <a:noFill/>
        </p:spPr>
        <p:txBody>
          <a:bodyPr wrap="square" rtlCol="0">
            <a:spAutoFit/>
          </a:bodyPr>
          <a:lstStyle/>
          <a:p>
            <a:pPr lvl="0"/>
            <a:r>
              <a:rPr lang="en-US" sz="1100">
                <a:solidFill>
                  <a:schemeClr val="bg1"/>
                </a:solidFill>
                <a:latin typeface="Arial" panose="020B0604020202020204" pitchFamily="34" charset="0"/>
                <a:cs typeface="Arial" panose="020B0604020202020204" pitchFamily="34" charset="0"/>
              </a:rPr>
              <a:t>Food and Nutrition Division</a:t>
            </a:r>
          </a:p>
          <a:p>
            <a:pPr lvl="0"/>
            <a:r>
              <a:rPr lang="en-US" sz="1100">
                <a:solidFill>
                  <a:schemeClr val="bg1"/>
                </a:solidFill>
                <a:latin typeface="Arial" panose="020B0604020202020204" pitchFamily="34" charset="0"/>
                <a:cs typeface="Arial" panose="020B0604020202020204" pitchFamily="34" charset="0"/>
              </a:rPr>
              <a:t>Food Distribution Program</a:t>
            </a:r>
          </a:p>
        </p:txBody>
      </p:sp>
      <p:sp>
        <p:nvSpPr>
          <p:cNvPr id="19" name="TextBox 18">
            <a:extLst>
              <a:ext uri="{FF2B5EF4-FFF2-40B4-BE49-F238E27FC236}">
                <a16:creationId xmlns:a16="http://schemas.microsoft.com/office/drawing/2014/main" id="{822A0D84-3BAC-4C8E-B095-EDAC63A72973}"/>
              </a:ext>
            </a:extLst>
          </p:cNvPr>
          <p:cNvSpPr txBox="1"/>
          <p:nvPr userDrawn="1"/>
        </p:nvSpPr>
        <p:spPr>
          <a:xfrm>
            <a:off x="2167128" y="6368762"/>
            <a:ext cx="7790688" cy="430887"/>
          </a:xfrm>
          <a:prstGeom prst="rect">
            <a:avLst/>
          </a:prstGeom>
          <a:noFill/>
          <a:effectLst/>
        </p:spPr>
        <p:txBody>
          <a:bodyPr wrap="square" rtlCol="0">
            <a:spAutoFit/>
          </a:bodyPr>
          <a:lstStyle/>
          <a:p>
            <a:pPr algn="ctr"/>
            <a:r>
              <a:rPr lang="en-US" sz="1100">
                <a:solidFill>
                  <a:schemeClr val="bg1"/>
                </a:solidFill>
                <a:latin typeface="Arial" panose="020B0604020202020204" pitchFamily="34" charset="0"/>
                <a:cs typeface="Arial" panose="020B0604020202020204" pitchFamily="34" charset="0"/>
              </a:rPr>
              <a:t>This product was funded by USDA. </a:t>
            </a:r>
          </a:p>
          <a:p>
            <a:pPr algn="ctr"/>
            <a:r>
              <a:rPr lang="en-US" sz="1100">
                <a:solidFill>
                  <a:schemeClr val="bg1"/>
                </a:solidFill>
                <a:latin typeface="Arial" panose="020B0604020202020204" pitchFamily="34" charset="0"/>
                <a:cs typeface="Arial" panose="020B0604020202020204" pitchFamily="34" charset="0"/>
              </a:rPr>
              <a:t>This institution is an equal opportunity provider.</a:t>
            </a:r>
            <a:endParaRPr lang="en-US" sz="1200">
              <a:solidFill>
                <a:schemeClr val="bg1"/>
              </a:solidFill>
              <a:latin typeface="Arial" panose="020B0604020202020204" pitchFamily="34" charset="0"/>
              <a:cs typeface="Arial" panose="020B0604020202020204" pitchFamily="34" charset="0"/>
            </a:endParaRPr>
          </a:p>
        </p:txBody>
      </p:sp>
      <p:sp>
        <p:nvSpPr>
          <p:cNvPr id="20" name="Date Placeholder 3">
            <a:extLst>
              <a:ext uri="{FF2B5EF4-FFF2-40B4-BE49-F238E27FC236}">
                <a16:creationId xmlns:a16="http://schemas.microsoft.com/office/drawing/2014/main" id="{C5DB78E9-DA0B-4B5E-9049-9A505C4B0758}"/>
              </a:ext>
            </a:extLst>
          </p:cNvPr>
          <p:cNvSpPr>
            <a:spLocks noGrp="1"/>
          </p:cNvSpPr>
          <p:nvPr>
            <p:ph type="dt" sz="half" idx="2"/>
          </p:nvPr>
        </p:nvSpPr>
        <p:spPr>
          <a:xfrm>
            <a:off x="10258010" y="6353842"/>
            <a:ext cx="1841582" cy="446264"/>
          </a:xfrm>
          <a:prstGeom prst="rect">
            <a:avLst/>
          </a:prstGeom>
        </p:spPr>
        <p:txBody>
          <a:bodyPr vert="horz" lIns="91440" tIns="45720" rIns="91440" bIns="45720" rtlCol="0" anchor="ctr"/>
          <a:lstStyle>
            <a:lvl1pPr algn="r">
              <a:defRPr lang="en-US" sz="1100" kern="1200" dirty="0">
                <a:solidFill>
                  <a:schemeClr val="bg1"/>
                </a:solidFill>
                <a:latin typeface="Arial" panose="020B0604020202020204" pitchFamily="34" charset="0"/>
                <a:ea typeface="+mn-ea"/>
                <a:cs typeface="Arial" panose="020B0604020202020204" pitchFamily="34" charset="0"/>
              </a:defRPr>
            </a:lvl1pPr>
          </a:lstStyle>
          <a:p>
            <a:r>
              <a:rPr lang="en-US"/>
              <a:t>Updated </a:t>
            </a:r>
            <a:fld id="{85674842-E8B5-492C-B282-BEF7197A003C}" type="datetime1">
              <a:rPr lang="en-US" smtClean="0"/>
              <a:t>9/14/2023</a:t>
            </a:fld>
            <a:endParaRPr lang="en-US"/>
          </a:p>
          <a:p>
            <a:r>
              <a:rPr lang="en-US"/>
              <a:t>www.SquareMeals.org</a:t>
            </a:r>
          </a:p>
        </p:txBody>
      </p:sp>
      <p:sp>
        <p:nvSpPr>
          <p:cNvPr id="21" name="TextBox 20">
            <a:extLst>
              <a:ext uri="{FF2B5EF4-FFF2-40B4-BE49-F238E27FC236}">
                <a16:creationId xmlns:a16="http://schemas.microsoft.com/office/drawing/2014/main" id="{253D2272-8DCA-4F88-966F-F26C484A9C1E}"/>
              </a:ext>
            </a:extLst>
          </p:cNvPr>
          <p:cNvSpPr txBox="1"/>
          <p:nvPr userDrawn="1"/>
        </p:nvSpPr>
        <p:spPr>
          <a:xfrm>
            <a:off x="1" y="5994274"/>
            <a:ext cx="12192001" cy="430887"/>
          </a:xfrm>
          <a:prstGeom prst="rect">
            <a:avLst/>
          </a:prstGeom>
          <a:noFill/>
          <a:effectLst/>
        </p:spPr>
        <p:txBody>
          <a:bodyPr wrap="square" rtlCol="0">
            <a:spAutoFit/>
          </a:bodyPr>
          <a:lstStyle>
            <a:defPPr>
              <a:defRPr lang="en-US"/>
            </a:defPPr>
            <a:lvl1pPr algn="ctr">
              <a:defRPr sz="1200">
                <a:solidFill>
                  <a:schemeClr val="bg1"/>
                </a:solidFill>
                <a:latin typeface="Arial" panose="020B0604020202020204" pitchFamily="34" charset="0"/>
                <a:cs typeface="Arial" panose="020B0604020202020204" pitchFamily="34" charset="0"/>
              </a:defRPr>
            </a:lvl1pPr>
          </a:lstStyle>
          <a:p>
            <a:pPr lvl="0"/>
            <a:r>
              <a:rPr lang="en-US" sz="1100"/>
              <a:t>Fraud Hotline: 1-866-5-FRAUD-4 or 1-866-537-2834 | P.O. Box 12847 | Austin, TX 78711</a:t>
            </a:r>
          </a:p>
          <a:p>
            <a:pPr lvl="0"/>
            <a:r>
              <a:rPr lang="en-US" sz="1100"/>
              <a:t>Toll Free: (877) TEX-MEAL | For the hearing impaired: (800) 735-2989 (TTY)</a:t>
            </a:r>
          </a:p>
        </p:txBody>
      </p:sp>
      <p:pic>
        <p:nvPicPr>
          <p:cNvPr id="25" name="Picture 24" descr="The Texas Department of Agriculture's Food and Nutrition Division logo. Called SquareMeals logo. Has a red school lunch tray icon with a green leaf that makes it look like an apple. The word Square is written horizontally at the bottom of the tray and the work Meals is written, vertically on the right side of the tray.">
            <a:extLst>
              <a:ext uri="{FF2B5EF4-FFF2-40B4-BE49-F238E27FC236}">
                <a16:creationId xmlns:a16="http://schemas.microsoft.com/office/drawing/2014/main" id="{70DFB41C-511D-416D-BDC8-08DBF7913D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726" y="5574712"/>
            <a:ext cx="1263238" cy="976139"/>
          </a:xfrm>
          <a:prstGeom prst="rect">
            <a:avLst/>
          </a:prstGeom>
        </p:spPr>
      </p:pic>
      <p:pic>
        <p:nvPicPr>
          <p:cNvPr id="26" name="Picture 25" descr="Social Media Icons (4 total). Left to Right and Top to Bottom: Facebook, Instagram, Twitter and YouTube.">
            <a:extLst>
              <a:ext uri="{FF2B5EF4-FFF2-40B4-BE49-F238E27FC236}">
                <a16:creationId xmlns:a16="http://schemas.microsoft.com/office/drawing/2014/main" id="{91F000C6-684B-4673-845C-66BE84529D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52067" y="5806515"/>
            <a:ext cx="540775" cy="525255"/>
          </a:xfrm>
          <a:prstGeom prst="rect">
            <a:avLst/>
          </a:prstGeom>
        </p:spPr>
      </p:pic>
      <p:pic>
        <p:nvPicPr>
          <p:cNvPr id="13" name="Picture 12">
            <a:extLst>
              <a:ext uri="{FF2B5EF4-FFF2-40B4-BE49-F238E27FC236}">
                <a16:creationId xmlns:a16="http://schemas.microsoft.com/office/drawing/2014/main" id="{9F58A134-A986-48F0-AE07-DC578DFD9A9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816450" y="5007550"/>
            <a:ext cx="2434808" cy="888734"/>
          </a:xfrm>
          <a:prstGeom prst="rect">
            <a:avLst/>
          </a:prstGeom>
        </p:spPr>
      </p:pic>
      <p:sp>
        <p:nvSpPr>
          <p:cNvPr id="17" name="TextBox 16">
            <a:extLst>
              <a:ext uri="{FF2B5EF4-FFF2-40B4-BE49-F238E27FC236}">
                <a16:creationId xmlns:a16="http://schemas.microsoft.com/office/drawing/2014/main" id="{8E65F6D8-7C97-AFAE-F88F-42555B909277}"/>
              </a:ext>
            </a:extLst>
          </p:cNvPr>
          <p:cNvSpPr txBox="1"/>
          <p:nvPr userDrawn="1"/>
        </p:nvSpPr>
        <p:spPr>
          <a:xfrm>
            <a:off x="319509" y="267391"/>
            <a:ext cx="11082010" cy="4932376"/>
          </a:xfrm>
          <a:prstGeom prst="rect">
            <a:avLst/>
          </a:prstGeom>
          <a:noFill/>
        </p:spPr>
        <p:txBody>
          <a:bodyPr wrap="square" rtlCol="0" anchor="ctr">
            <a:spAutoFit/>
          </a:bodyPr>
          <a:lstStyle/>
          <a:p>
            <a:pPr marL="0" marR="0"/>
            <a:r>
              <a:rPr lang="en-US" sz="1200">
                <a:solidFill>
                  <a:srgbClr val="1B1B1B"/>
                </a:solidFill>
                <a:effectLst/>
                <a:latin typeface="Calibri" panose="020F0502020204030204" pitchFamily="34" charset="0"/>
                <a:ea typeface="Times New Roman" panose="02020603050405020304" pitchFamily="18" charset="0"/>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p>
          <a:p>
            <a:pPr marL="0" marR="0"/>
            <a:endParaRPr lang="en-US" sz="1200">
              <a:effectLst/>
              <a:latin typeface="Times New Roman" panose="02020603050405020304" pitchFamily="18" charset="0"/>
              <a:ea typeface="Times New Roman" panose="02020603050405020304" pitchFamily="18" charset="0"/>
            </a:endParaRPr>
          </a:p>
          <a:p>
            <a:pPr marL="0" marR="0"/>
            <a:r>
              <a:rPr lang="en-US" sz="1200">
                <a:solidFill>
                  <a:srgbClr val="1B1B1B"/>
                </a:solidFill>
                <a:effectLst/>
                <a:latin typeface="Calibri" panose="020F0502020204030204" pitchFamily="34" charset="0"/>
                <a:ea typeface="Times New Roman" panose="02020603050405020304" pitchFamily="18" charset="0"/>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marR="0"/>
            <a:endParaRPr lang="en-US" sz="1200">
              <a:effectLst/>
              <a:latin typeface="Times New Roman" panose="02020603050405020304" pitchFamily="18" charset="0"/>
              <a:ea typeface="Times New Roman" panose="02020603050405020304" pitchFamily="18" charset="0"/>
            </a:endParaRPr>
          </a:p>
          <a:p>
            <a:pPr marL="0" marR="0"/>
            <a:r>
              <a:rPr lang="en-US" sz="1200">
                <a:solidFill>
                  <a:srgbClr val="1B1B1B"/>
                </a:solidFill>
                <a:effectLst/>
                <a:latin typeface="Calibri" panose="020F0502020204030204" pitchFamily="34" charset="0"/>
                <a:ea typeface="Times New Roman" panose="02020603050405020304" pitchFamily="18" charset="0"/>
              </a:rPr>
              <a:t>To file a program discrimination complaint, a Complainant should complete a Form AD-3027, USDA Program Discrimination Complaint Form which can be obtained online at: </a:t>
            </a:r>
            <a:r>
              <a:rPr lang="en-US" sz="1200" u="sng">
                <a:solidFill>
                  <a:srgbClr val="0070C0"/>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https://www.usda.gov/sites/default/files/documents/USDA-OASCR%20P-Complaint-Form-0508-0002-508-11-28-17Fax2Mail.pdf</a:t>
            </a:r>
            <a:r>
              <a:rPr lang="en-US" sz="1200">
                <a:solidFill>
                  <a:srgbClr val="1B1B1B"/>
                </a:solidFill>
                <a:effectLst/>
                <a:latin typeface="Calibri" panose="020F0502020204030204" pitchFamily="34" charset="0"/>
                <a:ea typeface="Times New Roman" panose="02020603050405020304" pitchFamily="18" charset="0"/>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0" marR="0"/>
            <a:endParaRPr lang="en-US" sz="1200">
              <a:effectLst/>
              <a:latin typeface="Times New Roman" panose="02020603050405020304" pitchFamily="18" charset="0"/>
              <a:ea typeface="Times New Roman" panose="02020603050405020304" pitchFamily="18"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mail:</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U.S. Department of Agriculture</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Office of the Assistant Secretary for Civil Rights</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1400 Independence Avenue, SW</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Washington, D.C. 20250-9410; or</a:t>
            </a:r>
            <a:endParaRPr lang="en-US" sz="1200">
              <a:solidFill>
                <a:srgbClr val="1B1B1B"/>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fax:</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(833) 256-1665 or (202) 690-7442; or</a:t>
            </a:r>
            <a:endParaRPr lang="en-US" sz="1200">
              <a:solidFill>
                <a:srgbClr val="1B1B1B"/>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email:</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u="sng">
                <a:solidFill>
                  <a:srgbClr val="0070C0"/>
                </a:solidFill>
                <a:effectLst/>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program.intake@usda.gov</a:t>
            </a:r>
            <a:endParaRPr lang="en-US" sz="1200" u="sng">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14000"/>
              </a:lnSpc>
              <a:spcBef>
                <a:spcPts val="0"/>
              </a:spcBef>
              <a:spcAft>
                <a:spcPts val="900"/>
              </a:spcAft>
              <a:buFont typeface="+mj-lt"/>
              <a:buNone/>
              <a:tabLst>
                <a:tab pos="457200" algn="l"/>
              </a:tabLst>
            </a:pPr>
            <a:r>
              <a:rPr lang="en-US" sz="1200" kern="1200">
                <a:solidFill>
                  <a:srgbClr val="1B1B1B"/>
                </a:solidFill>
                <a:effectLst/>
                <a:latin typeface="Calibri" panose="020F0502020204030204" pitchFamily="34" charset="0"/>
                <a:cs typeface="Calibri" panose="020F0502020204030204" pitchFamily="34" charset="0"/>
              </a:rPr>
              <a:t>This institution is an equal opportunity provider.</a:t>
            </a:r>
            <a:endParaRPr lang="en-US" sz="120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568433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52_Custom Layout">
    <p:spTree>
      <p:nvGrpSpPr>
        <p:cNvPr id="1" name=""/>
        <p:cNvGrpSpPr/>
        <p:nvPr/>
      </p:nvGrpSpPr>
      <p:grpSpPr>
        <a:xfrm>
          <a:off x="0" y="0"/>
          <a:ext cx="0" cy="0"/>
          <a:chOff x="0" y="0"/>
          <a:chExt cx="0" cy="0"/>
        </a:xfrm>
      </p:grpSpPr>
      <p:sp>
        <p:nvSpPr>
          <p:cNvPr id="22" name="Text Placeholder 32">
            <a:extLst>
              <a:ext uri="{FF2B5EF4-FFF2-40B4-BE49-F238E27FC236}">
                <a16:creationId xmlns:a16="http://schemas.microsoft.com/office/drawing/2014/main" id="{1422056E-AA47-4A18-8530-A58160F4EEB7}"/>
              </a:ext>
            </a:extLst>
          </p:cNvPr>
          <p:cNvSpPr>
            <a:spLocks noGrp="1"/>
          </p:cNvSpPr>
          <p:nvPr>
            <p:ph type="body" sz="quarter" idx="15" hasCustomPrompt="1"/>
          </p:nvPr>
        </p:nvSpPr>
        <p:spPr>
          <a:xfrm>
            <a:off x="4445122" y="4635168"/>
            <a:ext cx="4884409" cy="466545"/>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email@texasagriculture.gov</a:t>
            </a:r>
          </a:p>
        </p:txBody>
      </p:sp>
      <p:sp>
        <p:nvSpPr>
          <p:cNvPr id="23" name="Text Placeholder 32">
            <a:extLst>
              <a:ext uri="{FF2B5EF4-FFF2-40B4-BE49-F238E27FC236}">
                <a16:creationId xmlns:a16="http://schemas.microsoft.com/office/drawing/2014/main" id="{A6BEE151-EC98-44C0-82BE-78C0DFE5220B}"/>
              </a:ext>
            </a:extLst>
          </p:cNvPr>
          <p:cNvSpPr>
            <a:spLocks noGrp="1"/>
          </p:cNvSpPr>
          <p:nvPr>
            <p:ph type="body" sz="quarter" idx="16" hasCustomPrompt="1"/>
          </p:nvPr>
        </p:nvSpPr>
        <p:spPr>
          <a:xfrm>
            <a:off x="4659812" y="5696549"/>
            <a:ext cx="1705129" cy="394674"/>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123-456-7890</a:t>
            </a:r>
          </a:p>
        </p:txBody>
      </p:sp>
      <p:sp>
        <p:nvSpPr>
          <p:cNvPr id="24" name="Text Placeholder 32">
            <a:extLst>
              <a:ext uri="{FF2B5EF4-FFF2-40B4-BE49-F238E27FC236}">
                <a16:creationId xmlns:a16="http://schemas.microsoft.com/office/drawing/2014/main" id="{25EE5466-3CFB-4BC8-B19D-1E3BAB53F4D6}"/>
              </a:ext>
            </a:extLst>
          </p:cNvPr>
          <p:cNvSpPr>
            <a:spLocks noGrp="1"/>
          </p:cNvSpPr>
          <p:nvPr>
            <p:ph type="body" sz="quarter" idx="17" hasCustomPrompt="1"/>
          </p:nvPr>
        </p:nvSpPr>
        <p:spPr>
          <a:xfrm>
            <a:off x="3981997" y="2760149"/>
            <a:ext cx="5282254" cy="614364"/>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12354 Street Name City, State Zip Code</a:t>
            </a:r>
          </a:p>
        </p:txBody>
      </p:sp>
      <p:sp>
        <p:nvSpPr>
          <p:cNvPr id="25" name="Text Placeholder 32">
            <a:extLst>
              <a:ext uri="{FF2B5EF4-FFF2-40B4-BE49-F238E27FC236}">
                <a16:creationId xmlns:a16="http://schemas.microsoft.com/office/drawing/2014/main" id="{25201F35-CBA4-4C14-A9BD-BE63B85DB6E2}"/>
              </a:ext>
            </a:extLst>
          </p:cNvPr>
          <p:cNvSpPr>
            <a:spLocks noGrp="1"/>
          </p:cNvSpPr>
          <p:nvPr>
            <p:ph type="body" sz="quarter" idx="18" hasCustomPrompt="1"/>
          </p:nvPr>
        </p:nvSpPr>
        <p:spPr>
          <a:xfrm>
            <a:off x="4247638" y="3724191"/>
            <a:ext cx="2646221" cy="466545"/>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www.SquareMeals.org</a:t>
            </a:r>
          </a:p>
        </p:txBody>
      </p:sp>
      <p:sp>
        <p:nvSpPr>
          <p:cNvPr id="2" name="Slide Number Placeholder 1">
            <a:extLst>
              <a:ext uri="{FF2B5EF4-FFF2-40B4-BE49-F238E27FC236}">
                <a16:creationId xmlns:a16="http://schemas.microsoft.com/office/drawing/2014/main" id="{A505F1EA-7316-4BCA-8A92-A2140B80E914}"/>
              </a:ext>
            </a:extLst>
          </p:cNvPr>
          <p:cNvSpPr>
            <a:spLocks noGrp="1"/>
          </p:cNvSpPr>
          <p:nvPr>
            <p:ph type="sldNum" sz="quarter" idx="19"/>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8071321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36A992CE-5762-454A-BD9F-40C162BF4E26}"/>
              </a:ext>
            </a:extLst>
          </p:cNvPr>
          <p:cNvSpPr>
            <a:spLocks noGrp="1"/>
          </p:cNvSpPr>
          <p:nvPr>
            <p:ph type="body" sz="quarter" idx="10" hasCustomPrompt="1"/>
          </p:nvPr>
        </p:nvSpPr>
        <p:spPr>
          <a:xfrm>
            <a:off x="958605" y="3165958"/>
            <a:ext cx="4484320" cy="1066456"/>
          </a:xfrm>
          <a:prstGeom prst="rect">
            <a:avLst/>
          </a:prstGeom>
          <a:effectLst>
            <a:outerShdw blurRad="50800" dist="38100" dir="5400000" algn="t" rotWithShape="0">
              <a:prstClr val="black">
                <a:alpha val="40000"/>
              </a:prstClr>
            </a:outerShdw>
          </a:effectLst>
        </p:spPr>
        <p:txBody>
          <a:bodyPr/>
          <a:lstStyle>
            <a:lvl1pPr marL="0" indent="0" algn="ctr">
              <a:buNone/>
              <a:defRPr sz="4000" b="1">
                <a:solidFill>
                  <a:schemeClr val="bg1"/>
                </a:solidFill>
                <a:latin typeface="Arial" panose="020B0604020202020204" pitchFamily="34" charset="0"/>
                <a:cs typeface="Arial" panose="020B0604020202020204" pitchFamily="34" charset="0"/>
              </a:defRPr>
            </a:lvl1pPr>
          </a:lstStyle>
          <a:p>
            <a:pPr lvl="0"/>
            <a:r>
              <a:rPr lang="en-US"/>
              <a:t>CLICK HERE TO EDIT TITLE</a:t>
            </a:r>
          </a:p>
        </p:txBody>
      </p:sp>
      <p:sp>
        <p:nvSpPr>
          <p:cNvPr id="12" name="Text Placeholder 30">
            <a:extLst>
              <a:ext uri="{FF2B5EF4-FFF2-40B4-BE49-F238E27FC236}">
                <a16:creationId xmlns:a16="http://schemas.microsoft.com/office/drawing/2014/main" id="{B7D7CFE9-30CB-4301-BF9C-7F9EAC7DE103}"/>
              </a:ext>
            </a:extLst>
          </p:cNvPr>
          <p:cNvSpPr>
            <a:spLocks noGrp="1"/>
          </p:cNvSpPr>
          <p:nvPr>
            <p:ph type="body" sz="quarter" idx="14" hasCustomPrompt="1"/>
          </p:nvPr>
        </p:nvSpPr>
        <p:spPr>
          <a:xfrm>
            <a:off x="958605" y="4697506"/>
            <a:ext cx="4484320" cy="1873624"/>
          </a:xfrm>
          <a:prstGeom prst="rect">
            <a:avLst/>
          </a:prstGeom>
        </p:spPr>
        <p:txBody>
          <a:bodyPr/>
          <a:lstStyle>
            <a:lvl1pPr marL="0" indent="0" algn="ctr">
              <a:buNone/>
              <a:defRPr sz="1600" b="0">
                <a:solidFill>
                  <a:schemeClr val="bg1"/>
                </a:solidFill>
                <a:latin typeface="Arial" panose="020B0604020202020204" pitchFamily="34" charset="0"/>
                <a:cs typeface="Arial" panose="020B0604020202020204" pitchFamily="34" charset="0"/>
              </a:defRPr>
            </a:lvl1pPr>
          </a:lstStyle>
          <a:p>
            <a:pPr lvl="0"/>
            <a:r>
              <a:rPr lang="en-US"/>
              <a:t>Arial Regular 16pt – for support copy</a:t>
            </a:r>
          </a:p>
        </p:txBody>
      </p:sp>
      <p:sp>
        <p:nvSpPr>
          <p:cNvPr id="14" name="Text Placeholder 13">
            <a:extLst>
              <a:ext uri="{FF2B5EF4-FFF2-40B4-BE49-F238E27FC236}">
                <a16:creationId xmlns:a16="http://schemas.microsoft.com/office/drawing/2014/main" id="{2B1DB43D-9AA5-4384-ADF7-028E3E942E4C}"/>
              </a:ext>
            </a:extLst>
          </p:cNvPr>
          <p:cNvSpPr>
            <a:spLocks noGrp="1"/>
          </p:cNvSpPr>
          <p:nvPr>
            <p:ph type="body" sz="quarter" idx="15" hasCustomPrompt="1"/>
          </p:nvPr>
        </p:nvSpPr>
        <p:spPr>
          <a:xfrm>
            <a:off x="6096000" y="4951262"/>
            <a:ext cx="5675313" cy="1619867"/>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z="1800"/>
              <a:t>Arial Regular 18pt – for standard body copy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a:t>Arial Regular 18pt – for standard body copy</a:t>
            </a: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a:t>Arial Regular 18pt – for standard body copy</a:t>
            </a: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a:t>Arial Regular 18pt – for standard body copy</a:t>
            </a:r>
            <a:endParaRPr lang="en-US"/>
          </a:p>
          <a:p>
            <a:pPr lvl="0"/>
            <a:endParaRPr lang="en-US"/>
          </a:p>
        </p:txBody>
      </p:sp>
      <p:sp>
        <p:nvSpPr>
          <p:cNvPr id="15" name="Slide Number Placeholder 14">
            <a:extLst>
              <a:ext uri="{FF2B5EF4-FFF2-40B4-BE49-F238E27FC236}">
                <a16:creationId xmlns:a16="http://schemas.microsoft.com/office/drawing/2014/main" id="{FD1831DF-C47D-4C47-97EE-00B003ACD56C}"/>
              </a:ext>
            </a:extLst>
          </p:cNvPr>
          <p:cNvSpPr>
            <a:spLocks noGrp="1"/>
          </p:cNvSpPr>
          <p:nvPr>
            <p:ph type="sldNum" sz="quarter" idx="16"/>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0472048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7_Custom Layout">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CBF66996-4D86-444D-AF5F-23F7787A3BB6}"/>
              </a:ext>
            </a:extLst>
          </p:cNvPr>
          <p:cNvSpPr>
            <a:spLocks noGrp="1"/>
          </p:cNvSpPr>
          <p:nvPr>
            <p:ph type="body" sz="quarter" idx="10" hasCustomPrompt="1"/>
          </p:nvPr>
        </p:nvSpPr>
        <p:spPr>
          <a:xfrm>
            <a:off x="5376441" y="627716"/>
            <a:ext cx="6245206" cy="491666"/>
          </a:xfrm>
          <a:prstGeom prst="rect">
            <a:avLst/>
          </a:prstGeom>
          <a:effectLst>
            <a:outerShdw blurRad="50800" dist="38100" dir="5400000" algn="t" rotWithShape="0">
              <a:prstClr val="black">
                <a:alpha val="40000"/>
              </a:prstClr>
            </a:outerShdw>
          </a:effectLst>
        </p:spPr>
        <p:txBody>
          <a:bodyPr/>
          <a:lstStyle>
            <a:lvl1pPr marL="0" indent="0" algn="r">
              <a:buNone/>
              <a:defRPr sz="3200" b="0">
                <a:solidFill>
                  <a:srgbClr val="EF4B25"/>
                </a:solidFill>
                <a:latin typeface="Arial" panose="020B0604020202020204" pitchFamily="34" charset="0"/>
                <a:cs typeface="Arial" panose="020B0604020202020204" pitchFamily="34" charset="0"/>
              </a:defRPr>
            </a:lvl1pPr>
          </a:lstStyle>
          <a:p>
            <a:pPr lvl="0"/>
            <a:r>
              <a:rPr lang="en-US"/>
              <a:t>CLICK HERE TO EDIT TITLE</a:t>
            </a:r>
          </a:p>
        </p:txBody>
      </p:sp>
      <p:sp>
        <p:nvSpPr>
          <p:cNvPr id="21" name="Text Placeholder 30">
            <a:extLst>
              <a:ext uri="{FF2B5EF4-FFF2-40B4-BE49-F238E27FC236}">
                <a16:creationId xmlns:a16="http://schemas.microsoft.com/office/drawing/2014/main" id="{BC376AF6-9F83-42FB-B46A-A36CDCFA56B7}"/>
              </a:ext>
            </a:extLst>
          </p:cNvPr>
          <p:cNvSpPr>
            <a:spLocks noGrp="1"/>
          </p:cNvSpPr>
          <p:nvPr>
            <p:ph type="body" sz="quarter" idx="17" hasCustomPrompt="1"/>
          </p:nvPr>
        </p:nvSpPr>
        <p:spPr>
          <a:xfrm>
            <a:off x="5644875" y="1211193"/>
            <a:ext cx="5966990" cy="960214"/>
          </a:xfrm>
          <a:prstGeom prst="rect">
            <a:avLst/>
          </a:prstGeom>
        </p:spPr>
        <p:txBody>
          <a:bodyPr/>
          <a:lstStyle>
            <a:lvl1pPr marL="0" indent="0" algn="r">
              <a:buNone/>
              <a:defRPr sz="1800" b="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23" name="Text Placeholder 2">
            <a:extLst>
              <a:ext uri="{FF2B5EF4-FFF2-40B4-BE49-F238E27FC236}">
                <a16:creationId xmlns:a16="http://schemas.microsoft.com/office/drawing/2014/main" id="{8565A7E0-5117-4405-9705-8CA4F7C693F7}"/>
              </a:ext>
            </a:extLst>
          </p:cNvPr>
          <p:cNvSpPr>
            <a:spLocks noGrp="1"/>
          </p:cNvSpPr>
          <p:nvPr>
            <p:ph type="body" sz="quarter" idx="18" hasCustomPrompt="1"/>
          </p:nvPr>
        </p:nvSpPr>
        <p:spPr>
          <a:xfrm>
            <a:off x="5356877" y="5013564"/>
            <a:ext cx="6245206" cy="491666"/>
          </a:xfrm>
          <a:prstGeom prst="rect">
            <a:avLst/>
          </a:prstGeom>
          <a:effectLst>
            <a:outerShdw blurRad="50800" dist="38100" dir="5400000" algn="t" rotWithShape="0">
              <a:prstClr val="black">
                <a:alpha val="40000"/>
              </a:prstClr>
            </a:outerShdw>
          </a:effectLst>
        </p:spPr>
        <p:txBody>
          <a:bodyPr/>
          <a:lstStyle>
            <a:lvl1pPr marL="0" indent="0" algn="r">
              <a:buNone/>
              <a:defRPr sz="3200" b="0">
                <a:solidFill>
                  <a:srgbClr val="EF4B25"/>
                </a:solidFill>
                <a:latin typeface="Arial" panose="020B0604020202020204" pitchFamily="34" charset="0"/>
                <a:cs typeface="Arial" panose="020B0604020202020204" pitchFamily="34" charset="0"/>
              </a:defRPr>
            </a:lvl1pPr>
          </a:lstStyle>
          <a:p>
            <a:pPr lvl="0"/>
            <a:r>
              <a:rPr lang="en-US"/>
              <a:t>CLICK HERE TO EDIT TITLE</a:t>
            </a:r>
          </a:p>
        </p:txBody>
      </p:sp>
      <p:sp>
        <p:nvSpPr>
          <p:cNvPr id="24" name="Text Placeholder 30">
            <a:extLst>
              <a:ext uri="{FF2B5EF4-FFF2-40B4-BE49-F238E27FC236}">
                <a16:creationId xmlns:a16="http://schemas.microsoft.com/office/drawing/2014/main" id="{1AB04889-C07B-464B-BCB2-D62DCD8BE0D6}"/>
              </a:ext>
            </a:extLst>
          </p:cNvPr>
          <p:cNvSpPr>
            <a:spLocks noGrp="1"/>
          </p:cNvSpPr>
          <p:nvPr>
            <p:ph type="body" sz="quarter" idx="19" hasCustomPrompt="1"/>
          </p:nvPr>
        </p:nvSpPr>
        <p:spPr>
          <a:xfrm>
            <a:off x="5635093" y="5606048"/>
            <a:ext cx="5966990" cy="960214"/>
          </a:xfrm>
          <a:prstGeom prst="rect">
            <a:avLst/>
          </a:prstGeom>
        </p:spPr>
        <p:txBody>
          <a:bodyPr/>
          <a:lstStyle>
            <a:lvl1pPr marL="0" indent="0" algn="r">
              <a:buNone/>
              <a:defRPr sz="1800" b="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25" name="Text Placeholder 2">
            <a:extLst>
              <a:ext uri="{FF2B5EF4-FFF2-40B4-BE49-F238E27FC236}">
                <a16:creationId xmlns:a16="http://schemas.microsoft.com/office/drawing/2014/main" id="{85E0DC4F-E70F-41BA-91A9-838690D3B70B}"/>
              </a:ext>
            </a:extLst>
          </p:cNvPr>
          <p:cNvSpPr>
            <a:spLocks noGrp="1"/>
          </p:cNvSpPr>
          <p:nvPr>
            <p:ph type="body" sz="quarter" idx="20" hasCustomPrompt="1"/>
          </p:nvPr>
        </p:nvSpPr>
        <p:spPr>
          <a:xfrm>
            <a:off x="372501" y="2633045"/>
            <a:ext cx="6245206" cy="491666"/>
          </a:xfrm>
          <a:prstGeom prst="rect">
            <a:avLst/>
          </a:prstGeom>
          <a:effectLst>
            <a:outerShdw blurRad="50800" dist="38100" dir="5400000" algn="t" rotWithShape="0">
              <a:prstClr val="black">
                <a:alpha val="40000"/>
              </a:prstClr>
            </a:outerShdw>
          </a:effectLst>
        </p:spPr>
        <p:txBody>
          <a:bodyPr/>
          <a:lstStyle>
            <a:lvl1pPr marL="0" indent="0" algn="l">
              <a:buNone/>
              <a:defRPr sz="3200" b="0">
                <a:solidFill>
                  <a:schemeClr val="bg1"/>
                </a:solidFill>
                <a:latin typeface="Arial" panose="020B0604020202020204" pitchFamily="34" charset="0"/>
                <a:cs typeface="Arial" panose="020B0604020202020204" pitchFamily="34" charset="0"/>
              </a:defRPr>
            </a:lvl1pPr>
          </a:lstStyle>
          <a:p>
            <a:pPr lvl="0"/>
            <a:r>
              <a:rPr lang="en-US"/>
              <a:t>CLICK HERE TO EDIT TITLE</a:t>
            </a:r>
          </a:p>
        </p:txBody>
      </p:sp>
      <p:sp>
        <p:nvSpPr>
          <p:cNvPr id="26" name="Text Placeholder 30">
            <a:extLst>
              <a:ext uri="{FF2B5EF4-FFF2-40B4-BE49-F238E27FC236}">
                <a16:creationId xmlns:a16="http://schemas.microsoft.com/office/drawing/2014/main" id="{127958EC-DD84-4592-8BA1-2C3F2678B967}"/>
              </a:ext>
            </a:extLst>
          </p:cNvPr>
          <p:cNvSpPr>
            <a:spLocks noGrp="1"/>
          </p:cNvSpPr>
          <p:nvPr>
            <p:ph type="body" sz="quarter" idx="21" hasCustomPrompt="1"/>
          </p:nvPr>
        </p:nvSpPr>
        <p:spPr>
          <a:xfrm>
            <a:off x="372501" y="3224019"/>
            <a:ext cx="5966990" cy="960214"/>
          </a:xfrm>
          <a:prstGeom prst="rect">
            <a:avLst/>
          </a:prstGeom>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2" name="Slide Number Placeholder 1">
            <a:extLst>
              <a:ext uri="{FF2B5EF4-FFF2-40B4-BE49-F238E27FC236}">
                <a16:creationId xmlns:a16="http://schemas.microsoft.com/office/drawing/2014/main" id="{BF07E155-667B-4890-AC29-3174F67B5EE9}"/>
              </a:ext>
            </a:extLst>
          </p:cNvPr>
          <p:cNvSpPr>
            <a:spLocks noGrp="1"/>
          </p:cNvSpPr>
          <p:nvPr>
            <p:ph type="sldNum" sz="quarter" idx="2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7425043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0" name="Text Placeholder 2">
            <a:extLst>
              <a:ext uri="{FF2B5EF4-FFF2-40B4-BE49-F238E27FC236}">
                <a16:creationId xmlns:a16="http://schemas.microsoft.com/office/drawing/2014/main" id="{5EF15BE7-9C77-4F4C-AC5A-32AF70D752D5}"/>
              </a:ext>
            </a:extLst>
          </p:cNvPr>
          <p:cNvSpPr>
            <a:spLocks noGrp="1"/>
          </p:cNvSpPr>
          <p:nvPr>
            <p:ph type="body" sz="quarter" idx="10" hasCustomPrompt="1"/>
          </p:nvPr>
        </p:nvSpPr>
        <p:spPr>
          <a:xfrm>
            <a:off x="8153733" y="610108"/>
            <a:ext cx="3605979" cy="959037"/>
          </a:xfrm>
          <a:prstGeom prst="rect">
            <a:avLst/>
          </a:prstGeom>
          <a:effectLst/>
        </p:spPr>
        <p:txBody>
          <a:bodyPr/>
          <a:lstStyle>
            <a:lvl1pPr marL="0" indent="0" algn="l">
              <a:buNone/>
              <a:defRPr sz="3200" b="0">
                <a:solidFill>
                  <a:srgbClr val="66B948"/>
                </a:solidFill>
                <a:latin typeface="Arial" panose="020B0604020202020204" pitchFamily="34" charset="0"/>
                <a:cs typeface="Arial" panose="020B0604020202020204" pitchFamily="34" charset="0"/>
              </a:defRPr>
            </a:lvl1pPr>
          </a:lstStyle>
          <a:p>
            <a:pPr lvl="0"/>
            <a:r>
              <a:rPr lang="en-US"/>
              <a:t>CLICK HERE TO EDIT TITLE</a:t>
            </a:r>
          </a:p>
        </p:txBody>
      </p:sp>
      <p:sp>
        <p:nvSpPr>
          <p:cNvPr id="31" name="Text Placeholder 30">
            <a:extLst>
              <a:ext uri="{FF2B5EF4-FFF2-40B4-BE49-F238E27FC236}">
                <a16:creationId xmlns:a16="http://schemas.microsoft.com/office/drawing/2014/main" id="{B773F203-DA5D-4158-9313-C00267F16004}"/>
              </a:ext>
            </a:extLst>
          </p:cNvPr>
          <p:cNvSpPr>
            <a:spLocks noGrp="1"/>
          </p:cNvSpPr>
          <p:nvPr>
            <p:ph type="body" sz="quarter" idx="17" hasCustomPrompt="1"/>
          </p:nvPr>
        </p:nvSpPr>
        <p:spPr>
          <a:xfrm>
            <a:off x="8153733" y="1648944"/>
            <a:ext cx="3605979" cy="1399055"/>
          </a:xfrm>
          <a:prstGeom prst="rect">
            <a:avLst/>
          </a:prstGeom>
        </p:spPr>
        <p:txBody>
          <a:bodyPr/>
          <a:lstStyle>
            <a:lvl1pPr marL="0" indent="0" algn="l">
              <a:buNone/>
              <a:defRPr sz="1800" b="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32" name="Text Placeholder 29">
            <a:extLst>
              <a:ext uri="{FF2B5EF4-FFF2-40B4-BE49-F238E27FC236}">
                <a16:creationId xmlns:a16="http://schemas.microsoft.com/office/drawing/2014/main" id="{BB12B9D7-A99E-4808-99E6-B6ED0124F5AF}"/>
              </a:ext>
            </a:extLst>
          </p:cNvPr>
          <p:cNvSpPr>
            <a:spLocks noGrp="1"/>
          </p:cNvSpPr>
          <p:nvPr>
            <p:ph type="body" sz="quarter" idx="20" hasCustomPrompt="1"/>
          </p:nvPr>
        </p:nvSpPr>
        <p:spPr>
          <a:xfrm>
            <a:off x="8153732" y="3237193"/>
            <a:ext cx="3605979" cy="2781866"/>
          </a:xfrm>
          <a:prstGeom prst="rect">
            <a:avLst/>
          </a:prstGeom>
        </p:spPr>
        <p:txBody>
          <a:bodyPr/>
          <a:lstStyle>
            <a:lvl1pPr marL="285750" indent="-285750" algn="ct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33" name="Text Placeholder 2">
            <a:extLst>
              <a:ext uri="{FF2B5EF4-FFF2-40B4-BE49-F238E27FC236}">
                <a16:creationId xmlns:a16="http://schemas.microsoft.com/office/drawing/2014/main" id="{BDD0D4F6-23C8-40E5-89CC-0B40E9AE8E1E}"/>
              </a:ext>
            </a:extLst>
          </p:cNvPr>
          <p:cNvSpPr>
            <a:spLocks noGrp="1"/>
          </p:cNvSpPr>
          <p:nvPr>
            <p:ph type="body" sz="quarter" idx="21" hasCustomPrompt="1"/>
          </p:nvPr>
        </p:nvSpPr>
        <p:spPr>
          <a:xfrm>
            <a:off x="2423259" y="1809667"/>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34" name="Text Placeholder 2">
            <a:extLst>
              <a:ext uri="{FF2B5EF4-FFF2-40B4-BE49-F238E27FC236}">
                <a16:creationId xmlns:a16="http://schemas.microsoft.com/office/drawing/2014/main" id="{F57E2BB4-5932-4D12-B17D-4813553C1CAD}"/>
              </a:ext>
            </a:extLst>
          </p:cNvPr>
          <p:cNvSpPr>
            <a:spLocks noGrp="1"/>
          </p:cNvSpPr>
          <p:nvPr>
            <p:ph type="body" sz="quarter" idx="22" hasCustomPrompt="1"/>
          </p:nvPr>
        </p:nvSpPr>
        <p:spPr>
          <a:xfrm>
            <a:off x="4368276" y="1814577"/>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37" name="Text Placeholder 2">
            <a:extLst>
              <a:ext uri="{FF2B5EF4-FFF2-40B4-BE49-F238E27FC236}">
                <a16:creationId xmlns:a16="http://schemas.microsoft.com/office/drawing/2014/main" id="{F48B5356-0DF1-48F0-B86F-F6988613EE7F}"/>
              </a:ext>
            </a:extLst>
          </p:cNvPr>
          <p:cNvSpPr>
            <a:spLocks noGrp="1"/>
          </p:cNvSpPr>
          <p:nvPr>
            <p:ph type="body" sz="quarter" idx="23" hasCustomPrompt="1"/>
          </p:nvPr>
        </p:nvSpPr>
        <p:spPr>
          <a:xfrm>
            <a:off x="2433259" y="3840095"/>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38" name="Text Placeholder 2">
            <a:extLst>
              <a:ext uri="{FF2B5EF4-FFF2-40B4-BE49-F238E27FC236}">
                <a16:creationId xmlns:a16="http://schemas.microsoft.com/office/drawing/2014/main" id="{CD5A5728-99A2-48BC-8AE9-65477CABC7FC}"/>
              </a:ext>
            </a:extLst>
          </p:cNvPr>
          <p:cNvSpPr>
            <a:spLocks noGrp="1"/>
          </p:cNvSpPr>
          <p:nvPr>
            <p:ph type="body" sz="quarter" idx="24" hasCustomPrompt="1"/>
          </p:nvPr>
        </p:nvSpPr>
        <p:spPr>
          <a:xfrm>
            <a:off x="4378281" y="3836037"/>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2" name="Slide Number Placeholder 1">
            <a:extLst>
              <a:ext uri="{FF2B5EF4-FFF2-40B4-BE49-F238E27FC236}">
                <a16:creationId xmlns:a16="http://schemas.microsoft.com/office/drawing/2014/main" id="{4D5DBA2A-A415-4257-868E-BD07922D3C9B}"/>
              </a:ext>
            </a:extLst>
          </p:cNvPr>
          <p:cNvSpPr>
            <a:spLocks noGrp="1"/>
          </p:cNvSpPr>
          <p:nvPr>
            <p:ph type="sldNum" sz="quarter" idx="25"/>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2073131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29403E5-9CFA-4460-BABE-28A2A446DD1A}"/>
              </a:ext>
            </a:extLst>
          </p:cNvPr>
          <p:cNvSpPr>
            <a:spLocks noGrp="1"/>
          </p:cNvSpPr>
          <p:nvPr>
            <p:ph type="sldNum" sz="quarter" idx="2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9402557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30F9F-0CB6-6E96-29C8-4683FC6C10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E5E199-474C-D6E8-4BBA-1AA6904E88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893735-6F7F-E215-4DA6-710CC43C2C34}"/>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5" name="Footer Placeholder 4">
            <a:extLst>
              <a:ext uri="{FF2B5EF4-FFF2-40B4-BE49-F238E27FC236}">
                <a16:creationId xmlns:a16="http://schemas.microsoft.com/office/drawing/2014/main" id="{D4F0B769-A132-0B7E-867A-8FC2C75B98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830DB-2084-BDAE-CE2B-9A3ADA2354A0}"/>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38307432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358B7-7387-654C-63DF-CFEF9DC59A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DC0843-899E-00FB-D17F-1AC2534BA1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1E9FAE-0912-9FD3-0366-D1A3178FD0F8}"/>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5" name="Footer Placeholder 4">
            <a:extLst>
              <a:ext uri="{FF2B5EF4-FFF2-40B4-BE49-F238E27FC236}">
                <a16:creationId xmlns:a16="http://schemas.microsoft.com/office/drawing/2014/main" id="{116D191C-CD4A-5857-50D2-ECCF35F014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5DBAB-872A-0ACD-61E7-A81BC3A29EC1}"/>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4877811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7C162-0BCE-DB07-5617-F34F51E493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CC4051-E15E-ED9F-15C6-2CD3923534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B96815-62CD-9297-5EBA-87D845296C63}"/>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5" name="Footer Placeholder 4">
            <a:extLst>
              <a:ext uri="{FF2B5EF4-FFF2-40B4-BE49-F238E27FC236}">
                <a16:creationId xmlns:a16="http://schemas.microsoft.com/office/drawing/2014/main" id="{D083BED9-C1FF-0690-E4F3-D9707BABAA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310754-2C3C-F594-9715-F57DAE1F2EFC}"/>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39626754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FAFE5-312F-28CA-1970-00D9A88551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C2305B-2FF5-FC3D-7695-D3473F9F37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5850E-6816-7CD8-788C-A47A52297C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F46F1C-6755-1A56-68D4-6A546163EA02}"/>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6" name="Footer Placeholder 5">
            <a:extLst>
              <a:ext uri="{FF2B5EF4-FFF2-40B4-BE49-F238E27FC236}">
                <a16:creationId xmlns:a16="http://schemas.microsoft.com/office/drawing/2014/main" id="{01B9FFFD-3D83-713B-5908-5F5D99C615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BC3579-6916-015B-13F8-A478024188EA}"/>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325139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53_Custom Layou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3DEDA9-933F-4157-8C63-2657F947090B}"/>
              </a:ext>
            </a:extLst>
          </p:cNvPr>
          <p:cNvSpPr>
            <a:spLocks noGrp="1"/>
          </p:cNvSpPr>
          <p:nvPr>
            <p:ph type="sldNum" sz="quarter" idx="16"/>
          </p:nvPr>
        </p:nvSpPr>
        <p:spPr/>
        <p:txBody>
          <a:bodyPr/>
          <a:lstStyle/>
          <a:p>
            <a:fld id="{4179449E-6FBB-2343-B3AE-D1EFA46A6E77}" type="slidenum">
              <a:rPr lang="en-US" smtClean="0"/>
              <a:pPr/>
              <a:t>‹#›</a:t>
            </a:fld>
            <a:endParaRPr lang="en-US"/>
          </a:p>
        </p:txBody>
      </p:sp>
      <p:sp>
        <p:nvSpPr>
          <p:cNvPr id="7" name="Text Placeholder 2">
            <a:extLst>
              <a:ext uri="{FF2B5EF4-FFF2-40B4-BE49-F238E27FC236}">
                <a16:creationId xmlns:a16="http://schemas.microsoft.com/office/drawing/2014/main" id="{B500B192-ABA7-4DC5-8FE8-1EAE48361D53}"/>
              </a:ext>
            </a:extLst>
          </p:cNvPr>
          <p:cNvSpPr>
            <a:spLocks noGrp="1"/>
          </p:cNvSpPr>
          <p:nvPr>
            <p:ph type="body" sz="quarter" idx="10" hasCustomPrompt="1"/>
          </p:nvPr>
        </p:nvSpPr>
        <p:spPr>
          <a:xfrm>
            <a:off x="6855942" y="960640"/>
            <a:ext cx="4484320" cy="1253642"/>
          </a:xfrm>
          <a:prstGeom prst="rect">
            <a:avLst/>
          </a:prstGeom>
          <a:effectLst>
            <a:outerShdw blurRad="50800" dist="38100" dir="5400000" algn="t" rotWithShape="0">
              <a:prstClr val="black">
                <a:alpha val="40000"/>
              </a:prstClr>
            </a:outerShdw>
          </a:effectLst>
        </p:spPr>
        <p:txBody>
          <a:bodyPr/>
          <a:lstStyle>
            <a:lvl1pPr marL="0" indent="0" algn="ctr">
              <a:buNone/>
              <a:defRPr sz="4000" b="1">
                <a:solidFill>
                  <a:schemeClr val="bg1"/>
                </a:solidFill>
                <a:latin typeface="Arial" panose="020B0604020202020204" pitchFamily="34" charset="0"/>
                <a:cs typeface="Arial" panose="020B0604020202020204" pitchFamily="34" charset="0"/>
              </a:defRPr>
            </a:lvl1pPr>
          </a:lstStyle>
          <a:p>
            <a:pPr lvl="0"/>
            <a:r>
              <a:rPr lang="en-US"/>
              <a:t>CLICK HERE TO EDIT TITLE</a:t>
            </a:r>
          </a:p>
        </p:txBody>
      </p:sp>
      <p:sp>
        <p:nvSpPr>
          <p:cNvPr id="8" name="Text Placeholder 30">
            <a:extLst>
              <a:ext uri="{FF2B5EF4-FFF2-40B4-BE49-F238E27FC236}">
                <a16:creationId xmlns:a16="http://schemas.microsoft.com/office/drawing/2014/main" id="{857272D2-F8D9-49A4-9BCC-A317C8060858}"/>
              </a:ext>
            </a:extLst>
          </p:cNvPr>
          <p:cNvSpPr>
            <a:spLocks noGrp="1"/>
          </p:cNvSpPr>
          <p:nvPr>
            <p:ph type="body" sz="quarter" idx="17" hasCustomPrompt="1"/>
          </p:nvPr>
        </p:nvSpPr>
        <p:spPr>
          <a:xfrm>
            <a:off x="6855942" y="2492188"/>
            <a:ext cx="4484320" cy="1416424"/>
          </a:xfrm>
          <a:prstGeom prst="rect">
            <a:avLst/>
          </a:prstGeom>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9" name="Text Placeholder 30">
            <a:extLst>
              <a:ext uri="{FF2B5EF4-FFF2-40B4-BE49-F238E27FC236}">
                <a16:creationId xmlns:a16="http://schemas.microsoft.com/office/drawing/2014/main" id="{2E5471CD-51CF-4310-B493-E80F92C6A919}"/>
              </a:ext>
            </a:extLst>
          </p:cNvPr>
          <p:cNvSpPr>
            <a:spLocks noGrp="1"/>
          </p:cNvSpPr>
          <p:nvPr>
            <p:ph type="body" sz="quarter" idx="18" hasCustomPrompt="1"/>
          </p:nvPr>
        </p:nvSpPr>
        <p:spPr>
          <a:xfrm>
            <a:off x="6855942" y="4043082"/>
            <a:ext cx="4484320" cy="1416424"/>
          </a:xfrm>
          <a:prstGeom prst="rect">
            <a:avLst/>
          </a:prstGeom>
        </p:spPr>
        <p:txBody>
          <a:bodyPr/>
          <a:lstStyle>
            <a:lvl1pPr marL="285750" indent="-285750" algn="l">
              <a:buFont typeface="Arial" panose="020B0604020202020204" pitchFamily="34" charset="0"/>
              <a:buChar char="•"/>
              <a:defRPr sz="1800" b="0">
                <a:solidFill>
                  <a:schemeClr val="bg1"/>
                </a:solidFill>
                <a:latin typeface="Arial" panose="020B0604020202020204" pitchFamily="34" charset="0"/>
                <a:cs typeface="Arial" panose="020B0604020202020204" pitchFamily="34" charset="0"/>
              </a:defRPr>
            </a:lvl1pPr>
          </a:lstStyle>
          <a:p>
            <a:pPr lvl="0"/>
            <a:r>
              <a:rPr lang="en-US"/>
              <a:t>Arial Regular 16pt – for support copy</a:t>
            </a:r>
          </a:p>
        </p:txBody>
      </p:sp>
    </p:spTree>
    <p:extLst>
      <p:ext uri="{BB962C8B-B14F-4D97-AF65-F5344CB8AC3E}">
        <p14:creationId xmlns:p14="http://schemas.microsoft.com/office/powerpoint/2010/main" val="17528714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D8823-0B99-DA9D-0D78-0D1CBD1F72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D1575D-A26E-CE77-462A-1C69E84A91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A0CFC3-BB72-8266-82E4-832F6DBB72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CB30D3-B64A-7081-583C-7C7BAD6A83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1A0661-C827-3171-9BC5-A4D056C988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8EB4ED-E6C4-A47A-F444-B34D385614CA}"/>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8" name="Footer Placeholder 7">
            <a:extLst>
              <a:ext uri="{FF2B5EF4-FFF2-40B4-BE49-F238E27FC236}">
                <a16:creationId xmlns:a16="http://schemas.microsoft.com/office/drawing/2014/main" id="{44FDB884-FF48-C351-F4EE-4D1E848633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EC845-B1EB-0A3A-127F-13C1A2A37943}"/>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17814582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0BA8A-C8F8-AC31-37EC-76CEB704A3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AB2C1F-C618-873F-CFE7-FA3B42110A31}"/>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4" name="Footer Placeholder 3">
            <a:extLst>
              <a:ext uri="{FF2B5EF4-FFF2-40B4-BE49-F238E27FC236}">
                <a16:creationId xmlns:a16="http://schemas.microsoft.com/office/drawing/2014/main" id="{BC060504-1E40-431D-5270-C4A44F3CA7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D0D838-EF37-A5E4-55FC-142557C1C3D9}"/>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4646098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43D045-D20F-4BA0-BDCD-FDF128D9D87F}"/>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3" name="Footer Placeholder 2">
            <a:extLst>
              <a:ext uri="{FF2B5EF4-FFF2-40B4-BE49-F238E27FC236}">
                <a16:creationId xmlns:a16="http://schemas.microsoft.com/office/drawing/2014/main" id="{F2923915-D9F5-66D8-E7EE-9430976220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6EB9BB-9A07-4701-1C35-C3E8357D855D}"/>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25044273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A863-8D73-8FB5-3F7E-426112649B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7A15B1-9C5E-3610-8D83-5F46C59951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265EFE-0E73-FDEB-A9BF-0EDE91BFD8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B4E1F-13DD-7B2D-9A0A-0F598B5BFC21}"/>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6" name="Footer Placeholder 5">
            <a:extLst>
              <a:ext uri="{FF2B5EF4-FFF2-40B4-BE49-F238E27FC236}">
                <a16:creationId xmlns:a16="http://schemas.microsoft.com/office/drawing/2014/main" id="{562BFD20-5BE1-CDB9-B8CD-652BC878F5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5CEDCA-FB51-9438-6E6A-98CEC3AA9CB2}"/>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7487909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BF68B-EAAB-CE04-857A-4E0781D078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BF71C1-BF17-2CFD-9231-EB61A3FF76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047AA0-E391-C1D3-18EE-1FA34846CF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382A06-C3EA-06A8-2D69-55172F09D75C}"/>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6" name="Footer Placeholder 5">
            <a:extLst>
              <a:ext uri="{FF2B5EF4-FFF2-40B4-BE49-F238E27FC236}">
                <a16:creationId xmlns:a16="http://schemas.microsoft.com/office/drawing/2014/main" id="{FD9F7F10-E111-AFF1-9998-BB0968E5B7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66FA57-796F-730D-73D2-CDAB1BCE0895}"/>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17943841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F349-1ED1-DF02-378B-348EADEBA2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F3FE92-EB78-98EB-39AE-D0A9674AA7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4F062F-AE9C-9614-36A0-43CE992E93AF}"/>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5" name="Footer Placeholder 4">
            <a:extLst>
              <a:ext uri="{FF2B5EF4-FFF2-40B4-BE49-F238E27FC236}">
                <a16:creationId xmlns:a16="http://schemas.microsoft.com/office/drawing/2014/main" id="{27AD270E-9DA1-D13B-4F18-ED68EE5EB1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109BD4-5DDF-DE8F-829F-AA790091798F}"/>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42392966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6D9CE7-9126-0C4A-B55E-1DD3B30591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912D96-64C4-9168-243B-56AC31F603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82389F-DECA-016E-E0D0-F036C58B4146}"/>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5" name="Footer Placeholder 4">
            <a:extLst>
              <a:ext uri="{FF2B5EF4-FFF2-40B4-BE49-F238E27FC236}">
                <a16:creationId xmlns:a16="http://schemas.microsoft.com/office/drawing/2014/main" id="{6777DB5A-D909-B511-61AD-1FCF9168C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AD12DD-7537-CF80-14BB-F5DAB0A3CBA3}"/>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9834273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3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14F9F9ED-3014-498E-965F-0E6B098381B5}"/>
              </a:ext>
            </a:extLst>
          </p:cNvPr>
          <p:cNvSpPr>
            <a:spLocks noGrp="1"/>
          </p:cNvSpPr>
          <p:nvPr>
            <p:ph type="body" sz="quarter" idx="10" hasCustomPrompt="1"/>
          </p:nvPr>
        </p:nvSpPr>
        <p:spPr>
          <a:xfrm>
            <a:off x="686455" y="411783"/>
            <a:ext cx="10618040" cy="638175"/>
          </a:xfrm>
          <a:prstGeom prst="rect">
            <a:avLst/>
          </a:prstGeom>
        </p:spPr>
        <p:txBody>
          <a:bodyPr/>
          <a:lstStyle>
            <a:lvl1pPr marL="0" indent="0">
              <a:buNone/>
              <a:defRPr sz="3600" b="1">
                <a:solidFill>
                  <a:srgbClr val="66B948"/>
                </a:solidFill>
                <a:latin typeface="Arial" panose="020B0604020202020204" pitchFamily="34" charset="0"/>
                <a:cs typeface="Arial" panose="020B0604020202020204" pitchFamily="34" charset="0"/>
              </a:defRPr>
            </a:lvl1pPr>
          </a:lstStyle>
          <a:p>
            <a:pPr lvl="0"/>
            <a:r>
              <a:rPr lang="en-US"/>
              <a:t>CLICK HERE TO EDIT TITLE</a:t>
            </a:r>
          </a:p>
        </p:txBody>
      </p:sp>
      <p:sp>
        <p:nvSpPr>
          <p:cNvPr id="7" name="Text Placeholder 30">
            <a:extLst>
              <a:ext uri="{FF2B5EF4-FFF2-40B4-BE49-F238E27FC236}">
                <a16:creationId xmlns:a16="http://schemas.microsoft.com/office/drawing/2014/main" id="{CF589A65-6F17-41D8-AD88-AB7A315C0E35}"/>
              </a:ext>
            </a:extLst>
          </p:cNvPr>
          <p:cNvSpPr>
            <a:spLocks noGrp="1"/>
          </p:cNvSpPr>
          <p:nvPr>
            <p:ph type="body" sz="quarter" idx="14" hasCustomPrompt="1"/>
          </p:nvPr>
        </p:nvSpPr>
        <p:spPr>
          <a:xfrm>
            <a:off x="1358150" y="1550557"/>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8" name="Text Placeholder 32">
            <a:extLst>
              <a:ext uri="{FF2B5EF4-FFF2-40B4-BE49-F238E27FC236}">
                <a16:creationId xmlns:a16="http://schemas.microsoft.com/office/drawing/2014/main" id="{5CA92BEE-1660-4047-AECF-74D63E8F3ADC}"/>
              </a:ext>
            </a:extLst>
          </p:cNvPr>
          <p:cNvSpPr>
            <a:spLocks noGrp="1"/>
          </p:cNvSpPr>
          <p:nvPr>
            <p:ph type="body" sz="quarter" idx="15" hasCustomPrompt="1"/>
          </p:nvPr>
        </p:nvSpPr>
        <p:spPr>
          <a:xfrm>
            <a:off x="1358151" y="1854654"/>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9" name="Text Placeholder 30">
            <a:extLst>
              <a:ext uri="{FF2B5EF4-FFF2-40B4-BE49-F238E27FC236}">
                <a16:creationId xmlns:a16="http://schemas.microsoft.com/office/drawing/2014/main" id="{933D2B98-C0D5-44B9-BA65-C2D43A290DC4}"/>
              </a:ext>
            </a:extLst>
          </p:cNvPr>
          <p:cNvSpPr>
            <a:spLocks noGrp="1"/>
          </p:cNvSpPr>
          <p:nvPr>
            <p:ph type="body" sz="quarter" idx="16" hasCustomPrompt="1"/>
          </p:nvPr>
        </p:nvSpPr>
        <p:spPr>
          <a:xfrm>
            <a:off x="1357572" y="2531800"/>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0" name="Text Placeholder 32">
            <a:extLst>
              <a:ext uri="{FF2B5EF4-FFF2-40B4-BE49-F238E27FC236}">
                <a16:creationId xmlns:a16="http://schemas.microsoft.com/office/drawing/2014/main" id="{3252C3B8-DB2D-4A06-BBBA-4B36F175F78E}"/>
              </a:ext>
            </a:extLst>
          </p:cNvPr>
          <p:cNvSpPr>
            <a:spLocks noGrp="1"/>
          </p:cNvSpPr>
          <p:nvPr>
            <p:ph type="body" sz="quarter" idx="17" hasCustomPrompt="1"/>
          </p:nvPr>
        </p:nvSpPr>
        <p:spPr>
          <a:xfrm>
            <a:off x="1357573" y="2835897"/>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11" name="Text Placeholder 30">
            <a:extLst>
              <a:ext uri="{FF2B5EF4-FFF2-40B4-BE49-F238E27FC236}">
                <a16:creationId xmlns:a16="http://schemas.microsoft.com/office/drawing/2014/main" id="{6AC3A3AC-08C8-4ADE-9F21-470128FBC674}"/>
              </a:ext>
            </a:extLst>
          </p:cNvPr>
          <p:cNvSpPr>
            <a:spLocks noGrp="1"/>
          </p:cNvSpPr>
          <p:nvPr>
            <p:ph type="body" sz="quarter" idx="18" hasCustomPrompt="1"/>
          </p:nvPr>
        </p:nvSpPr>
        <p:spPr>
          <a:xfrm>
            <a:off x="1358150" y="3534478"/>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2" name="Text Placeholder 32">
            <a:extLst>
              <a:ext uri="{FF2B5EF4-FFF2-40B4-BE49-F238E27FC236}">
                <a16:creationId xmlns:a16="http://schemas.microsoft.com/office/drawing/2014/main" id="{D23A9DDB-61E4-4FE8-8B0A-16D13E1C7142}"/>
              </a:ext>
            </a:extLst>
          </p:cNvPr>
          <p:cNvSpPr>
            <a:spLocks noGrp="1"/>
          </p:cNvSpPr>
          <p:nvPr>
            <p:ph type="body" sz="quarter" idx="19" hasCustomPrompt="1"/>
          </p:nvPr>
        </p:nvSpPr>
        <p:spPr>
          <a:xfrm>
            <a:off x="1358151" y="3838575"/>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3" name="Slide Number Placeholder 2">
            <a:extLst>
              <a:ext uri="{FF2B5EF4-FFF2-40B4-BE49-F238E27FC236}">
                <a16:creationId xmlns:a16="http://schemas.microsoft.com/office/drawing/2014/main" id="{C29403E5-9CFA-4460-BABE-28A2A446DD1A}"/>
              </a:ext>
            </a:extLst>
          </p:cNvPr>
          <p:cNvSpPr>
            <a:spLocks noGrp="1"/>
          </p:cNvSpPr>
          <p:nvPr>
            <p:ph type="sldNum" sz="quarter" idx="2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2751430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D7A3A3-AFE4-4ACE-AE35-4BB0C5838B5E}"/>
              </a:ext>
            </a:extLst>
          </p:cNvPr>
          <p:cNvSpPr>
            <a:spLocks noGrp="1"/>
          </p:cNvSpPr>
          <p:nvPr>
            <p:ph type="sldNum" sz="quarter" idx="1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10247300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7_Custom Layout">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CBF66996-4D86-444D-AF5F-23F7787A3BB6}"/>
              </a:ext>
            </a:extLst>
          </p:cNvPr>
          <p:cNvSpPr>
            <a:spLocks noGrp="1"/>
          </p:cNvSpPr>
          <p:nvPr>
            <p:ph type="body" sz="quarter" idx="10" hasCustomPrompt="1"/>
          </p:nvPr>
        </p:nvSpPr>
        <p:spPr>
          <a:xfrm>
            <a:off x="5376441" y="627716"/>
            <a:ext cx="6245206" cy="491666"/>
          </a:xfrm>
          <a:prstGeom prst="rect">
            <a:avLst/>
          </a:prstGeom>
          <a:effectLst>
            <a:outerShdw blurRad="50800" dist="38100" dir="5400000" algn="t" rotWithShape="0">
              <a:prstClr val="black">
                <a:alpha val="40000"/>
              </a:prstClr>
            </a:outerShdw>
          </a:effectLst>
        </p:spPr>
        <p:txBody>
          <a:bodyPr/>
          <a:lstStyle>
            <a:lvl1pPr marL="0" indent="0" algn="r">
              <a:buNone/>
              <a:defRPr sz="3200" b="0">
                <a:solidFill>
                  <a:srgbClr val="EF4B25"/>
                </a:solidFill>
                <a:latin typeface="Arial" panose="020B0604020202020204" pitchFamily="34" charset="0"/>
                <a:cs typeface="Arial" panose="020B0604020202020204" pitchFamily="34" charset="0"/>
              </a:defRPr>
            </a:lvl1pPr>
          </a:lstStyle>
          <a:p>
            <a:pPr lvl="0"/>
            <a:r>
              <a:rPr lang="en-US"/>
              <a:t>CLICK HERE TO EDIT TITLE</a:t>
            </a:r>
          </a:p>
        </p:txBody>
      </p:sp>
      <p:sp>
        <p:nvSpPr>
          <p:cNvPr id="21" name="Text Placeholder 30">
            <a:extLst>
              <a:ext uri="{FF2B5EF4-FFF2-40B4-BE49-F238E27FC236}">
                <a16:creationId xmlns:a16="http://schemas.microsoft.com/office/drawing/2014/main" id="{BC376AF6-9F83-42FB-B46A-A36CDCFA56B7}"/>
              </a:ext>
            </a:extLst>
          </p:cNvPr>
          <p:cNvSpPr>
            <a:spLocks noGrp="1"/>
          </p:cNvSpPr>
          <p:nvPr>
            <p:ph type="body" sz="quarter" idx="17" hasCustomPrompt="1"/>
          </p:nvPr>
        </p:nvSpPr>
        <p:spPr>
          <a:xfrm>
            <a:off x="5644875" y="1211193"/>
            <a:ext cx="5966990" cy="960214"/>
          </a:xfrm>
          <a:prstGeom prst="rect">
            <a:avLst/>
          </a:prstGeom>
        </p:spPr>
        <p:txBody>
          <a:bodyPr/>
          <a:lstStyle>
            <a:lvl1pPr marL="0" indent="0" algn="r">
              <a:buNone/>
              <a:defRPr sz="1800" b="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23" name="Text Placeholder 2">
            <a:extLst>
              <a:ext uri="{FF2B5EF4-FFF2-40B4-BE49-F238E27FC236}">
                <a16:creationId xmlns:a16="http://schemas.microsoft.com/office/drawing/2014/main" id="{8565A7E0-5117-4405-9705-8CA4F7C693F7}"/>
              </a:ext>
            </a:extLst>
          </p:cNvPr>
          <p:cNvSpPr>
            <a:spLocks noGrp="1"/>
          </p:cNvSpPr>
          <p:nvPr>
            <p:ph type="body" sz="quarter" idx="18" hasCustomPrompt="1"/>
          </p:nvPr>
        </p:nvSpPr>
        <p:spPr>
          <a:xfrm>
            <a:off x="5356877" y="5013564"/>
            <a:ext cx="6245206" cy="491666"/>
          </a:xfrm>
          <a:prstGeom prst="rect">
            <a:avLst/>
          </a:prstGeom>
          <a:effectLst>
            <a:outerShdw blurRad="50800" dist="38100" dir="5400000" algn="t" rotWithShape="0">
              <a:prstClr val="black">
                <a:alpha val="40000"/>
              </a:prstClr>
            </a:outerShdw>
          </a:effectLst>
        </p:spPr>
        <p:txBody>
          <a:bodyPr/>
          <a:lstStyle>
            <a:lvl1pPr marL="0" indent="0" algn="r">
              <a:buNone/>
              <a:defRPr sz="3200" b="0">
                <a:solidFill>
                  <a:srgbClr val="EF4B25"/>
                </a:solidFill>
                <a:latin typeface="Arial" panose="020B0604020202020204" pitchFamily="34" charset="0"/>
                <a:cs typeface="Arial" panose="020B0604020202020204" pitchFamily="34" charset="0"/>
              </a:defRPr>
            </a:lvl1pPr>
          </a:lstStyle>
          <a:p>
            <a:pPr lvl="0"/>
            <a:r>
              <a:rPr lang="en-US"/>
              <a:t>CLICK HERE TO EDIT TITLE</a:t>
            </a:r>
          </a:p>
        </p:txBody>
      </p:sp>
      <p:sp>
        <p:nvSpPr>
          <p:cNvPr id="24" name="Text Placeholder 30">
            <a:extLst>
              <a:ext uri="{FF2B5EF4-FFF2-40B4-BE49-F238E27FC236}">
                <a16:creationId xmlns:a16="http://schemas.microsoft.com/office/drawing/2014/main" id="{1AB04889-C07B-464B-BCB2-D62DCD8BE0D6}"/>
              </a:ext>
            </a:extLst>
          </p:cNvPr>
          <p:cNvSpPr>
            <a:spLocks noGrp="1"/>
          </p:cNvSpPr>
          <p:nvPr>
            <p:ph type="body" sz="quarter" idx="19" hasCustomPrompt="1"/>
          </p:nvPr>
        </p:nvSpPr>
        <p:spPr>
          <a:xfrm>
            <a:off x="5635093" y="5606048"/>
            <a:ext cx="5966990" cy="960214"/>
          </a:xfrm>
          <a:prstGeom prst="rect">
            <a:avLst/>
          </a:prstGeom>
        </p:spPr>
        <p:txBody>
          <a:bodyPr/>
          <a:lstStyle>
            <a:lvl1pPr marL="0" indent="0" algn="r">
              <a:buNone/>
              <a:defRPr sz="1800" b="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25" name="Text Placeholder 2">
            <a:extLst>
              <a:ext uri="{FF2B5EF4-FFF2-40B4-BE49-F238E27FC236}">
                <a16:creationId xmlns:a16="http://schemas.microsoft.com/office/drawing/2014/main" id="{85E0DC4F-E70F-41BA-91A9-838690D3B70B}"/>
              </a:ext>
            </a:extLst>
          </p:cNvPr>
          <p:cNvSpPr>
            <a:spLocks noGrp="1"/>
          </p:cNvSpPr>
          <p:nvPr>
            <p:ph type="body" sz="quarter" idx="20" hasCustomPrompt="1"/>
          </p:nvPr>
        </p:nvSpPr>
        <p:spPr>
          <a:xfrm>
            <a:off x="372501" y="2633045"/>
            <a:ext cx="6245206" cy="491666"/>
          </a:xfrm>
          <a:prstGeom prst="rect">
            <a:avLst/>
          </a:prstGeom>
          <a:effectLst>
            <a:outerShdw blurRad="50800" dist="38100" dir="5400000" algn="t" rotWithShape="0">
              <a:prstClr val="black">
                <a:alpha val="40000"/>
              </a:prstClr>
            </a:outerShdw>
          </a:effectLst>
        </p:spPr>
        <p:txBody>
          <a:bodyPr/>
          <a:lstStyle>
            <a:lvl1pPr marL="0" indent="0" algn="l">
              <a:buNone/>
              <a:defRPr sz="3200" b="0">
                <a:solidFill>
                  <a:schemeClr val="bg1"/>
                </a:solidFill>
                <a:latin typeface="Arial" panose="020B0604020202020204" pitchFamily="34" charset="0"/>
                <a:cs typeface="Arial" panose="020B0604020202020204" pitchFamily="34" charset="0"/>
              </a:defRPr>
            </a:lvl1pPr>
          </a:lstStyle>
          <a:p>
            <a:pPr lvl="0"/>
            <a:r>
              <a:rPr lang="en-US"/>
              <a:t>CLICK HERE TO EDIT TITLE</a:t>
            </a:r>
          </a:p>
        </p:txBody>
      </p:sp>
      <p:sp>
        <p:nvSpPr>
          <p:cNvPr id="26" name="Text Placeholder 30">
            <a:extLst>
              <a:ext uri="{FF2B5EF4-FFF2-40B4-BE49-F238E27FC236}">
                <a16:creationId xmlns:a16="http://schemas.microsoft.com/office/drawing/2014/main" id="{127958EC-DD84-4592-8BA1-2C3F2678B967}"/>
              </a:ext>
            </a:extLst>
          </p:cNvPr>
          <p:cNvSpPr>
            <a:spLocks noGrp="1"/>
          </p:cNvSpPr>
          <p:nvPr>
            <p:ph type="body" sz="quarter" idx="21" hasCustomPrompt="1"/>
          </p:nvPr>
        </p:nvSpPr>
        <p:spPr>
          <a:xfrm>
            <a:off x="372501" y="3224019"/>
            <a:ext cx="5966990" cy="960214"/>
          </a:xfrm>
          <a:prstGeom prst="rect">
            <a:avLst/>
          </a:prstGeom>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2" name="Slide Number Placeholder 1">
            <a:extLst>
              <a:ext uri="{FF2B5EF4-FFF2-40B4-BE49-F238E27FC236}">
                <a16:creationId xmlns:a16="http://schemas.microsoft.com/office/drawing/2014/main" id="{BF07E155-667B-4890-AC29-3174F67B5EE9}"/>
              </a:ext>
            </a:extLst>
          </p:cNvPr>
          <p:cNvSpPr>
            <a:spLocks noGrp="1"/>
          </p:cNvSpPr>
          <p:nvPr>
            <p:ph type="sldNum" sz="quarter" idx="2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742504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0" name="Text Placeholder 2">
            <a:extLst>
              <a:ext uri="{FF2B5EF4-FFF2-40B4-BE49-F238E27FC236}">
                <a16:creationId xmlns:a16="http://schemas.microsoft.com/office/drawing/2014/main" id="{5EF15BE7-9C77-4F4C-AC5A-32AF70D752D5}"/>
              </a:ext>
            </a:extLst>
          </p:cNvPr>
          <p:cNvSpPr>
            <a:spLocks noGrp="1"/>
          </p:cNvSpPr>
          <p:nvPr>
            <p:ph type="body" sz="quarter" idx="10" hasCustomPrompt="1"/>
          </p:nvPr>
        </p:nvSpPr>
        <p:spPr>
          <a:xfrm>
            <a:off x="8153733" y="610108"/>
            <a:ext cx="3605979" cy="959037"/>
          </a:xfrm>
          <a:prstGeom prst="rect">
            <a:avLst/>
          </a:prstGeom>
          <a:effectLst/>
        </p:spPr>
        <p:txBody>
          <a:bodyPr/>
          <a:lstStyle>
            <a:lvl1pPr marL="0" indent="0" algn="l">
              <a:buNone/>
              <a:defRPr sz="3200" b="0">
                <a:solidFill>
                  <a:srgbClr val="66B948"/>
                </a:solidFill>
                <a:latin typeface="Arial" panose="020B0604020202020204" pitchFamily="34" charset="0"/>
                <a:cs typeface="Arial" panose="020B0604020202020204" pitchFamily="34" charset="0"/>
              </a:defRPr>
            </a:lvl1pPr>
          </a:lstStyle>
          <a:p>
            <a:pPr lvl="0"/>
            <a:r>
              <a:rPr lang="en-US"/>
              <a:t>CLICK HERE TO EDIT TITLE</a:t>
            </a:r>
          </a:p>
        </p:txBody>
      </p:sp>
      <p:sp>
        <p:nvSpPr>
          <p:cNvPr id="31" name="Text Placeholder 30">
            <a:extLst>
              <a:ext uri="{FF2B5EF4-FFF2-40B4-BE49-F238E27FC236}">
                <a16:creationId xmlns:a16="http://schemas.microsoft.com/office/drawing/2014/main" id="{B773F203-DA5D-4158-9313-C00267F16004}"/>
              </a:ext>
            </a:extLst>
          </p:cNvPr>
          <p:cNvSpPr>
            <a:spLocks noGrp="1"/>
          </p:cNvSpPr>
          <p:nvPr>
            <p:ph type="body" sz="quarter" idx="17" hasCustomPrompt="1"/>
          </p:nvPr>
        </p:nvSpPr>
        <p:spPr>
          <a:xfrm>
            <a:off x="8153733" y="1648944"/>
            <a:ext cx="3605979" cy="1399055"/>
          </a:xfrm>
          <a:prstGeom prst="rect">
            <a:avLst/>
          </a:prstGeom>
        </p:spPr>
        <p:txBody>
          <a:bodyPr/>
          <a:lstStyle>
            <a:lvl1pPr marL="0" indent="0" algn="l">
              <a:buNone/>
              <a:defRPr sz="1800" b="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32" name="Text Placeholder 29">
            <a:extLst>
              <a:ext uri="{FF2B5EF4-FFF2-40B4-BE49-F238E27FC236}">
                <a16:creationId xmlns:a16="http://schemas.microsoft.com/office/drawing/2014/main" id="{BB12B9D7-A99E-4808-99E6-B6ED0124F5AF}"/>
              </a:ext>
            </a:extLst>
          </p:cNvPr>
          <p:cNvSpPr>
            <a:spLocks noGrp="1"/>
          </p:cNvSpPr>
          <p:nvPr>
            <p:ph type="body" sz="quarter" idx="20" hasCustomPrompt="1"/>
          </p:nvPr>
        </p:nvSpPr>
        <p:spPr>
          <a:xfrm>
            <a:off x="8153732" y="3237193"/>
            <a:ext cx="3605979" cy="2781866"/>
          </a:xfrm>
          <a:prstGeom prst="rect">
            <a:avLst/>
          </a:prstGeom>
        </p:spPr>
        <p:txBody>
          <a:bodyPr/>
          <a:lstStyle>
            <a:lvl1pPr marL="285750" indent="-285750" algn="ct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33" name="Text Placeholder 2">
            <a:extLst>
              <a:ext uri="{FF2B5EF4-FFF2-40B4-BE49-F238E27FC236}">
                <a16:creationId xmlns:a16="http://schemas.microsoft.com/office/drawing/2014/main" id="{BDD0D4F6-23C8-40E5-89CC-0B40E9AE8E1E}"/>
              </a:ext>
            </a:extLst>
          </p:cNvPr>
          <p:cNvSpPr>
            <a:spLocks noGrp="1"/>
          </p:cNvSpPr>
          <p:nvPr>
            <p:ph type="body" sz="quarter" idx="21" hasCustomPrompt="1"/>
          </p:nvPr>
        </p:nvSpPr>
        <p:spPr>
          <a:xfrm>
            <a:off x="2423259" y="1809667"/>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34" name="Text Placeholder 2">
            <a:extLst>
              <a:ext uri="{FF2B5EF4-FFF2-40B4-BE49-F238E27FC236}">
                <a16:creationId xmlns:a16="http://schemas.microsoft.com/office/drawing/2014/main" id="{F57E2BB4-5932-4D12-B17D-4813553C1CAD}"/>
              </a:ext>
            </a:extLst>
          </p:cNvPr>
          <p:cNvSpPr>
            <a:spLocks noGrp="1"/>
          </p:cNvSpPr>
          <p:nvPr>
            <p:ph type="body" sz="quarter" idx="22" hasCustomPrompt="1"/>
          </p:nvPr>
        </p:nvSpPr>
        <p:spPr>
          <a:xfrm>
            <a:off x="4368276" y="1814577"/>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37" name="Text Placeholder 2">
            <a:extLst>
              <a:ext uri="{FF2B5EF4-FFF2-40B4-BE49-F238E27FC236}">
                <a16:creationId xmlns:a16="http://schemas.microsoft.com/office/drawing/2014/main" id="{F48B5356-0DF1-48F0-B86F-F6988613EE7F}"/>
              </a:ext>
            </a:extLst>
          </p:cNvPr>
          <p:cNvSpPr>
            <a:spLocks noGrp="1"/>
          </p:cNvSpPr>
          <p:nvPr>
            <p:ph type="body" sz="quarter" idx="23" hasCustomPrompt="1"/>
          </p:nvPr>
        </p:nvSpPr>
        <p:spPr>
          <a:xfrm>
            <a:off x="2433259" y="3840095"/>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38" name="Text Placeholder 2">
            <a:extLst>
              <a:ext uri="{FF2B5EF4-FFF2-40B4-BE49-F238E27FC236}">
                <a16:creationId xmlns:a16="http://schemas.microsoft.com/office/drawing/2014/main" id="{CD5A5728-99A2-48BC-8AE9-65477CABC7FC}"/>
              </a:ext>
            </a:extLst>
          </p:cNvPr>
          <p:cNvSpPr>
            <a:spLocks noGrp="1"/>
          </p:cNvSpPr>
          <p:nvPr>
            <p:ph type="body" sz="quarter" idx="24" hasCustomPrompt="1"/>
          </p:nvPr>
        </p:nvSpPr>
        <p:spPr>
          <a:xfrm>
            <a:off x="4378281" y="3836037"/>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2" name="Slide Number Placeholder 1">
            <a:extLst>
              <a:ext uri="{FF2B5EF4-FFF2-40B4-BE49-F238E27FC236}">
                <a16:creationId xmlns:a16="http://schemas.microsoft.com/office/drawing/2014/main" id="{4D5DBA2A-A415-4257-868E-BD07922D3C9B}"/>
              </a:ext>
            </a:extLst>
          </p:cNvPr>
          <p:cNvSpPr>
            <a:spLocks noGrp="1"/>
          </p:cNvSpPr>
          <p:nvPr>
            <p:ph type="sldNum" sz="quarter" idx="25"/>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2073131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14F9F9ED-3014-498E-965F-0E6B098381B5}"/>
              </a:ext>
            </a:extLst>
          </p:cNvPr>
          <p:cNvSpPr>
            <a:spLocks noGrp="1"/>
          </p:cNvSpPr>
          <p:nvPr>
            <p:ph type="body" sz="quarter" idx="10" hasCustomPrompt="1"/>
          </p:nvPr>
        </p:nvSpPr>
        <p:spPr>
          <a:xfrm>
            <a:off x="686455" y="411783"/>
            <a:ext cx="10618040" cy="638175"/>
          </a:xfrm>
          <a:prstGeom prst="rect">
            <a:avLst/>
          </a:prstGeom>
        </p:spPr>
        <p:txBody>
          <a:bodyPr/>
          <a:lstStyle>
            <a:lvl1pPr marL="0" indent="0">
              <a:buNone/>
              <a:defRPr sz="3600" b="1">
                <a:solidFill>
                  <a:srgbClr val="66B948"/>
                </a:solidFill>
                <a:latin typeface="Arial" panose="020B0604020202020204" pitchFamily="34" charset="0"/>
                <a:cs typeface="Arial" panose="020B0604020202020204" pitchFamily="34" charset="0"/>
              </a:defRPr>
            </a:lvl1pPr>
          </a:lstStyle>
          <a:p>
            <a:pPr lvl="0"/>
            <a:r>
              <a:rPr lang="en-US"/>
              <a:t>CLICK HERE TO EDIT TITLE</a:t>
            </a:r>
          </a:p>
        </p:txBody>
      </p:sp>
      <p:sp>
        <p:nvSpPr>
          <p:cNvPr id="7" name="Text Placeholder 30">
            <a:extLst>
              <a:ext uri="{FF2B5EF4-FFF2-40B4-BE49-F238E27FC236}">
                <a16:creationId xmlns:a16="http://schemas.microsoft.com/office/drawing/2014/main" id="{CF589A65-6F17-41D8-AD88-AB7A315C0E35}"/>
              </a:ext>
            </a:extLst>
          </p:cNvPr>
          <p:cNvSpPr>
            <a:spLocks noGrp="1"/>
          </p:cNvSpPr>
          <p:nvPr>
            <p:ph type="body" sz="quarter" idx="14" hasCustomPrompt="1"/>
          </p:nvPr>
        </p:nvSpPr>
        <p:spPr>
          <a:xfrm>
            <a:off x="1358150" y="1550557"/>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8" name="Text Placeholder 32">
            <a:extLst>
              <a:ext uri="{FF2B5EF4-FFF2-40B4-BE49-F238E27FC236}">
                <a16:creationId xmlns:a16="http://schemas.microsoft.com/office/drawing/2014/main" id="{5CA92BEE-1660-4047-AECF-74D63E8F3ADC}"/>
              </a:ext>
            </a:extLst>
          </p:cNvPr>
          <p:cNvSpPr>
            <a:spLocks noGrp="1"/>
          </p:cNvSpPr>
          <p:nvPr>
            <p:ph type="body" sz="quarter" idx="15" hasCustomPrompt="1"/>
          </p:nvPr>
        </p:nvSpPr>
        <p:spPr>
          <a:xfrm>
            <a:off x="1358151" y="1854654"/>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9" name="Text Placeholder 30">
            <a:extLst>
              <a:ext uri="{FF2B5EF4-FFF2-40B4-BE49-F238E27FC236}">
                <a16:creationId xmlns:a16="http://schemas.microsoft.com/office/drawing/2014/main" id="{933D2B98-C0D5-44B9-BA65-C2D43A290DC4}"/>
              </a:ext>
            </a:extLst>
          </p:cNvPr>
          <p:cNvSpPr>
            <a:spLocks noGrp="1"/>
          </p:cNvSpPr>
          <p:nvPr>
            <p:ph type="body" sz="quarter" idx="16" hasCustomPrompt="1"/>
          </p:nvPr>
        </p:nvSpPr>
        <p:spPr>
          <a:xfrm>
            <a:off x="1357572" y="2531800"/>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0" name="Text Placeholder 32">
            <a:extLst>
              <a:ext uri="{FF2B5EF4-FFF2-40B4-BE49-F238E27FC236}">
                <a16:creationId xmlns:a16="http://schemas.microsoft.com/office/drawing/2014/main" id="{3252C3B8-DB2D-4A06-BBBA-4B36F175F78E}"/>
              </a:ext>
            </a:extLst>
          </p:cNvPr>
          <p:cNvSpPr>
            <a:spLocks noGrp="1"/>
          </p:cNvSpPr>
          <p:nvPr>
            <p:ph type="body" sz="quarter" idx="17" hasCustomPrompt="1"/>
          </p:nvPr>
        </p:nvSpPr>
        <p:spPr>
          <a:xfrm>
            <a:off x="1357573" y="2835897"/>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11" name="Text Placeholder 30">
            <a:extLst>
              <a:ext uri="{FF2B5EF4-FFF2-40B4-BE49-F238E27FC236}">
                <a16:creationId xmlns:a16="http://schemas.microsoft.com/office/drawing/2014/main" id="{6AC3A3AC-08C8-4ADE-9F21-470128FBC674}"/>
              </a:ext>
            </a:extLst>
          </p:cNvPr>
          <p:cNvSpPr>
            <a:spLocks noGrp="1"/>
          </p:cNvSpPr>
          <p:nvPr>
            <p:ph type="body" sz="quarter" idx="18" hasCustomPrompt="1"/>
          </p:nvPr>
        </p:nvSpPr>
        <p:spPr>
          <a:xfrm>
            <a:off x="1358150" y="3534478"/>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2" name="Text Placeholder 32">
            <a:extLst>
              <a:ext uri="{FF2B5EF4-FFF2-40B4-BE49-F238E27FC236}">
                <a16:creationId xmlns:a16="http://schemas.microsoft.com/office/drawing/2014/main" id="{D23A9DDB-61E4-4FE8-8B0A-16D13E1C7142}"/>
              </a:ext>
            </a:extLst>
          </p:cNvPr>
          <p:cNvSpPr>
            <a:spLocks noGrp="1"/>
          </p:cNvSpPr>
          <p:nvPr>
            <p:ph type="body" sz="quarter" idx="19" hasCustomPrompt="1"/>
          </p:nvPr>
        </p:nvSpPr>
        <p:spPr>
          <a:xfrm>
            <a:off x="1358151" y="3838575"/>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3" name="Slide Number Placeholder 2">
            <a:extLst>
              <a:ext uri="{FF2B5EF4-FFF2-40B4-BE49-F238E27FC236}">
                <a16:creationId xmlns:a16="http://schemas.microsoft.com/office/drawing/2014/main" id="{C29403E5-9CFA-4460-BABE-28A2A446DD1A}"/>
              </a:ext>
            </a:extLst>
          </p:cNvPr>
          <p:cNvSpPr>
            <a:spLocks noGrp="1"/>
          </p:cNvSpPr>
          <p:nvPr>
            <p:ph type="sldNum" sz="quarter" idx="2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5030733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Slide Number Placeholder 5"/>
          <p:cNvSpPr>
            <a:spLocks noGrp="1"/>
          </p:cNvSpPr>
          <p:nvPr>
            <p:ph type="sldNum" sz="quarter" idx="4"/>
          </p:nvPr>
        </p:nvSpPr>
        <p:spPr bwMode="gray">
          <a:xfrm>
            <a:off x="11401519" y="0"/>
            <a:ext cx="539470" cy="591670"/>
          </a:xfrm>
          <a:prstGeom prst="rect">
            <a:avLst/>
          </a:prstGeom>
          <a:solidFill>
            <a:srgbClr val="721F5D"/>
          </a:solidFill>
          <a:effectLst>
            <a:outerShdw blurRad="63500" sx="102000" sy="102000" algn="ctr" rotWithShape="0">
              <a:prstClr val="black">
                <a:alpha val="40000"/>
              </a:prstClr>
            </a:outerShdw>
          </a:effectLst>
        </p:spPr>
        <p:txBody>
          <a:bodyPr vert="horz" lIns="91440" tIns="45720" rIns="91440" bIns="45720" rtlCol="0" anchor="b"/>
          <a:lstStyle>
            <a:lvl1pPr algn="ctr">
              <a:defRPr sz="1800" b="1" i="0">
                <a:solidFill>
                  <a:schemeClr val="bg1"/>
                </a:solidFill>
                <a:latin typeface="Arial" panose="020B0604020202020204" pitchFamily="34" charset="0"/>
                <a:cs typeface="Arial" panose="020B0604020202020204" pitchFamily="34" charset="0"/>
              </a:defRPr>
            </a:lvl1pPr>
          </a:lstStyle>
          <a:p>
            <a:fld id="{4179449E-6FBB-2343-B3AE-D1EFA46A6E77}" type="slidenum">
              <a:rPr lang="en-US" smtClean="0"/>
              <a:pPr/>
              <a:t>‹#›</a:t>
            </a:fld>
            <a:endParaRPr lang="en-US"/>
          </a:p>
        </p:txBody>
      </p:sp>
    </p:spTree>
    <p:extLst>
      <p:ext uri="{BB962C8B-B14F-4D97-AF65-F5344CB8AC3E}">
        <p14:creationId xmlns:p14="http://schemas.microsoft.com/office/powerpoint/2010/main" val="2195166028"/>
      </p:ext>
    </p:extLst>
  </p:cSld>
  <p:clrMap bg1="lt1" tx1="dk1" bg2="lt2" tx2="dk2" accent1="accent1" accent2="accent2" accent3="accent3" accent4="accent4" accent5="accent5" accent6="accent6" hlink="hlink" folHlink="folHlink"/>
  <p:sldLayoutIdLst>
    <p:sldLayoutId id="2147483776" r:id="rId1"/>
    <p:sldLayoutId id="2147483702" r:id="rId2"/>
    <p:sldLayoutId id="2147483777" r:id="rId3"/>
    <p:sldLayoutId id="2147483778" r:id="rId4"/>
    <p:sldLayoutId id="2147483779" r:id="rId5"/>
    <p:sldLayoutId id="2147483708" r:id="rId6"/>
    <p:sldLayoutId id="2147483668" r:id="rId7"/>
    <p:sldLayoutId id="2147483661" r:id="rId8"/>
    <p:sldLayoutId id="2147483780" r:id="rId9"/>
    <p:sldLayoutId id="2147483675" r:id="rId10"/>
    <p:sldLayoutId id="2147483748" r:id="rId11"/>
    <p:sldLayoutId id="2147483707" r:id="rId12"/>
    <p:sldLayoutId id="2147483781" r:id="rId1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0CA2B1-3946-B9F0-3C3C-C48B1BA8BC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D2D887-2D7B-379A-B101-961B5BF8CB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539B6-A824-B6E4-6362-6FDA628B31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DE62AE-6840-4832-8821-FAE201194890}" type="datetimeFigureOut">
              <a:rPr lang="en-US" smtClean="0"/>
              <a:t>9/14/2023</a:t>
            </a:fld>
            <a:endParaRPr lang="en-US"/>
          </a:p>
        </p:txBody>
      </p:sp>
      <p:sp>
        <p:nvSpPr>
          <p:cNvPr id="5" name="Footer Placeholder 4">
            <a:extLst>
              <a:ext uri="{FF2B5EF4-FFF2-40B4-BE49-F238E27FC236}">
                <a16:creationId xmlns:a16="http://schemas.microsoft.com/office/drawing/2014/main" id="{F27C699D-CC35-94AE-B729-724FB6C4AF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201848-CA8A-3F6C-1B7C-AA046E441D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41D81-04BD-44BC-9AF2-ED1F1CBD93C9}" type="slidenum">
              <a:rPr lang="en-US" smtClean="0"/>
              <a:t>‹#›</a:t>
            </a:fld>
            <a:endParaRPr lang="en-US"/>
          </a:p>
        </p:txBody>
      </p:sp>
    </p:spTree>
    <p:extLst>
      <p:ext uri="{BB962C8B-B14F-4D97-AF65-F5344CB8AC3E}">
        <p14:creationId xmlns:p14="http://schemas.microsoft.com/office/powerpoint/2010/main" val="1494967401"/>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82"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9/14/2023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179449E-6FBB-2343-B3AE-D1EFA46A6E77}" type="slidenum">
              <a:rPr lang="en-US" smtClean="0"/>
              <a:pPr/>
              <a:t>‹#›</a:t>
            </a:fld>
            <a:endParaRPr lang="en-US"/>
          </a:p>
        </p:txBody>
      </p:sp>
    </p:spTree>
    <p:extLst>
      <p:ext uri="{BB962C8B-B14F-4D97-AF65-F5344CB8AC3E}">
        <p14:creationId xmlns:p14="http://schemas.microsoft.com/office/powerpoint/2010/main" val="237164542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689" r:id="rId17"/>
    <p:sldLayoutId id="2147483766" r:id="rId18"/>
    <p:sldLayoutId id="2147483767" r:id="rId19"/>
    <p:sldLayoutId id="2147483768" r:id="rId20"/>
    <p:sldLayoutId id="2147483769" r:id="rId21"/>
    <p:sldLayoutId id="2147483771" r:id="rId22"/>
    <p:sldLayoutId id="2147483772" r:id="rId23"/>
    <p:sldLayoutId id="2147483695" r:id="rId24"/>
    <p:sldLayoutId id="2147483773" r:id="rId25"/>
    <p:sldLayoutId id="2147483774" r:id="rId26"/>
    <p:sldLayoutId id="2147483790" r:id="rId27"/>
    <p:sldLayoutId id="2147483783" r:id="rId28"/>
    <p:sldLayoutId id="2147483784" r:id="rId29"/>
    <p:sldLayoutId id="2147483785" r:id="rId30"/>
  </p:sldLayoutIdLst>
  <p:hf hdr="0" ft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5BDD9-2F87-2442-D7F3-32E39E75EC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88B519-D9C9-FC2B-41A1-363FCC8C3A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C50CD4-EA1A-F685-39EE-F6DE00256F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E01F07-09BE-42D3-B9E3-86071E8C34EC}" type="datetimeFigureOut">
              <a:rPr lang="en-US" smtClean="0"/>
              <a:t>9/14/2023</a:t>
            </a:fld>
            <a:endParaRPr lang="en-US"/>
          </a:p>
        </p:txBody>
      </p:sp>
      <p:sp>
        <p:nvSpPr>
          <p:cNvPr id="5" name="Footer Placeholder 4">
            <a:extLst>
              <a:ext uri="{FF2B5EF4-FFF2-40B4-BE49-F238E27FC236}">
                <a16:creationId xmlns:a16="http://schemas.microsoft.com/office/drawing/2014/main" id="{BAC9EFD5-B865-2757-3DEF-F3A2FB304D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5847BD-B81F-C695-63F9-56388FA9B8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2281E-EA56-49F6-9B7A-48CE687A6AF5}" type="slidenum">
              <a:rPr lang="en-US" smtClean="0"/>
              <a:t>‹#›</a:t>
            </a:fld>
            <a:endParaRPr lang="en-US"/>
          </a:p>
        </p:txBody>
      </p:sp>
    </p:spTree>
    <p:extLst>
      <p:ext uri="{BB962C8B-B14F-4D97-AF65-F5344CB8AC3E}">
        <p14:creationId xmlns:p14="http://schemas.microsoft.com/office/powerpoint/2010/main" val="3825758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9.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2.xml"/><Relationship Id="rId1" Type="http://schemas.openxmlformats.org/officeDocument/2006/relationships/slideLayout" Target="../slideLayouts/slideLayout67.xml"/><Relationship Id="rId5" Type="http://schemas.openxmlformats.org/officeDocument/2006/relationships/image" Target="../media/image78.png"/><Relationship Id="rId4" Type="http://schemas.openxmlformats.org/officeDocument/2006/relationships/hyperlink" Target="https://bit.ly/3CU2g4F"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3.xml"/><Relationship Id="rId1" Type="http://schemas.openxmlformats.org/officeDocument/2006/relationships/slideLayout" Target="../slideLayouts/slideLayout68.xml"/><Relationship Id="rId4" Type="http://schemas.openxmlformats.org/officeDocument/2006/relationships/image" Target="../media/image79.png"/></Relationships>
</file>

<file path=ppt/slides/_rels/slide10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04.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6.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bscmntrn.wbscm.usda.gov/"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5.sv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hyperlink" Target="https://forms.office.com/r/rEdmq9dELn" TargetMode="External"/><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s://bit.ly/3rlmTnZ" TargetMode="External"/><Relationship Id="rId2" Type="http://schemas.openxmlformats.org/officeDocument/2006/relationships/notesSlide" Target="../notesSlides/notesSlide3.xml"/><Relationship Id="rId1" Type="http://schemas.openxmlformats.org/officeDocument/2006/relationships/slideLayout" Target="../slideLayouts/slideLayout6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hyperlink" Target="https://forms.office.com/r/aTV6Q8ez1Q"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9.xml"/><Relationship Id="rId4" Type="http://schemas.openxmlformats.org/officeDocument/2006/relationships/hyperlink" Target="https://forms.office.com/r/NEY6e91r5d"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9.xml"/><Relationship Id="rId5" Type="http://schemas.openxmlformats.org/officeDocument/2006/relationships/image" Target="../media/image51.svg"/><Relationship Id="rId4" Type="http://schemas.openxmlformats.org/officeDocument/2006/relationships/image" Target="../media/image50.png"/></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hyperlink" Target="https://forms.office.com/r/fviKeCrYyR"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9.xml"/><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0.xml"/><Relationship Id="rId1" Type="http://schemas.openxmlformats.org/officeDocument/2006/relationships/slideLayout" Target="../slideLayouts/slideLayout9.xml"/><Relationship Id="rId5" Type="http://schemas.openxmlformats.org/officeDocument/2006/relationships/image" Target="../media/image57.svg"/><Relationship Id="rId4" Type="http://schemas.openxmlformats.org/officeDocument/2006/relationships/image" Target="../media/image56.png"/></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1.xml"/><Relationship Id="rId1" Type="http://schemas.openxmlformats.org/officeDocument/2006/relationships/slideLayout" Target="../slideLayouts/slideLayout9.xml"/><Relationship Id="rId5" Type="http://schemas.openxmlformats.org/officeDocument/2006/relationships/image" Target="../media/image57.svg"/><Relationship Id="rId4" Type="http://schemas.openxmlformats.org/officeDocument/2006/relationships/image" Target="../media/image56.png"/></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2.xml"/><Relationship Id="rId1" Type="http://schemas.openxmlformats.org/officeDocument/2006/relationships/slideLayout" Target="../slideLayouts/slideLayout9.xml"/><Relationship Id="rId5" Type="http://schemas.openxmlformats.org/officeDocument/2006/relationships/image" Target="../media/image57.svg"/><Relationship Id="rId4" Type="http://schemas.openxmlformats.org/officeDocument/2006/relationships/image" Target="../media/image56.png"/></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3.xml"/><Relationship Id="rId1" Type="http://schemas.openxmlformats.org/officeDocument/2006/relationships/slideLayout" Target="../slideLayouts/slideLayout9.xml"/><Relationship Id="rId5" Type="http://schemas.openxmlformats.org/officeDocument/2006/relationships/image" Target="../media/image59.svg"/><Relationship Id="rId4" Type="http://schemas.openxmlformats.org/officeDocument/2006/relationships/image" Target="../media/image58.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6.xml"/><Relationship Id="rId1" Type="http://schemas.openxmlformats.org/officeDocument/2006/relationships/slideLayout" Target="../slideLayouts/slideLayout9.xml"/><Relationship Id="rId5" Type="http://schemas.openxmlformats.org/officeDocument/2006/relationships/image" Target="../media/image59.svg"/><Relationship Id="rId4" Type="http://schemas.openxmlformats.org/officeDocument/2006/relationships/image" Target="../media/image58.png"/></Relationships>
</file>

<file path=ppt/slides/_rels/slide8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7.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8.xml"/><Relationship Id="rId1" Type="http://schemas.openxmlformats.org/officeDocument/2006/relationships/slideLayout" Target="../slideLayouts/slideLayout9.xml"/><Relationship Id="rId5" Type="http://schemas.openxmlformats.org/officeDocument/2006/relationships/image" Target="../media/image59.svg"/><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51.svg"/><Relationship Id="rId2" Type="http://schemas.openxmlformats.org/officeDocument/2006/relationships/notesSlide" Target="../notesSlides/notesSlide89.xml"/><Relationship Id="rId1" Type="http://schemas.openxmlformats.org/officeDocument/2006/relationships/slideLayout" Target="../slideLayouts/slideLayout9.xml"/><Relationship Id="rId6" Type="http://schemas.openxmlformats.org/officeDocument/2006/relationships/image" Target="../media/image50.png"/><Relationship Id="rId5" Type="http://schemas.openxmlformats.org/officeDocument/2006/relationships/image" Target="../media/image59.svg"/><Relationship Id="rId4" Type="http://schemas.openxmlformats.org/officeDocument/2006/relationships/image" Target="../media/image58.png"/></Relationships>
</file>

<file path=ppt/slides/_rels/slide91.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51.svg"/><Relationship Id="rId2" Type="http://schemas.openxmlformats.org/officeDocument/2006/relationships/notesSlide" Target="../notesSlides/notesSlide90.xml"/><Relationship Id="rId1" Type="http://schemas.openxmlformats.org/officeDocument/2006/relationships/slideLayout" Target="../slideLayouts/slideLayout9.xml"/><Relationship Id="rId6" Type="http://schemas.openxmlformats.org/officeDocument/2006/relationships/image" Target="../media/image50.png"/><Relationship Id="rId5" Type="http://schemas.openxmlformats.org/officeDocument/2006/relationships/image" Target="../media/image59.svg"/><Relationship Id="rId4" Type="http://schemas.openxmlformats.org/officeDocument/2006/relationships/image" Target="../media/image58.png"/></Relationships>
</file>

<file path=ppt/slides/_rels/slide9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1.xml"/><Relationship Id="rId1" Type="http://schemas.openxmlformats.org/officeDocument/2006/relationships/slideLayout" Target="../slideLayouts/slideLayout9.xml"/><Relationship Id="rId5" Type="http://schemas.openxmlformats.org/officeDocument/2006/relationships/image" Target="../media/image59.svg"/><Relationship Id="rId4" Type="http://schemas.openxmlformats.org/officeDocument/2006/relationships/image" Target="../media/image58.png"/></Relationships>
</file>

<file path=ppt/slides/_rels/slide9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2.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3.xml"/><Relationship Id="rId1" Type="http://schemas.openxmlformats.org/officeDocument/2006/relationships/slideLayout" Target="../slideLayouts/slideLayout9.xml"/><Relationship Id="rId5" Type="http://schemas.openxmlformats.org/officeDocument/2006/relationships/image" Target="../media/image59.svg"/><Relationship Id="rId4" Type="http://schemas.openxmlformats.org/officeDocument/2006/relationships/image" Target="../media/image58.png"/></Relationships>
</file>

<file path=ppt/slides/_rels/slide9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4.xml"/><Relationship Id="rId1" Type="http://schemas.openxmlformats.org/officeDocument/2006/relationships/slideLayout" Target="../slideLayouts/slideLayout9.xml"/><Relationship Id="rId5" Type="http://schemas.openxmlformats.org/officeDocument/2006/relationships/image" Target="../media/image59.svg"/><Relationship Id="rId4" Type="http://schemas.openxmlformats.org/officeDocument/2006/relationships/image" Target="../media/image58.png"/></Relationships>
</file>

<file path=ppt/slides/_rels/slide9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5.xml"/><Relationship Id="rId1" Type="http://schemas.openxmlformats.org/officeDocument/2006/relationships/slideLayout" Target="../slideLayouts/slideLayout9.xml"/><Relationship Id="rId5" Type="http://schemas.openxmlformats.org/officeDocument/2006/relationships/image" Target="../media/image59.svg"/><Relationship Id="rId4" Type="http://schemas.openxmlformats.org/officeDocument/2006/relationships/image" Target="../media/image58.png"/></Relationships>
</file>

<file path=ppt/slides/_rels/slide9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6.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7.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8.xml"/><Relationship Id="rId1" Type="http://schemas.openxmlformats.org/officeDocument/2006/relationships/slideLayout" Target="../slideLayouts/slideLayout9.xml"/><Relationship Id="rId5" Type="http://schemas.openxmlformats.org/officeDocument/2006/relationships/image" Target="../media/image59.svg"/><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4">
            <a:extLst>
              <a:ext uri="{FF2B5EF4-FFF2-40B4-BE49-F238E27FC236}">
                <a16:creationId xmlns:a16="http://schemas.microsoft.com/office/drawing/2014/main" id="{187CBABA-93C0-47B5-A96A-47D4C6FEFB9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810" t="9297" r="306" b="6324"/>
          <a:stretch/>
        </p:blipFill>
        <p:spPr>
          <a:xfrm flipH="1">
            <a:off x="251011" y="231006"/>
            <a:ext cx="11689978" cy="4858729"/>
          </a:xfrm>
          <a:prstGeom prst="rect">
            <a:avLst/>
          </a:prstGeom>
          <a:ln>
            <a:noFill/>
          </a:ln>
          <a:effectLst>
            <a:softEdge rad="112500"/>
          </a:effectLst>
        </p:spPr>
      </p:pic>
      <p:grpSp>
        <p:nvGrpSpPr>
          <p:cNvPr id="8" name="Group 7">
            <a:extLst>
              <a:ext uri="{FF2B5EF4-FFF2-40B4-BE49-F238E27FC236}">
                <a16:creationId xmlns:a16="http://schemas.microsoft.com/office/drawing/2014/main" id="{CC281F6F-ADDE-4435-A537-02AC681BCF9F}"/>
              </a:ext>
            </a:extLst>
          </p:cNvPr>
          <p:cNvGrpSpPr/>
          <p:nvPr/>
        </p:nvGrpSpPr>
        <p:grpSpPr>
          <a:xfrm flipH="1">
            <a:off x="650781" y="-13679"/>
            <a:ext cx="7299961" cy="6067970"/>
            <a:chOff x="2726704" y="685166"/>
            <a:chExt cx="6395692" cy="5574664"/>
          </a:xfrm>
        </p:grpSpPr>
        <p:sp>
          <p:nvSpPr>
            <p:cNvPr id="9" name="Freeform 114">
              <a:extLst>
                <a:ext uri="{FF2B5EF4-FFF2-40B4-BE49-F238E27FC236}">
                  <a16:creationId xmlns:a16="http://schemas.microsoft.com/office/drawing/2014/main" id="{CC99F9C1-10EB-489D-98E8-186862FCAB6D}"/>
                </a:ext>
              </a:extLst>
            </p:cNvPr>
            <p:cNvSpPr>
              <a:spLocks/>
            </p:cNvSpPr>
            <p:nvPr/>
          </p:nvSpPr>
          <p:spPr bwMode="auto">
            <a:xfrm>
              <a:off x="3197360" y="685166"/>
              <a:ext cx="5564198" cy="5574664"/>
            </a:xfrm>
            <a:custGeom>
              <a:avLst/>
              <a:gdLst>
                <a:gd name="T0" fmla="*/ 445 w 580"/>
                <a:gd name="T1" fmla="*/ 136 h 581"/>
                <a:gd name="T2" fmla="*/ 495 w 580"/>
                <a:gd name="T3" fmla="*/ 496 h 581"/>
                <a:gd name="T4" fmla="*/ 135 w 580"/>
                <a:gd name="T5" fmla="*/ 445 h 581"/>
                <a:gd name="T6" fmla="*/ 85 w 580"/>
                <a:gd name="T7" fmla="*/ 86 h 581"/>
                <a:gd name="T8" fmla="*/ 445 w 580"/>
                <a:gd name="T9" fmla="*/ 136 h 581"/>
              </a:gdLst>
              <a:ahLst/>
              <a:cxnLst>
                <a:cxn ang="0">
                  <a:pos x="T0" y="T1"/>
                </a:cxn>
                <a:cxn ang="0">
                  <a:pos x="T2" y="T3"/>
                </a:cxn>
                <a:cxn ang="0">
                  <a:pos x="T4" y="T5"/>
                </a:cxn>
                <a:cxn ang="0">
                  <a:pos x="T6" y="T7"/>
                </a:cxn>
                <a:cxn ang="0">
                  <a:pos x="T8" y="T9"/>
                </a:cxn>
              </a:cxnLst>
              <a:rect l="0" t="0" r="r" b="b"/>
              <a:pathLst>
                <a:path w="580" h="581">
                  <a:moveTo>
                    <a:pt x="445" y="136"/>
                  </a:moveTo>
                  <a:cubicBezTo>
                    <a:pt x="558" y="249"/>
                    <a:pt x="580" y="410"/>
                    <a:pt x="495" y="496"/>
                  </a:cubicBezTo>
                  <a:cubicBezTo>
                    <a:pt x="410" y="581"/>
                    <a:pt x="249" y="559"/>
                    <a:pt x="135" y="445"/>
                  </a:cubicBezTo>
                  <a:cubicBezTo>
                    <a:pt x="22" y="332"/>
                    <a:pt x="0" y="171"/>
                    <a:pt x="85" y="86"/>
                  </a:cubicBezTo>
                  <a:cubicBezTo>
                    <a:pt x="170" y="0"/>
                    <a:pt x="331" y="23"/>
                    <a:pt x="445" y="136"/>
                  </a:cubicBezTo>
                </a:path>
              </a:pathLst>
            </a:custGeom>
            <a:solidFill>
              <a:srgbClr val="EF4B25">
                <a:alpha val="70000"/>
              </a:srgb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0" name="Freeform 136">
              <a:extLst>
                <a:ext uri="{FF2B5EF4-FFF2-40B4-BE49-F238E27FC236}">
                  <a16:creationId xmlns:a16="http://schemas.microsoft.com/office/drawing/2014/main" id="{B2945056-CC4F-4E9D-AC5D-917E3230F2E8}"/>
                </a:ext>
              </a:extLst>
            </p:cNvPr>
            <p:cNvSpPr>
              <a:spLocks noEditPoints="1"/>
            </p:cNvSpPr>
            <p:nvPr/>
          </p:nvSpPr>
          <p:spPr bwMode="auto">
            <a:xfrm>
              <a:off x="3704620" y="778089"/>
              <a:ext cx="3854150" cy="2923301"/>
            </a:xfrm>
            <a:custGeom>
              <a:avLst/>
              <a:gdLst>
                <a:gd name="T0" fmla="*/ 402 w 402"/>
                <a:gd name="T1" fmla="*/ 97 h 305"/>
                <a:gd name="T2" fmla="*/ 401 w 402"/>
                <a:gd name="T3" fmla="*/ 97 h 305"/>
                <a:gd name="T4" fmla="*/ 401 w 402"/>
                <a:gd name="T5" fmla="*/ 97 h 305"/>
                <a:gd name="T6" fmla="*/ 400 w 402"/>
                <a:gd name="T7" fmla="*/ 96 h 305"/>
                <a:gd name="T8" fmla="*/ 400 w 402"/>
                <a:gd name="T9" fmla="*/ 96 h 305"/>
                <a:gd name="T10" fmla="*/ 400 w 402"/>
                <a:gd name="T11" fmla="*/ 96 h 305"/>
                <a:gd name="T12" fmla="*/ 400 w 402"/>
                <a:gd name="T13" fmla="*/ 95 h 305"/>
                <a:gd name="T14" fmla="*/ 399 w 402"/>
                <a:gd name="T15" fmla="*/ 95 h 305"/>
                <a:gd name="T16" fmla="*/ 399 w 402"/>
                <a:gd name="T17" fmla="*/ 95 h 305"/>
                <a:gd name="T18" fmla="*/ 399 w 402"/>
                <a:gd name="T19" fmla="*/ 95 h 305"/>
                <a:gd name="T20" fmla="*/ 399 w 402"/>
                <a:gd name="T21" fmla="*/ 94 h 305"/>
                <a:gd name="T22" fmla="*/ 398 w 402"/>
                <a:gd name="T23" fmla="*/ 94 h 305"/>
                <a:gd name="T24" fmla="*/ 398 w 402"/>
                <a:gd name="T25" fmla="*/ 94 h 305"/>
                <a:gd name="T26" fmla="*/ 398 w 402"/>
                <a:gd name="T27" fmla="*/ 93 h 305"/>
                <a:gd name="T28" fmla="*/ 397 w 402"/>
                <a:gd name="T29" fmla="*/ 93 h 305"/>
                <a:gd name="T30" fmla="*/ 397 w 402"/>
                <a:gd name="T31" fmla="*/ 93 h 305"/>
                <a:gd name="T32" fmla="*/ 397 w 402"/>
                <a:gd name="T33" fmla="*/ 93 h 305"/>
                <a:gd name="T34" fmla="*/ 397 w 402"/>
                <a:gd name="T35" fmla="*/ 93 h 305"/>
                <a:gd name="T36" fmla="*/ 396 w 402"/>
                <a:gd name="T37" fmla="*/ 92 h 305"/>
                <a:gd name="T38" fmla="*/ 396 w 402"/>
                <a:gd name="T39" fmla="*/ 92 h 305"/>
                <a:gd name="T40" fmla="*/ 396 w 402"/>
                <a:gd name="T41" fmla="*/ 92 h 305"/>
                <a:gd name="T42" fmla="*/ 396 w 402"/>
                <a:gd name="T43" fmla="*/ 91 h 305"/>
                <a:gd name="T44" fmla="*/ 395 w 402"/>
                <a:gd name="T45" fmla="*/ 91 h 305"/>
                <a:gd name="T46" fmla="*/ 395 w 402"/>
                <a:gd name="T47" fmla="*/ 91 h 305"/>
                <a:gd name="T48" fmla="*/ 395 w 402"/>
                <a:gd name="T49" fmla="*/ 91 h 305"/>
                <a:gd name="T50" fmla="*/ 395 w 402"/>
                <a:gd name="T51" fmla="*/ 91 h 305"/>
                <a:gd name="T52" fmla="*/ 395 w 402"/>
                <a:gd name="T53" fmla="*/ 90 h 305"/>
                <a:gd name="T54" fmla="*/ 394 w 402"/>
                <a:gd name="T55" fmla="*/ 90 h 305"/>
                <a:gd name="T56" fmla="*/ 394 w 402"/>
                <a:gd name="T57" fmla="*/ 90 h 305"/>
                <a:gd name="T58" fmla="*/ 394 w 402"/>
                <a:gd name="T59" fmla="*/ 90 h 305"/>
                <a:gd name="T60" fmla="*/ 394 w 402"/>
                <a:gd name="T61" fmla="*/ 90 h 305"/>
                <a:gd name="T62" fmla="*/ 393 w 402"/>
                <a:gd name="T63" fmla="*/ 89 h 305"/>
                <a:gd name="T64" fmla="*/ 393 w 402"/>
                <a:gd name="T65" fmla="*/ 89 h 305"/>
                <a:gd name="T66" fmla="*/ 393 w 402"/>
                <a:gd name="T67" fmla="*/ 89 h 305"/>
                <a:gd name="T68" fmla="*/ 393 w 402"/>
                <a:gd name="T69" fmla="*/ 89 h 305"/>
                <a:gd name="T70" fmla="*/ 393 w 402"/>
                <a:gd name="T71" fmla="*/ 89 h 305"/>
                <a:gd name="T72" fmla="*/ 392 w 402"/>
                <a:gd name="T73" fmla="*/ 88 h 305"/>
                <a:gd name="T74" fmla="*/ 392 w 402"/>
                <a:gd name="T75" fmla="*/ 88 h 305"/>
                <a:gd name="T76" fmla="*/ 392 w 402"/>
                <a:gd name="T77" fmla="*/ 88 h 305"/>
                <a:gd name="T78" fmla="*/ 391 w 402"/>
                <a:gd name="T79" fmla="*/ 87 h 305"/>
                <a:gd name="T80" fmla="*/ 391 w 402"/>
                <a:gd name="T81" fmla="*/ 87 h 305"/>
                <a:gd name="T82" fmla="*/ 0 w 402"/>
                <a:gd name="T83" fmla="*/ 246 h 305"/>
                <a:gd name="T84" fmla="*/ 257 w 402"/>
                <a:gd name="T85" fmla="*/ 1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2" h="305">
                  <a:moveTo>
                    <a:pt x="402" y="97"/>
                  </a:moveTo>
                  <a:cubicBezTo>
                    <a:pt x="402" y="97"/>
                    <a:pt x="402" y="97"/>
                    <a:pt x="402" y="97"/>
                  </a:cubicBezTo>
                  <a:cubicBezTo>
                    <a:pt x="402" y="97"/>
                    <a:pt x="402" y="97"/>
                    <a:pt x="402" y="97"/>
                  </a:cubicBezTo>
                  <a:moveTo>
                    <a:pt x="401" y="97"/>
                  </a:moveTo>
                  <a:cubicBezTo>
                    <a:pt x="401" y="97"/>
                    <a:pt x="401" y="97"/>
                    <a:pt x="402" y="97"/>
                  </a:cubicBezTo>
                  <a:cubicBezTo>
                    <a:pt x="401" y="97"/>
                    <a:pt x="401" y="97"/>
                    <a:pt x="401" y="97"/>
                  </a:cubicBezTo>
                  <a:moveTo>
                    <a:pt x="401" y="97"/>
                  </a:moveTo>
                  <a:cubicBezTo>
                    <a:pt x="401" y="97"/>
                    <a:pt x="401" y="97"/>
                    <a:pt x="401" y="97"/>
                  </a:cubicBezTo>
                  <a:cubicBezTo>
                    <a:pt x="401" y="97"/>
                    <a:pt x="401" y="97"/>
                    <a:pt x="401" y="97"/>
                  </a:cubicBezTo>
                  <a:moveTo>
                    <a:pt x="400" y="96"/>
                  </a:moveTo>
                  <a:cubicBezTo>
                    <a:pt x="401" y="96"/>
                    <a:pt x="401" y="96"/>
                    <a:pt x="401" y="97"/>
                  </a:cubicBezTo>
                  <a:cubicBezTo>
                    <a:pt x="401" y="96"/>
                    <a:pt x="401" y="96"/>
                    <a:pt x="400" y="96"/>
                  </a:cubicBezTo>
                  <a:moveTo>
                    <a:pt x="400" y="96"/>
                  </a:moveTo>
                  <a:cubicBezTo>
                    <a:pt x="400" y="96"/>
                    <a:pt x="400" y="96"/>
                    <a:pt x="400" y="96"/>
                  </a:cubicBezTo>
                  <a:cubicBezTo>
                    <a:pt x="400" y="96"/>
                    <a:pt x="400" y="96"/>
                    <a:pt x="400" y="96"/>
                  </a:cubicBezTo>
                  <a:moveTo>
                    <a:pt x="400" y="96"/>
                  </a:moveTo>
                  <a:cubicBezTo>
                    <a:pt x="400" y="96"/>
                    <a:pt x="400" y="96"/>
                    <a:pt x="400" y="96"/>
                  </a:cubicBezTo>
                  <a:cubicBezTo>
                    <a:pt x="400" y="96"/>
                    <a:pt x="400" y="96"/>
                    <a:pt x="400" y="96"/>
                  </a:cubicBezTo>
                  <a:moveTo>
                    <a:pt x="400" y="95"/>
                  </a:moveTo>
                  <a:cubicBezTo>
                    <a:pt x="400" y="96"/>
                    <a:pt x="400" y="96"/>
                    <a:pt x="400" y="96"/>
                  </a:cubicBezTo>
                  <a:cubicBezTo>
                    <a:pt x="400" y="95"/>
                    <a:pt x="400" y="95"/>
                    <a:pt x="400" y="95"/>
                  </a:cubicBezTo>
                  <a:moveTo>
                    <a:pt x="399" y="95"/>
                  </a:moveTo>
                  <a:cubicBezTo>
                    <a:pt x="400" y="95"/>
                    <a:pt x="400" y="95"/>
                    <a:pt x="400" y="95"/>
                  </a:cubicBezTo>
                  <a:cubicBezTo>
                    <a:pt x="399" y="95"/>
                    <a:pt x="399" y="95"/>
                    <a:pt x="399" y="95"/>
                  </a:cubicBezTo>
                  <a:moveTo>
                    <a:pt x="399" y="95"/>
                  </a:moveTo>
                  <a:cubicBezTo>
                    <a:pt x="399" y="95"/>
                    <a:pt x="399" y="95"/>
                    <a:pt x="399" y="95"/>
                  </a:cubicBezTo>
                  <a:cubicBezTo>
                    <a:pt x="399" y="95"/>
                    <a:pt x="399" y="95"/>
                    <a:pt x="399" y="95"/>
                  </a:cubicBezTo>
                  <a:moveTo>
                    <a:pt x="399" y="95"/>
                  </a:moveTo>
                  <a:cubicBezTo>
                    <a:pt x="399" y="95"/>
                    <a:pt x="399" y="95"/>
                    <a:pt x="399" y="95"/>
                  </a:cubicBezTo>
                  <a:cubicBezTo>
                    <a:pt x="399" y="95"/>
                    <a:pt x="399" y="95"/>
                    <a:pt x="399" y="95"/>
                  </a:cubicBezTo>
                  <a:moveTo>
                    <a:pt x="399" y="94"/>
                  </a:moveTo>
                  <a:cubicBezTo>
                    <a:pt x="399" y="94"/>
                    <a:pt x="399" y="94"/>
                    <a:pt x="399" y="95"/>
                  </a:cubicBezTo>
                  <a:cubicBezTo>
                    <a:pt x="399" y="94"/>
                    <a:pt x="399" y="94"/>
                    <a:pt x="399" y="94"/>
                  </a:cubicBezTo>
                  <a:moveTo>
                    <a:pt x="398" y="94"/>
                  </a:moveTo>
                  <a:cubicBezTo>
                    <a:pt x="398" y="94"/>
                    <a:pt x="398" y="94"/>
                    <a:pt x="399" y="94"/>
                  </a:cubicBezTo>
                  <a:cubicBezTo>
                    <a:pt x="398" y="94"/>
                    <a:pt x="398" y="94"/>
                    <a:pt x="398" y="94"/>
                  </a:cubicBezTo>
                  <a:moveTo>
                    <a:pt x="398" y="94"/>
                  </a:moveTo>
                  <a:cubicBezTo>
                    <a:pt x="398" y="94"/>
                    <a:pt x="398" y="94"/>
                    <a:pt x="398" y="94"/>
                  </a:cubicBezTo>
                  <a:cubicBezTo>
                    <a:pt x="398" y="94"/>
                    <a:pt x="398" y="94"/>
                    <a:pt x="398" y="94"/>
                  </a:cubicBezTo>
                  <a:moveTo>
                    <a:pt x="398" y="93"/>
                  </a:moveTo>
                  <a:cubicBezTo>
                    <a:pt x="398" y="94"/>
                    <a:pt x="398" y="94"/>
                    <a:pt x="398" y="94"/>
                  </a:cubicBezTo>
                  <a:cubicBezTo>
                    <a:pt x="398" y="93"/>
                    <a:pt x="398" y="93"/>
                    <a:pt x="398" y="93"/>
                  </a:cubicBezTo>
                  <a:moveTo>
                    <a:pt x="397" y="93"/>
                  </a:moveTo>
                  <a:cubicBezTo>
                    <a:pt x="398" y="93"/>
                    <a:pt x="398" y="93"/>
                    <a:pt x="398" y="93"/>
                  </a:cubicBezTo>
                  <a:cubicBezTo>
                    <a:pt x="398" y="93"/>
                    <a:pt x="398" y="93"/>
                    <a:pt x="397" y="93"/>
                  </a:cubicBezTo>
                  <a:moveTo>
                    <a:pt x="397" y="93"/>
                  </a:moveTo>
                  <a:cubicBezTo>
                    <a:pt x="397" y="93"/>
                    <a:pt x="397" y="93"/>
                    <a:pt x="397" y="93"/>
                  </a:cubicBezTo>
                  <a:cubicBezTo>
                    <a:pt x="397" y="93"/>
                    <a:pt x="397" y="93"/>
                    <a:pt x="397" y="93"/>
                  </a:cubicBezTo>
                  <a:moveTo>
                    <a:pt x="397" y="93"/>
                  </a:moveTo>
                  <a:cubicBezTo>
                    <a:pt x="397" y="93"/>
                    <a:pt x="397" y="93"/>
                    <a:pt x="397" y="93"/>
                  </a:cubicBezTo>
                  <a:cubicBezTo>
                    <a:pt x="397" y="93"/>
                    <a:pt x="397" y="93"/>
                    <a:pt x="397" y="93"/>
                  </a:cubicBezTo>
                  <a:moveTo>
                    <a:pt x="397" y="93"/>
                  </a:moveTo>
                  <a:cubicBezTo>
                    <a:pt x="397" y="93"/>
                    <a:pt x="397" y="93"/>
                    <a:pt x="397" y="93"/>
                  </a:cubicBezTo>
                  <a:cubicBezTo>
                    <a:pt x="397" y="93"/>
                    <a:pt x="397" y="93"/>
                    <a:pt x="397" y="93"/>
                  </a:cubicBezTo>
                  <a:moveTo>
                    <a:pt x="396" y="92"/>
                  </a:moveTo>
                  <a:cubicBezTo>
                    <a:pt x="396" y="92"/>
                    <a:pt x="397" y="92"/>
                    <a:pt x="397" y="93"/>
                  </a:cubicBezTo>
                  <a:cubicBezTo>
                    <a:pt x="397" y="92"/>
                    <a:pt x="396" y="92"/>
                    <a:pt x="396" y="92"/>
                  </a:cubicBezTo>
                  <a:moveTo>
                    <a:pt x="396" y="92"/>
                  </a:moveTo>
                  <a:cubicBezTo>
                    <a:pt x="396" y="92"/>
                    <a:pt x="396" y="92"/>
                    <a:pt x="396" y="92"/>
                  </a:cubicBezTo>
                  <a:cubicBezTo>
                    <a:pt x="396" y="92"/>
                    <a:pt x="396" y="92"/>
                    <a:pt x="396" y="92"/>
                  </a:cubicBezTo>
                  <a:moveTo>
                    <a:pt x="396" y="92"/>
                  </a:moveTo>
                  <a:cubicBezTo>
                    <a:pt x="396" y="92"/>
                    <a:pt x="396" y="92"/>
                    <a:pt x="396" y="92"/>
                  </a:cubicBezTo>
                  <a:cubicBezTo>
                    <a:pt x="396" y="92"/>
                    <a:pt x="396" y="92"/>
                    <a:pt x="396" y="92"/>
                  </a:cubicBezTo>
                  <a:moveTo>
                    <a:pt x="396" y="91"/>
                  </a:moveTo>
                  <a:cubicBezTo>
                    <a:pt x="396" y="92"/>
                    <a:pt x="396" y="92"/>
                    <a:pt x="396" y="92"/>
                  </a:cubicBezTo>
                  <a:cubicBezTo>
                    <a:pt x="396" y="92"/>
                    <a:pt x="396" y="92"/>
                    <a:pt x="396" y="91"/>
                  </a:cubicBezTo>
                  <a:moveTo>
                    <a:pt x="395" y="91"/>
                  </a:moveTo>
                  <a:cubicBezTo>
                    <a:pt x="396" y="91"/>
                    <a:pt x="396" y="91"/>
                    <a:pt x="396" y="91"/>
                  </a:cubicBezTo>
                  <a:cubicBezTo>
                    <a:pt x="395" y="91"/>
                    <a:pt x="395" y="91"/>
                    <a:pt x="395" y="91"/>
                  </a:cubicBezTo>
                  <a:moveTo>
                    <a:pt x="395" y="91"/>
                  </a:moveTo>
                  <a:cubicBezTo>
                    <a:pt x="395" y="91"/>
                    <a:pt x="395" y="91"/>
                    <a:pt x="395" y="91"/>
                  </a:cubicBezTo>
                  <a:cubicBezTo>
                    <a:pt x="395" y="91"/>
                    <a:pt x="395" y="91"/>
                    <a:pt x="395" y="91"/>
                  </a:cubicBezTo>
                  <a:moveTo>
                    <a:pt x="395" y="91"/>
                  </a:moveTo>
                  <a:cubicBezTo>
                    <a:pt x="395" y="91"/>
                    <a:pt x="395" y="91"/>
                    <a:pt x="395" y="91"/>
                  </a:cubicBezTo>
                  <a:cubicBezTo>
                    <a:pt x="395" y="91"/>
                    <a:pt x="395" y="91"/>
                    <a:pt x="395" y="91"/>
                  </a:cubicBezTo>
                  <a:moveTo>
                    <a:pt x="395" y="91"/>
                  </a:moveTo>
                  <a:cubicBezTo>
                    <a:pt x="395" y="91"/>
                    <a:pt x="395" y="91"/>
                    <a:pt x="395" y="91"/>
                  </a:cubicBezTo>
                  <a:cubicBezTo>
                    <a:pt x="395" y="91"/>
                    <a:pt x="395" y="91"/>
                    <a:pt x="395" y="91"/>
                  </a:cubicBezTo>
                  <a:moveTo>
                    <a:pt x="395" y="90"/>
                  </a:moveTo>
                  <a:cubicBezTo>
                    <a:pt x="395" y="90"/>
                    <a:pt x="395" y="90"/>
                    <a:pt x="395" y="91"/>
                  </a:cubicBezTo>
                  <a:cubicBezTo>
                    <a:pt x="395" y="90"/>
                    <a:pt x="395" y="90"/>
                    <a:pt x="395" y="90"/>
                  </a:cubicBezTo>
                  <a:moveTo>
                    <a:pt x="394" y="90"/>
                  </a:moveTo>
                  <a:cubicBezTo>
                    <a:pt x="394" y="90"/>
                    <a:pt x="394" y="90"/>
                    <a:pt x="394" y="90"/>
                  </a:cubicBezTo>
                  <a:cubicBezTo>
                    <a:pt x="394" y="90"/>
                    <a:pt x="394" y="90"/>
                    <a:pt x="394" y="90"/>
                  </a:cubicBezTo>
                  <a:moveTo>
                    <a:pt x="394" y="90"/>
                  </a:moveTo>
                  <a:cubicBezTo>
                    <a:pt x="394" y="90"/>
                    <a:pt x="394" y="90"/>
                    <a:pt x="394" y="90"/>
                  </a:cubicBezTo>
                  <a:cubicBezTo>
                    <a:pt x="394" y="90"/>
                    <a:pt x="394" y="90"/>
                    <a:pt x="394" y="90"/>
                  </a:cubicBezTo>
                  <a:moveTo>
                    <a:pt x="394" y="90"/>
                  </a:moveTo>
                  <a:cubicBezTo>
                    <a:pt x="394" y="90"/>
                    <a:pt x="394" y="90"/>
                    <a:pt x="394" y="90"/>
                  </a:cubicBezTo>
                  <a:cubicBezTo>
                    <a:pt x="394" y="90"/>
                    <a:pt x="394" y="90"/>
                    <a:pt x="394" y="90"/>
                  </a:cubicBezTo>
                  <a:moveTo>
                    <a:pt x="394" y="90"/>
                  </a:moveTo>
                  <a:cubicBezTo>
                    <a:pt x="394" y="90"/>
                    <a:pt x="394" y="90"/>
                    <a:pt x="394" y="90"/>
                  </a:cubicBezTo>
                  <a:cubicBezTo>
                    <a:pt x="394" y="90"/>
                    <a:pt x="394" y="90"/>
                    <a:pt x="394" y="90"/>
                  </a:cubicBezTo>
                  <a:moveTo>
                    <a:pt x="393" y="89"/>
                  </a:moveTo>
                  <a:cubicBezTo>
                    <a:pt x="393" y="89"/>
                    <a:pt x="393" y="89"/>
                    <a:pt x="393" y="89"/>
                  </a:cubicBezTo>
                  <a:cubicBezTo>
                    <a:pt x="393" y="89"/>
                    <a:pt x="393" y="89"/>
                    <a:pt x="393" y="89"/>
                  </a:cubicBezTo>
                  <a:moveTo>
                    <a:pt x="393" y="89"/>
                  </a:moveTo>
                  <a:cubicBezTo>
                    <a:pt x="393" y="89"/>
                    <a:pt x="393" y="89"/>
                    <a:pt x="393" y="89"/>
                  </a:cubicBezTo>
                  <a:cubicBezTo>
                    <a:pt x="393" y="89"/>
                    <a:pt x="393" y="89"/>
                    <a:pt x="393" y="89"/>
                  </a:cubicBezTo>
                  <a:moveTo>
                    <a:pt x="393" y="89"/>
                  </a:moveTo>
                  <a:cubicBezTo>
                    <a:pt x="393" y="89"/>
                    <a:pt x="393" y="89"/>
                    <a:pt x="393" y="89"/>
                  </a:cubicBezTo>
                  <a:cubicBezTo>
                    <a:pt x="393" y="89"/>
                    <a:pt x="393" y="89"/>
                    <a:pt x="393" y="89"/>
                  </a:cubicBezTo>
                  <a:moveTo>
                    <a:pt x="393" y="89"/>
                  </a:moveTo>
                  <a:cubicBezTo>
                    <a:pt x="393" y="89"/>
                    <a:pt x="393" y="89"/>
                    <a:pt x="393" y="89"/>
                  </a:cubicBezTo>
                  <a:cubicBezTo>
                    <a:pt x="393" y="89"/>
                    <a:pt x="393" y="89"/>
                    <a:pt x="393" y="89"/>
                  </a:cubicBezTo>
                  <a:moveTo>
                    <a:pt x="393" y="89"/>
                  </a:moveTo>
                  <a:cubicBezTo>
                    <a:pt x="393" y="89"/>
                    <a:pt x="393" y="89"/>
                    <a:pt x="393" y="89"/>
                  </a:cubicBezTo>
                  <a:cubicBezTo>
                    <a:pt x="393" y="89"/>
                    <a:pt x="393" y="89"/>
                    <a:pt x="393" y="89"/>
                  </a:cubicBezTo>
                  <a:moveTo>
                    <a:pt x="392" y="88"/>
                  </a:moveTo>
                  <a:cubicBezTo>
                    <a:pt x="392" y="88"/>
                    <a:pt x="392" y="88"/>
                    <a:pt x="392" y="88"/>
                  </a:cubicBezTo>
                  <a:cubicBezTo>
                    <a:pt x="392" y="88"/>
                    <a:pt x="392" y="88"/>
                    <a:pt x="392" y="88"/>
                  </a:cubicBezTo>
                  <a:moveTo>
                    <a:pt x="392" y="88"/>
                  </a:moveTo>
                  <a:cubicBezTo>
                    <a:pt x="392" y="88"/>
                    <a:pt x="392" y="88"/>
                    <a:pt x="392" y="88"/>
                  </a:cubicBezTo>
                  <a:cubicBezTo>
                    <a:pt x="392" y="88"/>
                    <a:pt x="392" y="88"/>
                    <a:pt x="392" y="88"/>
                  </a:cubicBezTo>
                  <a:moveTo>
                    <a:pt x="392" y="88"/>
                  </a:moveTo>
                  <a:cubicBezTo>
                    <a:pt x="392" y="88"/>
                    <a:pt x="392" y="88"/>
                    <a:pt x="392" y="88"/>
                  </a:cubicBezTo>
                  <a:cubicBezTo>
                    <a:pt x="392" y="88"/>
                    <a:pt x="392" y="88"/>
                    <a:pt x="392" y="88"/>
                  </a:cubicBezTo>
                  <a:moveTo>
                    <a:pt x="391" y="87"/>
                  </a:moveTo>
                  <a:cubicBezTo>
                    <a:pt x="391" y="88"/>
                    <a:pt x="391" y="88"/>
                    <a:pt x="391" y="88"/>
                  </a:cubicBezTo>
                  <a:cubicBezTo>
                    <a:pt x="391" y="87"/>
                    <a:pt x="391" y="87"/>
                    <a:pt x="391" y="87"/>
                  </a:cubicBezTo>
                  <a:moveTo>
                    <a:pt x="391" y="87"/>
                  </a:moveTo>
                  <a:cubicBezTo>
                    <a:pt x="391" y="87"/>
                    <a:pt x="391" y="87"/>
                    <a:pt x="391" y="87"/>
                  </a:cubicBezTo>
                  <a:cubicBezTo>
                    <a:pt x="391" y="87"/>
                    <a:pt x="391" y="87"/>
                    <a:pt x="391" y="87"/>
                  </a:cubicBezTo>
                  <a:moveTo>
                    <a:pt x="217" y="0"/>
                  </a:moveTo>
                  <a:cubicBezTo>
                    <a:pt x="95" y="12"/>
                    <a:pt x="0" y="115"/>
                    <a:pt x="0" y="240"/>
                  </a:cubicBezTo>
                  <a:cubicBezTo>
                    <a:pt x="0" y="242"/>
                    <a:pt x="0" y="244"/>
                    <a:pt x="0" y="246"/>
                  </a:cubicBezTo>
                  <a:cubicBezTo>
                    <a:pt x="5" y="266"/>
                    <a:pt x="12" y="285"/>
                    <a:pt x="21" y="305"/>
                  </a:cubicBezTo>
                  <a:cubicBezTo>
                    <a:pt x="18" y="289"/>
                    <a:pt x="16" y="273"/>
                    <a:pt x="16" y="256"/>
                  </a:cubicBezTo>
                  <a:cubicBezTo>
                    <a:pt x="16" y="123"/>
                    <a:pt x="124" y="15"/>
                    <a:pt x="257" y="15"/>
                  </a:cubicBezTo>
                  <a:cubicBezTo>
                    <a:pt x="263" y="15"/>
                    <a:pt x="270" y="15"/>
                    <a:pt x="276" y="16"/>
                  </a:cubicBezTo>
                  <a:cubicBezTo>
                    <a:pt x="256" y="8"/>
                    <a:pt x="236" y="3"/>
                    <a:pt x="217" y="0"/>
                  </a:cubicBezTo>
                </a:path>
              </a:pathLst>
            </a:custGeom>
            <a:solidFill>
              <a:srgbClr val="EF4B25">
                <a:alpha val="20000"/>
              </a:srgb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1" name="Freeform 128">
              <a:extLst>
                <a:ext uri="{FF2B5EF4-FFF2-40B4-BE49-F238E27FC236}">
                  <a16:creationId xmlns:a16="http://schemas.microsoft.com/office/drawing/2014/main" id="{6146689F-D10A-4CC4-B1D8-D21F2ADA9D2B}"/>
                </a:ext>
              </a:extLst>
            </p:cNvPr>
            <p:cNvSpPr>
              <a:spLocks noEditPoints="1"/>
            </p:cNvSpPr>
            <p:nvPr/>
          </p:nvSpPr>
          <p:spPr bwMode="auto">
            <a:xfrm>
              <a:off x="3788293" y="2039612"/>
              <a:ext cx="4575823" cy="3765251"/>
            </a:xfrm>
            <a:custGeom>
              <a:avLst/>
              <a:gdLst>
                <a:gd name="T0" fmla="*/ 73 w 477"/>
                <a:gd name="T1" fmla="*/ 304 h 393"/>
                <a:gd name="T2" fmla="*/ 73 w 477"/>
                <a:gd name="T3" fmla="*/ 304 h 393"/>
                <a:gd name="T4" fmla="*/ 73 w 477"/>
                <a:gd name="T5" fmla="*/ 304 h 393"/>
                <a:gd name="T6" fmla="*/ 72 w 477"/>
                <a:gd name="T7" fmla="*/ 304 h 393"/>
                <a:gd name="T8" fmla="*/ 72 w 477"/>
                <a:gd name="T9" fmla="*/ 303 h 393"/>
                <a:gd name="T10" fmla="*/ 72 w 477"/>
                <a:gd name="T11" fmla="*/ 303 h 393"/>
                <a:gd name="T12" fmla="*/ 72 w 477"/>
                <a:gd name="T13" fmla="*/ 303 h 393"/>
                <a:gd name="T14" fmla="*/ 72 w 477"/>
                <a:gd name="T15" fmla="*/ 303 h 393"/>
                <a:gd name="T16" fmla="*/ 72 w 477"/>
                <a:gd name="T17" fmla="*/ 303 h 393"/>
                <a:gd name="T18" fmla="*/ 71 w 477"/>
                <a:gd name="T19" fmla="*/ 302 h 393"/>
                <a:gd name="T20" fmla="*/ 70 w 477"/>
                <a:gd name="T21" fmla="*/ 301 h 393"/>
                <a:gd name="T22" fmla="*/ 70 w 477"/>
                <a:gd name="T23" fmla="*/ 301 h 393"/>
                <a:gd name="T24" fmla="*/ 68 w 477"/>
                <a:gd name="T25" fmla="*/ 299 h 393"/>
                <a:gd name="T26" fmla="*/ 67 w 477"/>
                <a:gd name="T27" fmla="*/ 298 h 393"/>
                <a:gd name="T28" fmla="*/ 67 w 477"/>
                <a:gd name="T29" fmla="*/ 298 h 393"/>
                <a:gd name="T30" fmla="*/ 67 w 477"/>
                <a:gd name="T31" fmla="*/ 298 h 393"/>
                <a:gd name="T32" fmla="*/ 67 w 477"/>
                <a:gd name="T33" fmla="*/ 298 h 393"/>
                <a:gd name="T34" fmla="*/ 67 w 477"/>
                <a:gd name="T35" fmla="*/ 298 h 393"/>
                <a:gd name="T36" fmla="*/ 67 w 477"/>
                <a:gd name="T37" fmla="*/ 298 h 393"/>
                <a:gd name="T38" fmla="*/ 66 w 477"/>
                <a:gd name="T39" fmla="*/ 297 h 393"/>
                <a:gd name="T40" fmla="*/ 66 w 477"/>
                <a:gd name="T41" fmla="*/ 297 h 393"/>
                <a:gd name="T42" fmla="*/ 66 w 477"/>
                <a:gd name="T43" fmla="*/ 297 h 393"/>
                <a:gd name="T44" fmla="*/ 66 w 477"/>
                <a:gd name="T45" fmla="*/ 296 h 393"/>
                <a:gd name="T46" fmla="*/ 66 w 477"/>
                <a:gd name="T47" fmla="*/ 296 h 393"/>
                <a:gd name="T48" fmla="*/ 66 w 477"/>
                <a:gd name="T49" fmla="*/ 296 h 393"/>
                <a:gd name="T50" fmla="*/ 0 w 477"/>
                <a:gd name="T51" fmla="*/ 201 h 393"/>
                <a:gd name="T52" fmla="*/ 65 w 477"/>
                <a:gd name="T53" fmla="*/ 296 h 393"/>
                <a:gd name="T54" fmla="*/ 387 w 477"/>
                <a:gd name="T55" fmla="*/ 0 h 393"/>
                <a:gd name="T56" fmla="*/ 461 w 477"/>
                <a:gd name="T57" fmla="*/ 136 h 393"/>
                <a:gd name="T58" fmla="*/ 160 w 477"/>
                <a:gd name="T59" fmla="*/ 369 h 393"/>
                <a:gd name="T60" fmla="*/ 74 w 477"/>
                <a:gd name="T61" fmla="*/ 305 h 393"/>
                <a:gd name="T62" fmla="*/ 74 w 477"/>
                <a:gd name="T63" fmla="*/ 305 h 393"/>
                <a:gd name="T64" fmla="*/ 75 w 477"/>
                <a:gd name="T65" fmla="*/ 306 h 393"/>
                <a:gd name="T66" fmla="*/ 75 w 477"/>
                <a:gd name="T67" fmla="*/ 306 h 393"/>
                <a:gd name="T68" fmla="*/ 75 w 477"/>
                <a:gd name="T69" fmla="*/ 306 h 393"/>
                <a:gd name="T70" fmla="*/ 75 w 477"/>
                <a:gd name="T71" fmla="*/ 306 h 393"/>
                <a:gd name="T72" fmla="*/ 76 w 477"/>
                <a:gd name="T73" fmla="*/ 307 h 393"/>
                <a:gd name="T74" fmla="*/ 76 w 477"/>
                <a:gd name="T75" fmla="*/ 307 h 393"/>
                <a:gd name="T76" fmla="*/ 76 w 477"/>
                <a:gd name="T77" fmla="*/ 307 h 393"/>
                <a:gd name="T78" fmla="*/ 76 w 477"/>
                <a:gd name="T79" fmla="*/ 307 h 393"/>
                <a:gd name="T80" fmla="*/ 77 w 477"/>
                <a:gd name="T81" fmla="*/ 308 h 393"/>
                <a:gd name="T82" fmla="*/ 77 w 477"/>
                <a:gd name="T83" fmla="*/ 308 h 393"/>
                <a:gd name="T84" fmla="*/ 77 w 477"/>
                <a:gd name="T85" fmla="*/ 308 h 393"/>
                <a:gd name="T86" fmla="*/ 211 w 477"/>
                <a:gd name="T87" fmla="*/ 392 h 393"/>
                <a:gd name="T88" fmla="*/ 477 w 477"/>
                <a:gd name="T89" fmla="*/ 15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7" h="393">
                  <a:moveTo>
                    <a:pt x="73" y="304"/>
                  </a:moveTo>
                  <a:cubicBezTo>
                    <a:pt x="73" y="304"/>
                    <a:pt x="73" y="304"/>
                    <a:pt x="73" y="304"/>
                  </a:cubicBezTo>
                  <a:cubicBezTo>
                    <a:pt x="73" y="304"/>
                    <a:pt x="73" y="304"/>
                    <a:pt x="73" y="304"/>
                  </a:cubicBezTo>
                  <a:moveTo>
                    <a:pt x="73" y="304"/>
                  </a:moveTo>
                  <a:cubicBezTo>
                    <a:pt x="73" y="304"/>
                    <a:pt x="73" y="304"/>
                    <a:pt x="73" y="304"/>
                  </a:cubicBezTo>
                  <a:cubicBezTo>
                    <a:pt x="73" y="304"/>
                    <a:pt x="73" y="304"/>
                    <a:pt x="73" y="304"/>
                  </a:cubicBezTo>
                  <a:moveTo>
                    <a:pt x="72" y="303"/>
                  </a:moveTo>
                  <a:cubicBezTo>
                    <a:pt x="72" y="304"/>
                    <a:pt x="72" y="304"/>
                    <a:pt x="72" y="304"/>
                  </a:cubicBezTo>
                  <a:cubicBezTo>
                    <a:pt x="72" y="303"/>
                    <a:pt x="72" y="303"/>
                    <a:pt x="72" y="303"/>
                  </a:cubicBezTo>
                  <a:moveTo>
                    <a:pt x="72" y="303"/>
                  </a:moveTo>
                  <a:cubicBezTo>
                    <a:pt x="72" y="303"/>
                    <a:pt x="72" y="303"/>
                    <a:pt x="72" y="303"/>
                  </a:cubicBezTo>
                  <a:cubicBezTo>
                    <a:pt x="72" y="303"/>
                    <a:pt x="72" y="303"/>
                    <a:pt x="72" y="303"/>
                  </a:cubicBezTo>
                  <a:moveTo>
                    <a:pt x="72" y="303"/>
                  </a:moveTo>
                  <a:cubicBezTo>
                    <a:pt x="72" y="303"/>
                    <a:pt x="72" y="303"/>
                    <a:pt x="72" y="303"/>
                  </a:cubicBezTo>
                  <a:cubicBezTo>
                    <a:pt x="72" y="303"/>
                    <a:pt x="72" y="303"/>
                    <a:pt x="72" y="303"/>
                  </a:cubicBezTo>
                  <a:moveTo>
                    <a:pt x="72" y="303"/>
                  </a:moveTo>
                  <a:cubicBezTo>
                    <a:pt x="72" y="303"/>
                    <a:pt x="72" y="303"/>
                    <a:pt x="72" y="303"/>
                  </a:cubicBezTo>
                  <a:cubicBezTo>
                    <a:pt x="72" y="303"/>
                    <a:pt x="72" y="303"/>
                    <a:pt x="72" y="303"/>
                  </a:cubicBezTo>
                  <a:moveTo>
                    <a:pt x="71" y="302"/>
                  </a:moveTo>
                  <a:cubicBezTo>
                    <a:pt x="71" y="302"/>
                    <a:pt x="71" y="302"/>
                    <a:pt x="71" y="302"/>
                  </a:cubicBezTo>
                  <a:cubicBezTo>
                    <a:pt x="71" y="302"/>
                    <a:pt x="71" y="302"/>
                    <a:pt x="71" y="302"/>
                  </a:cubicBezTo>
                  <a:moveTo>
                    <a:pt x="70" y="301"/>
                  </a:moveTo>
                  <a:cubicBezTo>
                    <a:pt x="70" y="301"/>
                    <a:pt x="70" y="301"/>
                    <a:pt x="70" y="301"/>
                  </a:cubicBezTo>
                  <a:cubicBezTo>
                    <a:pt x="70" y="301"/>
                    <a:pt x="70" y="301"/>
                    <a:pt x="70" y="301"/>
                  </a:cubicBezTo>
                  <a:moveTo>
                    <a:pt x="68" y="299"/>
                  </a:moveTo>
                  <a:cubicBezTo>
                    <a:pt x="68" y="299"/>
                    <a:pt x="68" y="299"/>
                    <a:pt x="68" y="299"/>
                  </a:cubicBezTo>
                  <a:cubicBezTo>
                    <a:pt x="68" y="299"/>
                    <a:pt x="68" y="299"/>
                    <a:pt x="68" y="299"/>
                  </a:cubicBezTo>
                  <a:moveTo>
                    <a:pt x="67" y="298"/>
                  </a:moveTo>
                  <a:cubicBezTo>
                    <a:pt x="67" y="298"/>
                    <a:pt x="67" y="298"/>
                    <a:pt x="67" y="298"/>
                  </a:cubicBezTo>
                  <a:cubicBezTo>
                    <a:pt x="67" y="298"/>
                    <a:pt x="67" y="298"/>
                    <a:pt x="67" y="298"/>
                  </a:cubicBezTo>
                  <a:moveTo>
                    <a:pt x="67" y="298"/>
                  </a:moveTo>
                  <a:cubicBezTo>
                    <a:pt x="67" y="298"/>
                    <a:pt x="67" y="298"/>
                    <a:pt x="67" y="298"/>
                  </a:cubicBezTo>
                  <a:cubicBezTo>
                    <a:pt x="67" y="298"/>
                    <a:pt x="67" y="298"/>
                    <a:pt x="67" y="298"/>
                  </a:cubicBezTo>
                  <a:moveTo>
                    <a:pt x="67" y="298"/>
                  </a:moveTo>
                  <a:cubicBezTo>
                    <a:pt x="67" y="298"/>
                    <a:pt x="67" y="298"/>
                    <a:pt x="67" y="298"/>
                  </a:cubicBezTo>
                  <a:cubicBezTo>
                    <a:pt x="67" y="298"/>
                    <a:pt x="67" y="298"/>
                    <a:pt x="67" y="298"/>
                  </a:cubicBezTo>
                  <a:moveTo>
                    <a:pt x="66" y="297"/>
                  </a:moveTo>
                  <a:cubicBezTo>
                    <a:pt x="66" y="297"/>
                    <a:pt x="67" y="297"/>
                    <a:pt x="67" y="298"/>
                  </a:cubicBezTo>
                  <a:cubicBezTo>
                    <a:pt x="67" y="297"/>
                    <a:pt x="66" y="297"/>
                    <a:pt x="66" y="297"/>
                  </a:cubicBezTo>
                  <a:moveTo>
                    <a:pt x="66" y="297"/>
                  </a:moveTo>
                  <a:cubicBezTo>
                    <a:pt x="66" y="297"/>
                    <a:pt x="66" y="297"/>
                    <a:pt x="66" y="297"/>
                  </a:cubicBezTo>
                  <a:cubicBezTo>
                    <a:pt x="66" y="297"/>
                    <a:pt x="66" y="297"/>
                    <a:pt x="66" y="297"/>
                  </a:cubicBezTo>
                  <a:moveTo>
                    <a:pt x="66" y="297"/>
                  </a:moveTo>
                  <a:cubicBezTo>
                    <a:pt x="66" y="297"/>
                    <a:pt x="66" y="297"/>
                    <a:pt x="66" y="297"/>
                  </a:cubicBezTo>
                  <a:cubicBezTo>
                    <a:pt x="66" y="297"/>
                    <a:pt x="66" y="297"/>
                    <a:pt x="66" y="297"/>
                  </a:cubicBezTo>
                  <a:moveTo>
                    <a:pt x="66" y="296"/>
                  </a:moveTo>
                  <a:cubicBezTo>
                    <a:pt x="66" y="297"/>
                    <a:pt x="66" y="297"/>
                    <a:pt x="66" y="297"/>
                  </a:cubicBezTo>
                  <a:cubicBezTo>
                    <a:pt x="66" y="297"/>
                    <a:pt x="66" y="297"/>
                    <a:pt x="66" y="296"/>
                  </a:cubicBezTo>
                  <a:moveTo>
                    <a:pt x="65" y="296"/>
                  </a:moveTo>
                  <a:cubicBezTo>
                    <a:pt x="65" y="296"/>
                    <a:pt x="65" y="296"/>
                    <a:pt x="66" y="296"/>
                  </a:cubicBezTo>
                  <a:cubicBezTo>
                    <a:pt x="65" y="296"/>
                    <a:pt x="65" y="296"/>
                    <a:pt x="65" y="296"/>
                  </a:cubicBezTo>
                  <a:moveTo>
                    <a:pt x="0" y="201"/>
                  </a:moveTo>
                  <a:cubicBezTo>
                    <a:pt x="0" y="201"/>
                    <a:pt x="0" y="201"/>
                    <a:pt x="0" y="201"/>
                  </a:cubicBezTo>
                  <a:cubicBezTo>
                    <a:pt x="16" y="234"/>
                    <a:pt x="37" y="267"/>
                    <a:pt x="65" y="296"/>
                  </a:cubicBezTo>
                  <a:cubicBezTo>
                    <a:pt x="37" y="267"/>
                    <a:pt x="16" y="234"/>
                    <a:pt x="0" y="201"/>
                  </a:cubicBezTo>
                  <a:moveTo>
                    <a:pt x="387" y="0"/>
                  </a:moveTo>
                  <a:cubicBezTo>
                    <a:pt x="419" y="32"/>
                    <a:pt x="443" y="69"/>
                    <a:pt x="459" y="106"/>
                  </a:cubicBezTo>
                  <a:cubicBezTo>
                    <a:pt x="460" y="116"/>
                    <a:pt x="461" y="126"/>
                    <a:pt x="461" y="136"/>
                  </a:cubicBezTo>
                  <a:cubicBezTo>
                    <a:pt x="461" y="269"/>
                    <a:pt x="353" y="377"/>
                    <a:pt x="220" y="377"/>
                  </a:cubicBezTo>
                  <a:cubicBezTo>
                    <a:pt x="199" y="377"/>
                    <a:pt x="179" y="374"/>
                    <a:pt x="160" y="369"/>
                  </a:cubicBezTo>
                  <a:cubicBezTo>
                    <a:pt x="130" y="353"/>
                    <a:pt x="101" y="332"/>
                    <a:pt x="74" y="305"/>
                  </a:cubicBezTo>
                  <a:cubicBezTo>
                    <a:pt x="74" y="305"/>
                    <a:pt x="74" y="305"/>
                    <a:pt x="74" y="305"/>
                  </a:cubicBezTo>
                  <a:cubicBezTo>
                    <a:pt x="74" y="305"/>
                    <a:pt x="74" y="305"/>
                    <a:pt x="74" y="305"/>
                  </a:cubicBezTo>
                  <a:cubicBezTo>
                    <a:pt x="74" y="305"/>
                    <a:pt x="74" y="305"/>
                    <a:pt x="74" y="305"/>
                  </a:cubicBezTo>
                  <a:cubicBezTo>
                    <a:pt x="74" y="305"/>
                    <a:pt x="74" y="306"/>
                    <a:pt x="75" y="306"/>
                  </a:cubicBezTo>
                  <a:cubicBezTo>
                    <a:pt x="75" y="306"/>
                    <a:pt x="75" y="306"/>
                    <a:pt x="75" y="306"/>
                  </a:cubicBezTo>
                  <a:cubicBezTo>
                    <a:pt x="75" y="306"/>
                    <a:pt x="75" y="306"/>
                    <a:pt x="75" y="306"/>
                  </a:cubicBezTo>
                  <a:cubicBezTo>
                    <a:pt x="75" y="306"/>
                    <a:pt x="75" y="306"/>
                    <a:pt x="75" y="306"/>
                  </a:cubicBezTo>
                  <a:cubicBezTo>
                    <a:pt x="75" y="306"/>
                    <a:pt x="75" y="306"/>
                    <a:pt x="75" y="306"/>
                  </a:cubicBezTo>
                  <a:cubicBezTo>
                    <a:pt x="75" y="306"/>
                    <a:pt x="75" y="306"/>
                    <a:pt x="75" y="306"/>
                  </a:cubicBezTo>
                  <a:cubicBezTo>
                    <a:pt x="75" y="306"/>
                    <a:pt x="75" y="306"/>
                    <a:pt x="75" y="306"/>
                  </a:cubicBezTo>
                  <a:cubicBezTo>
                    <a:pt x="75" y="306"/>
                    <a:pt x="75" y="306"/>
                    <a:pt x="75" y="306"/>
                  </a:cubicBezTo>
                  <a:cubicBezTo>
                    <a:pt x="75" y="306"/>
                    <a:pt x="75" y="306"/>
                    <a:pt x="76" y="307"/>
                  </a:cubicBezTo>
                  <a:cubicBezTo>
                    <a:pt x="76" y="307"/>
                    <a:pt x="76" y="307"/>
                    <a:pt x="76" y="307"/>
                  </a:cubicBezTo>
                  <a:cubicBezTo>
                    <a:pt x="76" y="307"/>
                    <a:pt x="76" y="307"/>
                    <a:pt x="76" y="307"/>
                  </a:cubicBezTo>
                  <a:cubicBezTo>
                    <a:pt x="76" y="307"/>
                    <a:pt x="76" y="307"/>
                    <a:pt x="76" y="307"/>
                  </a:cubicBezTo>
                  <a:cubicBezTo>
                    <a:pt x="76" y="307"/>
                    <a:pt x="76" y="307"/>
                    <a:pt x="76" y="307"/>
                  </a:cubicBezTo>
                  <a:cubicBezTo>
                    <a:pt x="76" y="307"/>
                    <a:pt x="76" y="307"/>
                    <a:pt x="76" y="307"/>
                  </a:cubicBezTo>
                  <a:cubicBezTo>
                    <a:pt x="76" y="307"/>
                    <a:pt x="76" y="307"/>
                    <a:pt x="76" y="307"/>
                  </a:cubicBezTo>
                  <a:cubicBezTo>
                    <a:pt x="76" y="307"/>
                    <a:pt x="76" y="307"/>
                    <a:pt x="76" y="307"/>
                  </a:cubicBezTo>
                  <a:cubicBezTo>
                    <a:pt x="76" y="307"/>
                    <a:pt x="76" y="307"/>
                    <a:pt x="76" y="307"/>
                  </a:cubicBezTo>
                  <a:cubicBezTo>
                    <a:pt x="76" y="307"/>
                    <a:pt x="76" y="308"/>
                    <a:pt x="77" y="308"/>
                  </a:cubicBezTo>
                  <a:cubicBezTo>
                    <a:pt x="77" y="308"/>
                    <a:pt x="77" y="308"/>
                    <a:pt x="77" y="308"/>
                  </a:cubicBezTo>
                  <a:cubicBezTo>
                    <a:pt x="77" y="308"/>
                    <a:pt x="77" y="308"/>
                    <a:pt x="77" y="308"/>
                  </a:cubicBezTo>
                  <a:cubicBezTo>
                    <a:pt x="77" y="308"/>
                    <a:pt x="77" y="308"/>
                    <a:pt x="77" y="308"/>
                  </a:cubicBezTo>
                  <a:cubicBezTo>
                    <a:pt x="77" y="308"/>
                    <a:pt x="77" y="308"/>
                    <a:pt x="77" y="308"/>
                  </a:cubicBezTo>
                  <a:cubicBezTo>
                    <a:pt x="77" y="308"/>
                    <a:pt x="77" y="308"/>
                    <a:pt x="77" y="308"/>
                  </a:cubicBezTo>
                  <a:cubicBezTo>
                    <a:pt x="118" y="348"/>
                    <a:pt x="164" y="376"/>
                    <a:pt x="211" y="392"/>
                  </a:cubicBezTo>
                  <a:cubicBezTo>
                    <a:pt x="219" y="392"/>
                    <a:pt x="228" y="393"/>
                    <a:pt x="236" y="393"/>
                  </a:cubicBezTo>
                  <a:cubicBezTo>
                    <a:pt x="367" y="393"/>
                    <a:pt x="474" y="288"/>
                    <a:pt x="477" y="158"/>
                  </a:cubicBezTo>
                  <a:cubicBezTo>
                    <a:pt x="463" y="103"/>
                    <a:pt x="433" y="48"/>
                    <a:pt x="387" y="0"/>
                  </a:cubicBezTo>
                </a:path>
              </a:pathLst>
            </a:custGeom>
            <a:solidFill>
              <a:srgbClr val="FFFFFF">
                <a:alpha val="20000"/>
              </a:srgb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2" name="Oval 186">
              <a:extLst>
                <a:ext uri="{FF2B5EF4-FFF2-40B4-BE49-F238E27FC236}">
                  <a16:creationId xmlns:a16="http://schemas.microsoft.com/office/drawing/2014/main" id="{16338F15-79EA-4924-B0D1-72B291ABC6F4}"/>
                </a:ext>
              </a:extLst>
            </p:cNvPr>
            <p:cNvSpPr>
              <a:spLocks noChangeArrowheads="1"/>
            </p:cNvSpPr>
            <p:nvPr/>
          </p:nvSpPr>
          <p:spPr bwMode="auto">
            <a:xfrm>
              <a:off x="3662785" y="1108758"/>
              <a:ext cx="4628118" cy="4622892"/>
            </a:xfrm>
            <a:prstGeom prst="ellipse">
              <a:avLst/>
            </a:prstGeom>
            <a:solidFill>
              <a:srgbClr val="EF4B25"/>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6" name="Oval 187">
              <a:extLst>
                <a:ext uri="{FF2B5EF4-FFF2-40B4-BE49-F238E27FC236}">
                  <a16:creationId xmlns:a16="http://schemas.microsoft.com/office/drawing/2014/main" id="{359AF938-C454-4545-8F8A-AF11A8746275}"/>
                </a:ext>
              </a:extLst>
            </p:cNvPr>
            <p:cNvSpPr>
              <a:spLocks noChangeArrowheads="1"/>
            </p:cNvSpPr>
            <p:nvPr/>
          </p:nvSpPr>
          <p:spPr bwMode="auto">
            <a:xfrm>
              <a:off x="8473934" y="3132579"/>
              <a:ext cx="209180" cy="209181"/>
            </a:xfrm>
            <a:prstGeom prst="ellipse">
              <a:avLst/>
            </a:prstGeom>
            <a:solidFill>
              <a:srgbClr val="ED1B2E">
                <a:alpha val="70000"/>
              </a:srgb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7" name="Oval 188">
              <a:extLst>
                <a:ext uri="{FF2B5EF4-FFF2-40B4-BE49-F238E27FC236}">
                  <a16:creationId xmlns:a16="http://schemas.microsoft.com/office/drawing/2014/main" id="{C12F86BA-8858-4149-BA21-F93ACF4708BE}"/>
                </a:ext>
              </a:extLst>
            </p:cNvPr>
            <p:cNvSpPr>
              <a:spLocks noChangeArrowheads="1"/>
            </p:cNvSpPr>
            <p:nvPr/>
          </p:nvSpPr>
          <p:spPr bwMode="auto">
            <a:xfrm>
              <a:off x="8996234" y="2708990"/>
              <a:ext cx="126162" cy="125508"/>
            </a:xfrm>
            <a:prstGeom prst="ellipse">
              <a:avLst/>
            </a:prstGeom>
            <a:solidFill>
              <a:schemeClr val="accent1">
                <a:alpha val="70000"/>
              </a:scheme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8" name="Oval 189">
              <a:extLst>
                <a:ext uri="{FF2B5EF4-FFF2-40B4-BE49-F238E27FC236}">
                  <a16:creationId xmlns:a16="http://schemas.microsoft.com/office/drawing/2014/main" id="{D6DDE7E5-984D-424F-9808-B625063BA43A}"/>
                </a:ext>
              </a:extLst>
            </p:cNvPr>
            <p:cNvSpPr>
              <a:spLocks noChangeArrowheads="1"/>
            </p:cNvSpPr>
            <p:nvPr/>
          </p:nvSpPr>
          <p:spPr bwMode="auto">
            <a:xfrm>
              <a:off x="8601812" y="3885222"/>
              <a:ext cx="157703" cy="157703"/>
            </a:xfrm>
            <a:prstGeom prst="ellipse">
              <a:avLst/>
            </a:prstGeom>
            <a:solidFill>
              <a:srgbClr val="ED1B2E">
                <a:alpha val="70000"/>
              </a:srgb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20" name="Oval 190">
              <a:extLst>
                <a:ext uri="{FF2B5EF4-FFF2-40B4-BE49-F238E27FC236}">
                  <a16:creationId xmlns:a16="http://schemas.microsoft.com/office/drawing/2014/main" id="{F050C5DF-C40A-4178-801C-2BE27E613603}"/>
                </a:ext>
              </a:extLst>
            </p:cNvPr>
            <p:cNvSpPr>
              <a:spLocks noChangeArrowheads="1"/>
            </p:cNvSpPr>
            <p:nvPr/>
          </p:nvSpPr>
          <p:spPr bwMode="auto">
            <a:xfrm>
              <a:off x="3269919" y="4283073"/>
              <a:ext cx="126162" cy="125508"/>
            </a:xfrm>
            <a:prstGeom prst="ellipse">
              <a:avLst/>
            </a:prstGeom>
            <a:solidFill>
              <a:schemeClr val="accent1">
                <a:alpha val="70000"/>
              </a:scheme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21" name="Oval 191">
              <a:extLst>
                <a:ext uri="{FF2B5EF4-FFF2-40B4-BE49-F238E27FC236}">
                  <a16:creationId xmlns:a16="http://schemas.microsoft.com/office/drawing/2014/main" id="{9D6D7359-02F7-4314-B2FA-95F290B0CFBD}"/>
                </a:ext>
              </a:extLst>
            </p:cNvPr>
            <p:cNvSpPr>
              <a:spLocks noChangeArrowheads="1"/>
            </p:cNvSpPr>
            <p:nvPr/>
          </p:nvSpPr>
          <p:spPr bwMode="auto">
            <a:xfrm>
              <a:off x="8504335" y="2614859"/>
              <a:ext cx="189243" cy="188263"/>
            </a:xfrm>
            <a:prstGeom prst="ellipse">
              <a:avLst/>
            </a:prstGeom>
            <a:solidFill>
              <a:schemeClr val="accent2">
                <a:alpha val="70000"/>
              </a:scheme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22" name="Oval 192">
              <a:extLst>
                <a:ext uri="{FF2B5EF4-FFF2-40B4-BE49-F238E27FC236}">
                  <a16:creationId xmlns:a16="http://schemas.microsoft.com/office/drawing/2014/main" id="{F81C8F43-D1F0-428F-853E-B32727DD7C26}"/>
                </a:ext>
              </a:extLst>
            </p:cNvPr>
            <p:cNvSpPr>
              <a:spLocks noChangeArrowheads="1"/>
            </p:cNvSpPr>
            <p:nvPr/>
          </p:nvSpPr>
          <p:spPr bwMode="auto">
            <a:xfrm>
              <a:off x="3222361" y="3514336"/>
              <a:ext cx="220784" cy="219640"/>
            </a:xfrm>
            <a:prstGeom prst="ellipse">
              <a:avLst/>
            </a:prstGeom>
            <a:solidFill>
              <a:schemeClr val="accent2">
                <a:alpha val="70000"/>
              </a:scheme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23" name="Oval 193">
              <a:extLst>
                <a:ext uri="{FF2B5EF4-FFF2-40B4-BE49-F238E27FC236}">
                  <a16:creationId xmlns:a16="http://schemas.microsoft.com/office/drawing/2014/main" id="{DED32558-10B4-4BC8-B3D5-0AEE5D8FDFD1}"/>
                </a:ext>
              </a:extLst>
            </p:cNvPr>
            <p:cNvSpPr>
              <a:spLocks noChangeArrowheads="1"/>
            </p:cNvSpPr>
            <p:nvPr/>
          </p:nvSpPr>
          <p:spPr bwMode="auto">
            <a:xfrm>
              <a:off x="2956802" y="3043679"/>
              <a:ext cx="188262" cy="189243"/>
            </a:xfrm>
            <a:prstGeom prst="ellipse">
              <a:avLst/>
            </a:prstGeom>
            <a:solidFill>
              <a:schemeClr val="accent1">
                <a:alpha val="70000"/>
              </a:scheme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24" name="Oval 194">
              <a:extLst>
                <a:ext uri="{FF2B5EF4-FFF2-40B4-BE49-F238E27FC236}">
                  <a16:creationId xmlns:a16="http://schemas.microsoft.com/office/drawing/2014/main" id="{EFF20204-D4C7-46C1-ABC1-26E4FE18B490}"/>
                </a:ext>
              </a:extLst>
            </p:cNvPr>
            <p:cNvSpPr>
              <a:spLocks noChangeArrowheads="1"/>
            </p:cNvSpPr>
            <p:nvPr/>
          </p:nvSpPr>
          <p:spPr bwMode="auto">
            <a:xfrm>
              <a:off x="8819081" y="3420204"/>
              <a:ext cx="172575" cy="172576"/>
            </a:xfrm>
            <a:prstGeom prst="ellipse">
              <a:avLst/>
            </a:prstGeom>
            <a:solidFill>
              <a:schemeClr val="accent2">
                <a:alpha val="70000"/>
              </a:scheme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25" name="Oval 195">
              <a:extLst>
                <a:ext uri="{FF2B5EF4-FFF2-40B4-BE49-F238E27FC236}">
                  <a16:creationId xmlns:a16="http://schemas.microsoft.com/office/drawing/2014/main" id="{D23332F2-854A-4962-A77F-559BB5004CF8}"/>
                </a:ext>
              </a:extLst>
            </p:cNvPr>
            <p:cNvSpPr>
              <a:spLocks noChangeArrowheads="1"/>
            </p:cNvSpPr>
            <p:nvPr/>
          </p:nvSpPr>
          <p:spPr bwMode="auto">
            <a:xfrm>
              <a:off x="2726704" y="3927466"/>
              <a:ext cx="172575" cy="172576"/>
            </a:xfrm>
            <a:prstGeom prst="ellipse">
              <a:avLst/>
            </a:prstGeom>
            <a:solidFill>
              <a:schemeClr val="accent2">
                <a:alpha val="70000"/>
              </a:scheme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26" name="Oval 196">
              <a:extLst>
                <a:ext uri="{FF2B5EF4-FFF2-40B4-BE49-F238E27FC236}">
                  <a16:creationId xmlns:a16="http://schemas.microsoft.com/office/drawing/2014/main" id="{24FDB16B-24E8-43E6-8516-D2F254612F32}"/>
                </a:ext>
              </a:extLst>
            </p:cNvPr>
            <p:cNvSpPr>
              <a:spLocks noChangeArrowheads="1"/>
            </p:cNvSpPr>
            <p:nvPr/>
          </p:nvSpPr>
          <p:spPr bwMode="auto">
            <a:xfrm>
              <a:off x="2968867" y="4635695"/>
              <a:ext cx="157703" cy="156885"/>
            </a:xfrm>
            <a:prstGeom prst="ellipse">
              <a:avLst/>
            </a:prstGeom>
            <a:solidFill>
              <a:schemeClr val="accent1">
                <a:alpha val="70000"/>
              </a:scheme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grpSp>
      <p:sp>
        <p:nvSpPr>
          <p:cNvPr id="13" name="Text Placeholder 12">
            <a:extLst>
              <a:ext uri="{FF2B5EF4-FFF2-40B4-BE49-F238E27FC236}">
                <a16:creationId xmlns:a16="http://schemas.microsoft.com/office/drawing/2014/main" id="{1031C0BF-01DA-457C-A734-83931EBA9A9E}"/>
              </a:ext>
            </a:extLst>
          </p:cNvPr>
          <p:cNvSpPr>
            <a:spLocks noGrp="1"/>
          </p:cNvSpPr>
          <p:nvPr>
            <p:ph type="body" sz="quarter" idx="10"/>
          </p:nvPr>
        </p:nvSpPr>
        <p:spPr>
          <a:xfrm>
            <a:off x="1636211" y="1307767"/>
            <a:ext cx="5515260" cy="1354239"/>
          </a:xfrm>
        </p:spPr>
        <p:txBody>
          <a:bodyPr/>
          <a:lstStyle/>
          <a:p>
            <a:r>
              <a:rPr lang="en-US"/>
              <a:t>Food Distribution Program</a:t>
            </a:r>
          </a:p>
        </p:txBody>
      </p:sp>
      <p:sp>
        <p:nvSpPr>
          <p:cNvPr id="14" name="Text Placeholder 13">
            <a:extLst>
              <a:ext uri="{FF2B5EF4-FFF2-40B4-BE49-F238E27FC236}">
                <a16:creationId xmlns:a16="http://schemas.microsoft.com/office/drawing/2014/main" id="{B67564C1-1181-469C-A8B6-A641FF2662CD}"/>
              </a:ext>
            </a:extLst>
          </p:cNvPr>
          <p:cNvSpPr>
            <a:spLocks noGrp="1"/>
          </p:cNvSpPr>
          <p:nvPr>
            <p:ph type="body" sz="quarter" idx="11"/>
          </p:nvPr>
        </p:nvSpPr>
        <p:spPr>
          <a:xfrm>
            <a:off x="551828" y="2855863"/>
            <a:ext cx="7488642" cy="1147265"/>
          </a:xfrm>
        </p:spPr>
        <p:txBody>
          <a:bodyPr lIns="91440" tIns="45720" rIns="91440" bIns="45720" anchor="t">
            <a:noAutofit/>
          </a:bodyPr>
          <a:lstStyle/>
          <a:p>
            <a:r>
              <a:rPr lang="en-US" sz="4000">
                <a:latin typeface="Arial"/>
                <a:cs typeface="Arial"/>
              </a:rPr>
              <a:t>WBSCM Requisitions:</a:t>
            </a:r>
            <a:endParaRPr lang="en-US" sz="4000"/>
          </a:p>
          <a:p>
            <a:r>
              <a:rPr lang="en-US" sz="4000">
                <a:latin typeface="Arial"/>
                <a:cs typeface="Arial"/>
              </a:rPr>
              <a:t>Part I</a:t>
            </a:r>
            <a:endParaRPr lang="en-US" sz="4000"/>
          </a:p>
        </p:txBody>
      </p:sp>
      <p:sp>
        <p:nvSpPr>
          <p:cNvPr id="15" name="Text Placeholder 14">
            <a:extLst>
              <a:ext uri="{FF2B5EF4-FFF2-40B4-BE49-F238E27FC236}">
                <a16:creationId xmlns:a16="http://schemas.microsoft.com/office/drawing/2014/main" id="{A5EA8B51-C606-454D-912B-3581EC6BFCF1}"/>
              </a:ext>
            </a:extLst>
          </p:cNvPr>
          <p:cNvSpPr>
            <a:spLocks noGrp="1"/>
          </p:cNvSpPr>
          <p:nvPr>
            <p:ph type="body" sz="quarter" idx="12"/>
          </p:nvPr>
        </p:nvSpPr>
        <p:spPr>
          <a:xfrm>
            <a:off x="2559934" y="4336720"/>
            <a:ext cx="3241150" cy="618863"/>
          </a:xfrm>
        </p:spPr>
        <p:txBody>
          <a:bodyPr lIns="91440" tIns="45720" rIns="91440" bIns="45720" anchor="t">
            <a:noAutofit/>
          </a:bodyPr>
          <a:lstStyle/>
          <a:p>
            <a:r>
              <a:rPr lang="en-US">
                <a:latin typeface="Arial"/>
                <a:cs typeface="Arial"/>
              </a:rPr>
              <a:t>Texas Department of Agriculture</a:t>
            </a:r>
          </a:p>
          <a:p>
            <a:r>
              <a:rPr lang="en-US">
                <a:latin typeface="Arial"/>
                <a:cs typeface="Arial"/>
              </a:rPr>
              <a:t>USDA Division</a:t>
            </a:r>
          </a:p>
        </p:txBody>
      </p:sp>
      <p:sp>
        <p:nvSpPr>
          <p:cNvPr id="19" name="Slide Number Placeholder 18">
            <a:extLst>
              <a:ext uri="{FF2B5EF4-FFF2-40B4-BE49-F238E27FC236}">
                <a16:creationId xmlns:a16="http://schemas.microsoft.com/office/drawing/2014/main" id="{A9083D96-2D73-4899-B071-3FB2ADA69CF0}"/>
              </a:ext>
            </a:extLst>
          </p:cNvPr>
          <p:cNvSpPr>
            <a:spLocks noGrp="1"/>
          </p:cNvSpPr>
          <p:nvPr>
            <p:ph type="sldNum" sz="quarter" idx="13"/>
          </p:nvPr>
        </p:nvSpPr>
        <p:spPr/>
        <p:txBody>
          <a:bodyPr/>
          <a:lstStyle/>
          <a:p>
            <a:fld id="{4179449E-6FBB-2343-B3AE-D1EFA46A6E77}" type="slidenum">
              <a:rPr lang="en-US" smtClean="0"/>
              <a:pPr/>
              <a:t>1</a:t>
            </a:fld>
            <a:endParaRPr lang="en-US"/>
          </a:p>
        </p:txBody>
      </p:sp>
      <p:sp>
        <p:nvSpPr>
          <p:cNvPr id="2" name="Date Placeholder 1">
            <a:extLst>
              <a:ext uri="{FF2B5EF4-FFF2-40B4-BE49-F238E27FC236}">
                <a16:creationId xmlns:a16="http://schemas.microsoft.com/office/drawing/2014/main" id="{D1D5805B-BADF-4E5D-8B19-A928508FCAC7}"/>
              </a:ext>
            </a:extLst>
          </p:cNvPr>
          <p:cNvSpPr>
            <a:spLocks noGrp="1"/>
          </p:cNvSpPr>
          <p:nvPr>
            <p:ph type="dt" sz="half" idx="2"/>
          </p:nvPr>
        </p:nvSpPr>
        <p:spPr/>
        <p:txBody>
          <a:bodyPr/>
          <a:lstStyle/>
          <a:p>
            <a:r>
              <a:rPr lang="en-US"/>
              <a:t>Updated </a:t>
            </a:r>
            <a:fld id="{D3A03091-EFBC-4ACD-AC87-A3458BCD178F}" type="datetime1">
              <a:rPr lang="en-US" smtClean="0"/>
              <a:t>9/14/2023</a:t>
            </a:fld>
            <a:endParaRPr lang="en-US"/>
          </a:p>
          <a:p>
            <a:r>
              <a:rPr lang="en-US"/>
              <a:t>www.SquareMeals.org</a:t>
            </a:r>
          </a:p>
        </p:txBody>
      </p:sp>
    </p:spTree>
    <p:custDataLst>
      <p:tags r:id="rId1"/>
    </p:custDataLst>
    <p:extLst>
      <p:ext uri="{BB962C8B-B14F-4D97-AF65-F5344CB8AC3E}">
        <p14:creationId xmlns:p14="http://schemas.microsoft.com/office/powerpoint/2010/main" val="210730441"/>
      </p:ext>
    </p:extLst>
  </p:cSld>
  <p:clrMapOvr>
    <a:masterClrMapping/>
  </p:clrMapOvr>
  <mc:AlternateContent xmlns:mc="http://schemas.openxmlformats.org/markup-compatibility/2006" xmlns:p14="http://schemas.microsoft.com/office/powerpoint/2010/main">
    <mc:Choice Requires="p14">
      <p:transition p14:dur="10" advClick="0">
        <p14:doors dir="vert"/>
      </p:transition>
    </mc:Choice>
    <mc:Fallback xmlns="">
      <p:transition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BA26E8-37A3-47A7-B62C-82E341AAAE23}"/>
              </a:ext>
            </a:extLst>
          </p:cNvPr>
          <p:cNvSpPr>
            <a:spLocks noGrp="1"/>
          </p:cNvSpPr>
          <p:nvPr>
            <p:ph type="sldNum" sz="quarter" idx="16"/>
          </p:nvPr>
        </p:nvSpPr>
        <p:spPr>
          <a:xfrm>
            <a:off x="11401519" y="179916"/>
            <a:ext cx="528887" cy="464670"/>
          </a:xfrm>
        </p:spPr>
        <p:txBody>
          <a:bodyPr/>
          <a:lstStyle/>
          <a:p>
            <a:fld id="{4179449E-6FBB-2343-B3AE-D1EFA46A6E77}" type="slidenum">
              <a:rPr lang="en-US" dirty="0" smtClean="0"/>
              <a:pPr/>
              <a:t>10</a:t>
            </a:fld>
            <a:endParaRPr lang="en-US"/>
          </a:p>
        </p:txBody>
      </p:sp>
      <p:pic>
        <p:nvPicPr>
          <p:cNvPr id="2" name="Picture 2">
            <a:extLst>
              <a:ext uri="{FF2B5EF4-FFF2-40B4-BE49-F238E27FC236}">
                <a16:creationId xmlns:a16="http://schemas.microsoft.com/office/drawing/2014/main" id="{3EE79D71-674D-1F0E-1D04-3AD8DBB60A1B}"/>
              </a:ext>
            </a:extLst>
          </p:cNvPr>
          <p:cNvPicPr>
            <a:picLocks noChangeAspect="1"/>
          </p:cNvPicPr>
          <p:nvPr/>
        </p:nvPicPr>
        <p:blipFill rotWithShape="1">
          <a:blip r:embed="rId3"/>
          <a:srcRect l="9184" r="-1361" b="-445"/>
          <a:stretch/>
        </p:blipFill>
        <p:spPr>
          <a:xfrm>
            <a:off x="79023" y="1291303"/>
            <a:ext cx="2879797" cy="4783429"/>
          </a:xfrm>
          <a:prstGeom prst="rect">
            <a:avLst/>
          </a:prstGeom>
        </p:spPr>
      </p:pic>
      <p:sp>
        <p:nvSpPr>
          <p:cNvPr id="3" name="Rectangle 2">
            <a:extLst>
              <a:ext uri="{FF2B5EF4-FFF2-40B4-BE49-F238E27FC236}">
                <a16:creationId xmlns:a16="http://schemas.microsoft.com/office/drawing/2014/main" id="{F1BE2D69-2E25-B0F7-206B-3A28EA051328}"/>
              </a:ext>
            </a:extLst>
          </p:cNvPr>
          <p:cNvSpPr/>
          <p:nvPr/>
        </p:nvSpPr>
        <p:spPr>
          <a:xfrm>
            <a:off x="2546238" y="641748"/>
            <a:ext cx="9175416" cy="5970719"/>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45720" rIns="288000" bIns="45720" rtlCol="0" anchor="ctr"/>
          <a:lstStyle/>
          <a:p>
            <a:pPr>
              <a:spcAft>
                <a:spcPts val="600"/>
              </a:spcAft>
            </a:pPr>
            <a:endParaRPr lang="en-US">
              <a:solidFill>
                <a:srgbClr val="FFFFFF"/>
              </a:solidFill>
              <a:latin typeface="Century Gothic"/>
            </a:endParaRPr>
          </a:p>
        </p:txBody>
      </p:sp>
      <p:graphicFrame>
        <p:nvGraphicFramePr>
          <p:cNvPr id="5" name="Table 4">
            <a:extLst>
              <a:ext uri="{FF2B5EF4-FFF2-40B4-BE49-F238E27FC236}">
                <a16:creationId xmlns:a16="http://schemas.microsoft.com/office/drawing/2014/main" id="{33302CED-79EB-63F3-BAD6-4281F6E1A8BC}"/>
              </a:ext>
            </a:extLst>
          </p:cNvPr>
          <p:cNvGraphicFramePr>
            <a:graphicFrameLocks noGrp="1"/>
          </p:cNvGraphicFramePr>
          <p:nvPr>
            <p:extLst>
              <p:ext uri="{D42A27DB-BD31-4B8C-83A1-F6EECF244321}">
                <p14:modId xmlns:p14="http://schemas.microsoft.com/office/powerpoint/2010/main" val="3049969961"/>
              </p:ext>
            </p:extLst>
          </p:nvPr>
        </p:nvGraphicFramePr>
        <p:xfrm>
          <a:off x="2820050" y="1537839"/>
          <a:ext cx="8642409" cy="4678514"/>
        </p:xfrm>
        <a:graphic>
          <a:graphicData uri="http://schemas.openxmlformats.org/drawingml/2006/table">
            <a:tbl>
              <a:tblPr firstRow="1" bandRow="1">
                <a:tableStyleId>{5C22544A-7EE6-4342-B048-85BDC9FD1C3A}</a:tableStyleId>
              </a:tblPr>
              <a:tblGrid>
                <a:gridCol w="1734691">
                  <a:extLst>
                    <a:ext uri="{9D8B030D-6E8A-4147-A177-3AD203B41FA5}">
                      <a16:colId xmlns:a16="http://schemas.microsoft.com/office/drawing/2014/main" val="4080255220"/>
                    </a:ext>
                  </a:extLst>
                </a:gridCol>
                <a:gridCol w="1884231">
                  <a:extLst>
                    <a:ext uri="{9D8B030D-6E8A-4147-A177-3AD203B41FA5}">
                      <a16:colId xmlns:a16="http://schemas.microsoft.com/office/drawing/2014/main" val="390858534"/>
                    </a:ext>
                  </a:extLst>
                </a:gridCol>
                <a:gridCol w="5023487">
                  <a:extLst>
                    <a:ext uri="{9D8B030D-6E8A-4147-A177-3AD203B41FA5}">
                      <a16:colId xmlns:a16="http://schemas.microsoft.com/office/drawing/2014/main" val="3411192046"/>
                    </a:ext>
                  </a:extLst>
                </a:gridCol>
              </a:tblGrid>
              <a:tr h="387291">
                <a:tc>
                  <a:txBody>
                    <a:bodyPr/>
                    <a:lstStyle/>
                    <a:p>
                      <a:pPr lvl="0" algn="ctr">
                        <a:buNone/>
                      </a:pPr>
                      <a:r>
                        <a:rPr lang="en-US">
                          <a:solidFill>
                            <a:schemeClr val="tx1"/>
                          </a:solidFill>
                          <a:latin typeface="Arial"/>
                        </a:rPr>
                        <a:t>TX-UNPS</a:t>
                      </a:r>
                    </a:p>
                  </a:txBody>
                  <a:tcPr>
                    <a:lnL w="19050">
                      <a:solidFill>
                        <a:schemeClr val="tx1"/>
                      </a:solidFill>
                    </a:lnL>
                    <a:lnR w="19050">
                      <a:solidFill>
                        <a:schemeClr val="tx1"/>
                      </a:solidFill>
                    </a:lnR>
                    <a:lnT w="19050">
                      <a:solidFill>
                        <a:schemeClr val="tx1"/>
                      </a:solidFill>
                    </a:lnT>
                    <a:lnB w="19050">
                      <a:solidFill>
                        <a:schemeClr val="tx1"/>
                      </a:solidFill>
                    </a:lnB>
                    <a:solidFill>
                      <a:schemeClr val="bg1">
                        <a:lumMod val="75000"/>
                      </a:schemeClr>
                    </a:solidFill>
                  </a:tcPr>
                </a:tc>
                <a:tc>
                  <a:txBody>
                    <a:bodyPr/>
                    <a:lstStyle/>
                    <a:p>
                      <a:pPr lvl="0" algn="ctr">
                        <a:buNone/>
                      </a:pPr>
                      <a:r>
                        <a:rPr lang="en-US">
                          <a:solidFill>
                            <a:schemeClr val="tx1"/>
                          </a:solidFill>
                          <a:latin typeface="Arial"/>
                        </a:rPr>
                        <a:t>WBSCM</a:t>
                      </a:r>
                    </a:p>
                  </a:txBody>
                  <a:tcPr>
                    <a:lnL w="19050" cap="flat" cmpd="sng" algn="ctr">
                      <a:solidFill>
                        <a:schemeClr val="tx1"/>
                      </a:solidFill>
                      <a:prstDash val="solid"/>
                      <a:round/>
                      <a:headEnd type="none" w="med" len="med"/>
                      <a:tailEnd type="none" w="med" len="med"/>
                    </a:lnL>
                    <a:lnR w="19050">
                      <a:solidFill>
                        <a:schemeClr val="tx1"/>
                      </a:solidFill>
                    </a:lnR>
                    <a:lnT w="19050">
                      <a:solidFill>
                        <a:schemeClr val="tx1"/>
                      </a:solidFill>
                    </a:lnT>
                    <a:lnB w="19050">
                      <a:solidFill>
                        <a:schemeClr val="tx1"/>
                      </a:solidFill>
                    </a:lnB>
                    <a:solidFill>
                      <a:schemeClr val="bg1">
                        <a:lumMod val="75000"/>
                      </a:schemeClr>
                    </a:solidFill>
                  </a:tcPr>
                </a:tc>
                <a:tc>
                  <a:txBody>
                    <a:bodyPr/>
                    <a:lstStyle/>
                    <a:p>
                      <a:pPr algn="ctr"/>
                      <a:r>
                        <a:rPr lang="en-US">
                          <a:solidFill>
                            <a:schemeClr val="tx1"/>
                          </a:solidFill>
                          <a:latin typeface="Arial"/>
                        </a:rPr>
                        <a:t>Definition</a:t>
                      </a:r>
                    </a:p>
                  </a:txBody>
                  <a:tcPr>
                    <a:lnL w="19050">
                      <a:solidFill>
                        <a:schemeClr val="tx1"/>
                      </a:solidFill>
                    </a:lnL>
                    <a:lnR w="19050">
                      <a:solidFill>
                        <a:schemeClr val="tx1"/>
                      </a:solidFill>
                    </a:lnR>
                    <a:lnT w="19050">
                      <a:solidFill>
                        <a:schemeClr val="tx1"/>
                      </a:solidFill>
                    </a:lnT>
                    <a:lnB w="19050">
                      <a:solidFill>
                        <a:schemeClr val="tx1"/>
                      </a:solidFill>
                    </a:lnB>
                    <a:solidFill>
                      <a:schemeClr val="bg1">
                        <a:lumMod val="75000"/>
                      </a:schemeClr>
                    </a:solidFill>
                  </a:tcPr>
                </a:tc>
                <a:extLst>
                  <a:ext uri="{0D108BD9-81ED-4DB2-BD59-A6C34878D82A}">
                    <a16:rowId xmlns:a16="http://schemas.microsoft.com/office/drawing/2014/main" val="1073020271"/>
                  </a:ext>
                </a:extLst>
              </a:tr>
              <a:tr h="1081189">
                <a:tc>
                  <a:txBody>
                    <a:bodyPr/>
                    <a:lstStyle/>
                    <a:p>
                      <a:pPr lvl="0" algn="ctr">
                        <a:buNone/>
                      </a:pPr>
                      <a:endParaRPr lang="en-US" b="0">
                        <a:latin typeface="Arial"/>
                      </a:endParaRPr>
                    </a:p>
                  </a:txBody>
                  <a:tcPr>
                    <a:lnL w="19050">
                      <a:solidFill>
                        <a:schemeClr val="tx1"/>
                      </a:solidFill>
                    </a:lnL>
                    <a:lnR w="19050">
                      <a:solidFill>
                        <a:schemeClr val="tx1"/>
                      </a:solidFill>
                    </a:lnR>
                    <a:lnT w="19050">
                      <a:solidFill>
                        <a:schemeClr val="tx1"/>
                      </a:solidFill>
                    </a:lnT>
                    <a:lnB w="19050">
                      <a:solidFill>
                        <a:schemeClr val="tx1"/>
                      </a:solidFill>
                    </a:lnB>
                    <a:solidFill>
                      <a:schemeClr val="bg1">
                        <a:lumMod val="75000"/>
                      </a:schemeClr>
                    </a:solidFill>
                  </a:tcPr>
                </a:tc>
                <a:tc>
                  <a:txBody>
                    <a:bodyPr/>
                    <a:lstStyle/>
                    <a:p>
                      <a:pPr lvl="0" algn="ctr">
                        <a:buNone/>
                      </a:pPr>
                      <a:endParaRPr lang="en-US" b="0">
                        <a:latin typeface="Arial"/>
                      </a:endParaRPr>
                    </a:p>
                    <a:p>
                      <a:pPr lvl="0" algn="ctr">
                        <a:buNone/>
                      </a:pPr>
                      <a:r>
                        <a:rPr lang="en-US" b="0">
                          <a:latin typeface="Arial"/>
                        </a:rPr>
                        <a:t>Requisition</a:t>
                      </a:r>
                    </a:p>
                  </a:txBody>
                  <a:tcPr>
                    <a:lnL w="19050" cap="flat" cmpd="sng" algn="ctr">
                      <a:solidFill>
                        <a:schemeClr val="tx1"/>
                      </a:solidFill>
                      <a:prstDash val="solid"/>
                      <a:round/>
                      <a:headEnd type="none" w="med" len="med"/>
                      <a:tailEnd type="none" w="med" len="med"/>
                    </a:lnL>
                    <a:lnR w="19050">
                      <a:solidFill>
                        <a:schemeClr val="tx1"/>
                      </a:solidFill>
                    </a:lnR>
                    <a:lnT w="19050">
                      <a:solidFill>
                        <a:schemeClr val="tx1"/>
                      </a:solidFill>
                    </a:lnT>
                    <a:lnB w="19050">
                      <a:solidFill>
                        <a:schemeClr val="tx1"/>
                      </a:solidFill>
                    </a:lnB>
                  </a:tcPr>
                </a:tc>
                <a:tc>
                  <a:txBody>
                    <a:bodyPr/>
                    <a:lstStyle/>
                    <a:p>
                      <a:pPr lvl="0" algn="l">
                        <a:buNone/>
                      </a:pPr>
                      <a:r>
                        <a:rPr lang="en-US" sz="1800" b="0" i="0" u="none" strike="noStrike" noProof="0">
                          <a:latin typeface="Arial"/>
                        </a:rPr>
                        <a:t>Pre-cursor to a sales order. RAs create a requisition when they wish to order goods in WBSCM. </a:t>
                      </a:r>
                    </a:p>
                  </a:txBody>
                  <a:tcPr>
                    <a:lnL w="19050">
                      <a:solidFill>
                        <a:schemeClr val="tx1"/>
                      </a:solidFill>
                    </a:lnL>
                    <a:lnR w="19050">
                      <a:solidFill>
                        <a:schemeClr val="tx1"/>
                      </a:solidFill>
                    </a:lnR>
                    <a:lnT w="19050">
                      <a:solidFill>
                        <a:schemeClr val="tx1"/>
                      </a:solidFill>
                    </a:lnT>
                    <a:lnB w="19050">
                      <a:solidFill>
                        <a:schemeClr val="tx1"/>
                      </a:solidFill>
                    </a:lnB>
                  </a:tcPr>
                </a:tc>
                <a:extLst>
                  <a:ext uri="{0D108BD9-81ED-4DB2-BD59-A6C34878D82A}">
                    <a16:rowId xmlns:a16="http://schemas.microsoft.com/office/drawing/2014/main" val="4262677958"/>
                  </a:ext>
                </a:extLst>
              </a:tr>
              <a:tr h="1128346">
                <a:tc>
                  <a:txBody>
                    <a:bodyPr/>
                    <a:lstStyle/>
                    <a:p>
                      <a:pPr lvl="0" algn="ctr">
                        <a:buNone/>
                      </a:pPr>
                      <a:endParaRPr lang="en-US" sz="1800" b="0" i="0" u="none" strike="noStrike" noProof="0">
                        <a:latin typeface="Arial"/>
                      </a:endParaRPr>
                    </a:p>
                    <a:p>
                      <a:pPr lvl="0" algn="ctr">
                        <a:buNone/>
                      </a:pPr>
                      <a:r>
                        <a:rPr lang="en-US" sz="1800" b="0" i="0" u="none" strike="noStrike" noProof="0">
                          <a:latin typeface="Arial"/>
                        </a:rPr>
                        <a:t>Surveys</a:t>
                      </a:r>
                      <a:endParaRPr lang="en-US"/>
                    </a:p>
                  </a:txBody>
                  <a:tcPr>
                    <a:lnL w="19050">
                      <a:solidFill>
                        <a:schemeClr val="tx1"/>
                      </a:solidFill>
                    </a:lnL>
                    <a:lnR w="19050">
                      <a:solidFill>
                        <a:schemeClr val="tx1"/>
                      </a:solidFill>
                    </a:lnR>
                    <a:lnT w="19050">
                      <a:solidFill>
                        <a:schemeClr val="tx1"/>
                      </a:solidFill>
                    </a:lnT>
                    <a:lnB w="19050">
                      <a:solidFill>
                        <a:schemeClr val="tx1"/>
                      </a:solidFill>
                    </a:lnB>
                  </a:tcPr>
                </a:tc>
                <a:tc>
                  <a:txBody>
                    <a:bodyPr/>
                    <a:lstStyle/>
                    <a:p>
                      <a:pPr lvl="0" algn="ctr">
                        <a:buNone/>
                      </a:pPr>
                      <a:endParaRPr lang="en-US" sz="1800" b="0" i="0" u="none" strike="noStrike" noProof="0">
                        <a:latin typeface="Arial"/>
                      </a:endParaRPr>
                    </a:p>
                    <a:p>
                      <a:pPr lvl="0" algn="ctr">
                        <a:buNone/>
                      </a:pPr>
                      <a:r>
                        <a:rPr lang="en-US" sz="1800" b="0" i="0" u="none" strike="noStrike" noProof="0">
                          <a:latin typeface="Arial"/>
                        </a:rPr>
                        <a:t>Catalog</a:t>
                      </a:r>
                      <a:endParaRPr lang="en-US" b="0">
                        <a:latin typeface="Arial"/>
                      </a:endParaRPr>
                    </a:p>
                  </a:txBody>
                  <a:tcPr>
                    <a:lnL w="19050" cap="flat" cmpd="sng" algn="ctr">
                      <a:solidFill>
                        <a:schemeClr val="tx1"/>
                      </a:solidFill>
                      <a:prstDash val="solid"/>
                      <a:round/>
                      <a:headEnd type="none" w="med" len="med"/>
                      <a:tailEnd type="none" w="med" len="med"/>
                    </a:lnL>
                    <a:lnR w="19050">
                      <a:solidFill>
                        <a:schemeClr val="tx1"/>
                      </a:solidFill>
                    </a:lnR>
                    <a:lnT w="19050">
                      <a:solidFill>
                        <a:schemeClr val="tx1"/>
                      </a:solidFill>
                    </a:lnT>
                    <a:lnB w="19050">
                      <a:solidFill>
                        <a:schemeClr val="tx1"/>
                      </a:solidFill>
                    </a:lnB>
                  </a:tcPr>
                </a:tc>
                <a:tc>
                  <a:txBody>
                    <a:bodyPr/>
                    <a:lstStyle/>
                    <a:p>
                      <a:pPr lvl="0" algn="l">
                        <a:buNone/>
                      </a:pPr>
                      <a:r>
                        <a:rPr lang="en-US" sz="1800" b="0" i="0" u="none" strike="noStrike" noProof="0">
                          <a:latin typeface="Arial"/>
                        </a:rPr>
                        <a:t>Formerly known as surveys. Medium used to organize material or product to place requisitions in WBSCM.</a:t>
                      </a:r>
                    </a:p>
                  </a:txBody>
                  <a:tcPr>
                    <a:lnL w="19050">
                      <a:solidFill>
                        <a:schemeClr val="tx1"/>
                      </a:solidFill>
                    </a:lnL>
                    <a:lnR w="19050">
                      <a:solidFill>
                        <a:schemeClr val="tx1"/>
                      </a:solidFill>
                    </a:lnR>
                    <a:lnT w="19050">
                      <a:solidFill>
                        <a:schemeClr val="tx1"/>
                      </a:solidFill>
                    </a:lnT>
                    <a:lnB w="19050">
                      <a:solidFill>
                        <a:schemeClr val="tx1"/>
                      </a:solidFill>
                    </a:lnB>
                  </a:tcPr>
                </a:tc>
                <a:extLst>
                  <a:ext uri="{0D108BD9-81ED-4DB2-BD59-A6C34878D82A}">
                    <a16:rowId xmlns:a16="http://schemas.microsoft.com/office/drawing/2014/main" val="2128147808"/>
                  </a:ext>
                </a:extLst>
              </a:tr>
              <a:tr h="2081688">
                <a:tc>
                  <a:txBody>
                    <a:bodyPr/>
                    <a:lstStyle/>
                    <a:p>
                      <a:pPr lvl="0" algn="ctr">
                        <a:buNone/>
                      </a:pPr>
                      <a:endParaRPr lang="en-US" sz="1800" b="0" i="0" u="none" strike="noStrike" noProof="0">
                        <a:latin typeface="Arial"/>
                      </a:endParaRPr>
                    </a:p>
                    <a:p>
                      <a:pPr lvl="0" algn="ctr">
                        <a:buNone/>
                      </a:pPr>
                      <a:endParaRPr lang="en-US" sz="1800" b="0" i="0" u="none" strike="noStrike" noProof="0">
                        <a:latin typeface="Arial"/>
                      </a:endParaRPr>
                    </a:p>
                    <a:p>
                      <a:pPr lvl="0" algn="ctr">
                        <a:buNone/>
                      </a:pPr>
                      <a:endParaRPr lang="en-US" sz="1800" b="0" i="0" u="none" strike="noStrike" noProof="0">
                        <a:latin typeface="Arial"/>
                      </a:endParaRPr>
                    </a:p>
                    <a:p>
                      <a:pPr lvl="0" algn="ctr">
                        <a:buNone/>
                      </a:pPr>
                      <a:r>
                        <a:rPr lang="en-US" sz="1800" b="0" i="0" u="none" strike="noStrike" noProof="0">
                          <a:latin typeface="Arial"/>
                        </a:rPr>
                        <a:t>Delivery Order</a:t>
                      </a:r>
                      <a:endParaRPr lang="en-US"/>
                    </a:p>
                  </a:txBody>
                  <a:tcPr>
                    <a:lnL w="19050">
                      <a:solidFill>
                        <a:schemeClr val="tx1"/>
                      </a:solid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a:solidFill>
                        <a:schemeClr val="tx1"/>
                      </a:solidFill>
                    </a:lnB>
                  </a:tcPr>
                </a:tc>
                <a:tc>
                  <a:txBody>
                    <a:bodyPr/>
                    <a:lstStyle/>
                    <a:p>
                      <a:pPr lvl="0" algn="ctr">
                        <a:buNone/>
                      </a:pPr>
                      <a:endParaRPr lang="en-US" sz="1800" b="0" i="0" u="none" strike="noStrike" noProof="0">
                        <a:latin typeface="Arial"/>
                      </a:endParaRPr>
                    </a:p>
                    <a:p>
                      <a:pPr lvl="0" algn="ctr">
                        <a:buNone/>
                      </a:pPr>
                      <a:endParaRPr lang="en-US" sz="1800" b="0" i="0" u="none" strike="noStrike" noProof="0">
                        <a:latin typeface="Arial"/>
                      </a:endParaRPr>
                    </a:p>
                    <a:p>
                      <a:pPr lvl="0" algn="ctr">
                        <a:buNone/>
                      </a:pPr>
                      <a:endParaRPr lang="en-US" sz="1800" b="0" i="0" u="none" strike="noStrike" noProof="0">
                        <a:latin typeface="Arial"/>
                      </a:endParaRPr>
                    </a:p>
                    <a:p>
                      <a:pPr lvl="0" algn="ctr">
                        <a:buNone/>
                      </a:pPr>
                      <a:r>
                        <a:rPr lang="en-US" sz="1800" b="0" i="0" u="none" strike="noStrike" noProof="0">
                          <a:latin typeface="Arial"/>
                        </a:rPr>
                        <a:t>Sales Order</a:t>
                      </a:r>
                      <a:endParaRPr lang="en-US" sz="1800" b="0">
                        <a:latin typeface="Aria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a:solidFill>
                        <a:schemeClr val="tx1"/>
                      </a:solidFill>
                    </a:lnB>
                  </a:tcPr>
                </a:tc>
                <a:tc>
                  <a:txBody>
                    <a:bodyPr/>
                    <a:lstStyle/>
                    <a:p>
                      <a:pPr lvl="0" algn="l">
                        <a:buNone/>
                      </a:pPr>
                      <a:r>
                        <a:rPr lang="en-US" sz="1800" b="0" i="0" u="none" strike="noStrike" noProof="0">
                          <a:latin typeface="Arial"/>
                        </a:rPr>
                        <a:t>Formerly known as delivery orders. Orders created by TDA to indicate sale of products. SO (Sales Order) created </a:t>
                      </a:r>
                      <a:r>
                        <a:rPr lang="en-US" sz="1800" b="1" i="0" u="none" strike="noStrike" noProof="0">
                          <a:latin typeface="Arial"/>
                        </a:rPr>
                        <a:t>after </a:t>
                      </a:r>
                      <a:r>
                        <a:rPr lang="en-US" sz="1800" b="0" i="0" u="none" strike="noStrike" noProof="0">
                          <a:latin typeface="Arial"/>
                        </a:rPr>
                        <a:t>requisitions</a:t>
                      </a:r>
                      <a:r>
                        <a:rPr lang="en-US" sz="1800" b="1" i="0" u="none" strike="noStrike" noProof="0">
                          <a:latin typeface="Arial"/>
                        </a:rPr>
                        <a:t> </a:t>
                      </a:r>
                      <a:r>
                        <a:rPr lang="en-US" sz="1800" b="0" i="0" u="none" strike="noStrike" noProof="0">
                          <a:latin typeface="Arial"/>
                        </a:rPr>
                        <a:t>have been created, submitted, consolidated, and approved and before item goes to procurement for sourcing. This is done before the creation of a purchase requisition (PR).</a:t>
                      </a:r>
                    </a:p>
                  </a:txBody>
                  <a:tcPr>
                    <a:lnL w="19050" cap="flat" cmpd="sng" algn="ctr">
                      <a:solidFill>
                        <a:schemeClr val="tx1"/>
                      </a:solidFill>
                      <a:prstDash val="solid"/>
                      <a:round/>
                      <a:headEnd type="none" w="med" len="med"/>
                      <a:tailEnd type="none" w="med" len="med"/>
                    </a:lnL>
                    <a:lnR w="19050">
                      <a:solidFill>
                        <a:schemeClr val="tx1"/>
                      </a:solidFill>
                    </a:lnR>
                    <a:lnT w="19050" cap="flat" cmpd="sng" algn="ctr">
                      <a:solidFill>
                        <a:schemeClr val="tx1"/>
                      </a:solidFill>
                      <a:prstDash val="solid"/>
                      <a:round/>
                      <a:headEnd type="none" w="med" len="med"/>
                      <a:tailEnd type="none" w="med" len="med"/>
                    </a:lnT>
                    <a:lnB w="19050">
                      <a:solidFill>
                        <a:schemeClr val="tx1"/>
                      </a:solidFill>
                    </a:lnB>
                  </a:tcPr>
                </a:tc>
                <a:extLst>
                  <a:ext uri="{0D108BD9-81ED-4DB2-BD59-A6C34878D82A}">
                    <a16:rowId xmlns:a16="http://schemas.microsoft.com/office/drawing/2014/main" val="93779459"/>
                  </a:ext>
                </a:extLst>
              </a:tr>
            </a:tbl>
          </a:graphicData>
        </a:graphic>
      </p:graphicFrame>
      <p:sp>
        <p:nvSpPr>
          <p:cNvPr id="7" name="Text Placeholder 12">
            <a:extLst>
              <a:ext uri="{FF2B5EF4-FFF2-40B4-BE49-F238E27FC236}">
                <a16:creationId xmlns:a16="http://schemas.microsoft.com/office/drawing/2014/main" id="{0EF04F38-E71A-1A5E-6B9E-16E5A0E5423B}"/>
              </a:ext>
            </a:extLst>
          </p:cNvPr>
          <p:cNvSpPr txBox="1">
            <a:spLocks/>
          </p:cNvSpPr>
          <p:nvPr/>
        </p:nvSpPr>
        <p:spPr>
          <a:xfrm>
            <a:off x="2805100" y="793422"/>
            <a:ext cx="8854421" cy="647528"/>
          </a:xfrm>
          <a:prstGeom prst="rect">
            <a:avLst/>
          </a:prstGeom>
          <a:effectLst>
            <a:outerShdw blurRad="50800" dist="38100" dir="5400000" algn="t" rotWithShape="0">
              <a:prstClr val="black">
                <a:alpha val="40000"/>
              </a:prstClr>
            </a:outerShdw>
          </a:effectLst>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 </a:t>
            </a:r>
            <a:r>
              <a:rPr lang="en-US" sz="2800">
                <a:latin typeface="Arial"/>
                <a:cs typeface="Arial"/>
              </a:rPr>
              <a:t>TX-UNPS vs. WBSCM Terms and Definitions</a:t>
            </a:r>
            <a:r>
              <a:rPr lang="en-US">
                <a:latin typeface="Arial"/>
                <a:cs typeface="Arial"/>
              </a:rPr>
              <a:t> </a:t>
            </a:r>
            <a:endParaRPr lang="en-US"/>
          </a:p>
        </p:txBody>
      </p:sp>
      <p:sp>
        <p:nvSpPr>
          <p:cNvPr id="11" name="Rectangle 10">
            <a:extLst>
              <a:ext uri="{FF2B5EF4-FFF2-40B4-BE49-F238E27FC236}">
                <a16:creationId xmlns:a16="http://schemas.microsoft.com/office/drawing/2014/main" id="{74E350FF-4DCB-41BB-6D01-FED166A1FF39}"/>
              </a:ext>
            </a:extLst>
          </p:cNvPr>
          <p:cNvSpPr/>
          <p:nvPr/>
        </p:nvSpPr>
        <p:spPr>
          <a:xfrm>
            <a:off x="241301" y="177801"/>
            <a:ext cx="11683998" cy="656166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15180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1A5784-F68F-44E2-BB00-758BA794182C}"/>
              </a:ext>
            </a:extLst>
          </p:cNvPr>
          <p:cNvPicPr>
            <a:picLocks noChangeAspect="1"/>
          </p:cNvPicPr>
          <p:nvPr/>
        </p:nvPicPr>
        <p:blipFill>
          <a:blip r:embed="rId3"/>
          <a:stretch>
            <a:fillRect/>
          </a:stretch>
        </p:blipFill>
        <p:spPr>
          <a:xfrm>
            <a:off x="682716" y="1363887"/>
            <a:ext cx="10618040" cy="3809114"/>
          </a:xfrm>
          <a:prstGeom prst="rect">
            <a:avLst/>
          </a:prstGeom>
          <a:ln w="28575">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Submit Requisition</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100</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Rounded Corners 2">
            <a:extLst>
              <a:ext uri="{FF2B5EF4-FFF2-40B4-BE49-F238E27FC236}">
                <a16:creationId xmlns:a16="http://schemas.microsoft.com/office/drawing/2014/main" id="{0323B66B-9BA2-FCD1-A43D-EEAEB9CCC289}"/>
              </a:ext>
            </a:extLst>
          </p:cNvPr>
          <p:cNvSpPr/>
          <p:nvPr/>
        </p:nvSpPr>
        <p:spPr>
          <a:xfrm>
            <a:off x="10611081"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20" name="Rectangle: Rounded Corners 19">
            <a:extLst>
              <a:ext uri="{FF2B5EF4-FFF2-40B4-BE49-F238E27FC236}">
                <a16:creationId xmlns:a16="http://schemas.microsoft.com/office/drawing/2014/main" id="{FA397840-AAE4-F841-4F47-92E2B6834B9F}"/>
              </a:ext>
            </a:extLst>
          </p:cNvPr>
          <p:cNvSpPr/>
          <p:nvPr/>
        </p:nvSpPr>
        <p:spPr>
          <a:xfrm>
            <a:off x="4437409" y="4580232"/>
            <a:ext cx="3718210" cy="1185537"/>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Click </a:t>
            </a:r>
            <a:r>
              <a:rPr lang="en-US" sz="2000" b="1" i="1">
                <a:solidFill>
                  <a:schemeClr val="tx1">
                    <a:lumMod val="95000"/>
                    <a:lumOff val="5000"/>
                  </a:schemeClr>
                </a:solidFill>
                <a:latin typeface="Arial"/>
                <a:ea typeface="+mn-lt"/>
                <a:cs typeface="+mn-lt"/>
              </a:rPr>
              <a:t>Print b</a:t>
            </a:r>
            <a:r>
              <a:rPr lang="en-US" sz="2000" b="1">
                <a:solidFill>
                  <a:schemeClr val="tx1">
                    <a:lumMod val="95000"/>
                    <a:lumOff val="5000"/>
                  </a:schemeClr>
                </a:solidFill>
                <a:latin typeface="Arial"/>
                <a:ea typeface="+mn-lt"/>
                <a:cs typeface="+mn-lt"/>
              </a:rPr>
              <a:t>utton to print requisition for user's records as appropriate</a:t>
            </a:r>
          </a:p>
        </p:txBody>
      </p:sp>
      <p:sp>
        <p:nvSpPr>
          <p:cNvPr id="10" name="Oval 9">
            <a:extLst>
              <a:ext uri="{FF2B5EF4-FFF2-40B4-BE49-F238E27FC236}">
                <a16:creationId xmlns:a16="http://schemas.microsoft.com/office/drawing/2014/main" id="{1343BD2E-54F5-FA17-2ED4-A7A20E98907D}"/>
              </a:ext>
            </a:extLst>
          </p:cNvPr>
          <p:cNvSpPr/>
          <p:nvPr/>
        </p:nvSpPr>
        <p:spPr>
          <a:xfrm>
            <a:off x="4116684" y="4298868"/>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18</a:t>
            </a:r>
          </a:p>
        </p:txBody>
      </p:sp>
      <p:sp>
        <p:nvSpPr>
          <p:cNvPr id="8" name="Rectangle 7">
            <a:extLst>
              <a:ext uri="{FF2B5EF4-FFF2-40B4-BE49-F238E27FC236}">
                <a16:creationId xmlns:a16="http://schemas.microsoft.com/office/drawing/2014/main" id="{46B4924C-007D-3EE2-6A7E-D734D7693065}"/>
              </a:ext>
            </a:extLst>
          </p:cNvPr>
          <p:cNvSpPr/>
          <p:nvPr/>
        </p:nvSpPr>
        <p:spPr>
          <a:xfrm>
            <a:off x="9521410" y="4690658"/>
            <a:ext cx="741385" cy="482342"/>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Left 3">
            <a:extLst>
              <a:ext uri="{FF2B5EF4-FFF2-40B4-BE49-F238E27FC236}">
                <a16:creationId xmlns:a16="http://schemas.microsoft.com/office/drawing/2014/main" id="{8582C415-FBDC-25FC-0CC0-F1204E618DF1}"/>
              </a:ext>
            </a:extLst>
          </p:cNvPr>
          <p:cNvSpPr/>
          <p:nvPr/>
        </p:nvSpPr>
        <p:spPr>
          <a:xfrm flipH="1">
            <a:off x="8476344" y="4557629"/>
            <a:ext cx="1173477" cy="771129"/>
          </a:xfrm>
          <a:prstGeom prst="leftArrow">
            <a:avLst/>
          </a:prstGeom>
          <a:solidFill>
            <a:schemeClr val="accent6"/>
          </a:solidFill>
          <a:ln w="28575">
            <a:solidFill>
              <a:schemeClr val="tx1"/>
            </a:solidFill>
          </a:ln>
          <a:effectLst>
            <a:outerShdw blurRad="63500" sx="102000" sy="102000" algn="c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27432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cs typeface="Arial"/>
              </a:rPr>
              <a:t>Click</a:t>
            </a:r>
          </a:p>
        </p:txBody>
      </p:sp>
    </p:spTree>
    <p:extLst>
      <p:ext uri="{BB962C8B-B14F-4D97-AF65-F5344CB8AC3E}">
        <p14:creationId xmlns:p14="http://schemas.microsoft.com/office/powerpoint/2010/main" val="1641664655"/>
      </p:ext>
    </p:extLst>
  </p:cSld>
  <p:clrMapOvr>
    <a:masterClrMapping/>
  </p:clrMapOvr>
  <p:transition spd="slow">
    <p:wip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Ready for Approval</a:t>
            </a: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z="1600" smtClean="0"/>
              <a:pPr/>
              <a:t>101</a:t>
            </a:fld>
            <a:endParaRPr lang="en-US" sz="1600"/>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TextBox 2">
            <a:extLst>
              <a:ext uri="{FF2B5EF4-FFF2-40B4-BE49-F238E27FC236}">
                <a16:creationId xmlns:a16="http://schemas.microsoft.com/office/drawing/2014/main" id="{780BEEE8-4121-42DF-4E32-511C04FCAF2E}"/>
              </a:ext>
            </a:extLst>
          </p:cNvPr>
          <p:cNvSpPr txBox="1"/>
          <p:nvPr/>
        </p:nvSpPr>
        <p:spPr>
          <a:xfrm>
            <a:off x="656968" y="1336589"/>
            <a:ext cx="68106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4" name="TextBox 3">
            <a:extLst>
              <a:ext uri="{FF2B5EF4-FFF2-40B4-BE49-F238E27FC236}">
                <a16:creationId xmlns:a16="http://schemas.microsoft.com/office/drawing/2014/main" id="{EEC3BBF4-E879-2269-81C7-9F06A5C8832A}"/>
              </a:ext>
            </a:extLst>
          </p:cNvPr>
          <p:cNvSpPr txBox="1"/>
          <p:nvPr/>
        </p:nvSpPr>
        <p:spPr>
          <a:xfrm>
            <a:off x="656969" y="1388075"/>
            <a:ext cx="10620629" cy="4401205"/>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a:solidFill>
                <a:schemeClr val="tx1">
                  <a:lumMod val="95000"/>
                  <a:lumOff val="5000"/>
                </a:schemeClr>
              </a:solidFill>
              <a:latin typeface="Arial"/>
              <a:cs typeface="Arial"/>
            </a:endParaRPr>
          </a:p>
          <a:p>
            <a:endParaRPr lang="en-US" sz="2800">
              <a:solidFill>
                <a:schemeClr val="tx1">
                  <a:lumMod val="95000"/>
                  <a:lumOff val="5000"/>
                </a:schemeClr>
              </a:solidFill>
              <a:latin typeface="Arial"/>
              <a:cs typeface="Arial"/>
            </a:endParaRPr>
          </a:p>
          <a:p>
            <a:pPr algn="ctr"/>
            <a:endParaRPr lang="en-US" sz="2800">
              <a:solidFill>
                <a:schemeClr val="tx1">
                  <a:lumMod val="95000"/>
                  <a:lumOff val="5000"/>
                </a:schemeClr>
              </a:solidFill>
              <a:latin typeface="Arial"/>
              <a:cs typeface="Arial"/>
            </a:endParaRPr>
          </a:p>
          <a:p>
            <a:pPr algn="ctr"/>
            <a:endParaRPr lang="en-US" sz="2800">
              <a:solidFill>
                <a:schemeClr val="tx1">
                  <a:lumMod val="95000"/>
                  <a:lumOff val="5000"/>
                </a:schemeClr>
              </a:solidFill>
              <a:latin typeface="Arial"/>
              <a:cs typeface="Arial"/>
            </a:endParaRPr>
          </a:p>
          <a:p>
            <a:pPr algn="ctr"/>
            <a:r>
              <a:rPr lang="en-US" sz="2800">
                <a:solidFill>
                  <a:schemeClr val="tx1">
                    <a:lumMod val="95000"/>
                    <a:lumOff val="5000"/>
                  </a:schemeClr>
                </a:solidFill>
                <a:latin typeface="Arial"/>
                <a:cs typeface="Arial"/>
              </a:rPr>
              <a:t>Repeat Update to “Ready for Approval” for each Direct Delivery Requisition </a:t>
            </a:r>
            <a:endParaRPr lang="en-US">
              <a:solidFill>
                <a:schemeClr val="tx1">
                  <a:lumMod val="95000"/>
                  <a:lumOff val="5000"/>
                </a:schemeClr>
              </a:solidFill>
            </a:endParaRPr>
          </a:p>
          <a:p>
            <a:pPr algn="ctr"/>
            <a:endParaRPr lang="en-US" sz="2800">
              <a:solidFill>
                <a:schemeClr val="tx1">
                  <a:lumMod val="95000"/>
                  <a:lumOff val="5000"/>
                </a:schemeClr>
              </a:solidFill>
              <a:latin typeface="Arial"/>
              <a:cs typeface="Arial"/>
            </a:endParaRPr>
          </a:p>
          <a:p>
            <a:pPr algn="ctr"/>
            <a:endParaRPr lang="en-US" sz="2800">
              <a:solidFill>
                <a:schemeClr val="tx1">
                  <a:lumMod val="95000"/>
                  <a:lumOff val="5000"/>
                </a:schemeClr>
              </a:solidFill>
              <a:latin typeface="Arial"/>
              <a:cs typeface="Arial"/>
            </a:endParaRPr>
          </a:p>
          <a:p>
            <a:endParaRPr lang="en-US" sz="2800">
              <a:solidFill>
                <a:schemeClr val="tx1">
                  <a:lumMod val="95000"/>
                  <a:lumOff val="5000"/>
                </a:schemeClr>
              </a:solidFill>
              <a:latin typeface="Arial"/>
              <a:cs typeface="Arial"/>
            </a:endParaRPr>
          </a:p>
          <a:p>
            <a:endParaRPr lang="en-US" sz="2800">
              <a:solidFill>
                <a:schemeClr val="tx1">
                  <a:lumMod val="95000"/>
                  <a:lumOff val="5000"/>
                </a:schemeClr>
              </a:solidFill>
              <a:latin typeface="Arial"/>
              <a:cs typeface="Arial"/>
            </a:endParaRPr>
          </a:p>
        </p:txBody>
      </p:sp>
      <p:sp>
        <p:nvSpPr>
          <p:cNvPr id="8" name="Rectangle: Rounded Corners 7">
            <a:extLst>
              <a:ext uri="{FF2B5EF4-FFF2-40B4-BE49-F238E27FC236}">
                <a16:creationId xmlns:a16="http://schemas.microsoft.com/office/drawing/2014/main" id="{99AFF06E-B831-305E-CE9A-92884AF4C760}"/>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Tree>
    <p:extLst>
      <p:ext uri="{BB962C8B-B14F-4D97-AF65-F5344CB8AC3E}">
        <p14:creationId xmlns:p14="http://schemas.microsoft.com/office/powerpoint/2010/main" val="1518739348"/>
      </p:ext>
    </p:extLst>
  </p:cSld>
  <p:clrMapOvr>
    <a:masterClrMapping/>
  </p:clrMapOvr>
  <p:transition spd="slow">
    <p:wip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2">
            <a:extLst>
              <a:ext uri="{FF2B5EF4-FFF2-40B4-BE49-F238E27FC236}">
                <a16:creationId xmlns:a16="http://schemas.microsoft.com/office/drawing/2014/main" id="{1537A61B-4568-4A2F-85E0-CBD3B5C3B7F2}"/>
              </a:ext>
            </a:extLst>
          </p:cNvPr>
          <p:cNvPicPr>
            <a:picLocks noChangeAspect="1"/>
          </p:cNvPicPr>
          <p:nvPr/>
        </p:nvPicPr>
        <p:blipFill>
          <a:blip r:embed="rId3" cstate="email">
            <a:alphaModFix amt="20000"/>
            <a:extLst>
              <a:ext uri="{28A0092B-C50C-407E-A947-70E740481C1C}">
                <a14:useLocalDpi xmlns:a14="http://schemas.microsoft.com/office/drawing/2010/main"/>
              </a:ext>
            </a:extLst>
          </a:blip>
          <a:srcRect/>
          <a:stretch>
            <a:fillRect/>
          </a:stretch>
        </p:blipFill>
        <p:spPr>
          <a:xfrm>
            <a:off x="-12481" y="0"/>
            <a:ext cx="12226607" cy="6858000"/>
          </a:xfrm>
          <a:prstGeom prst="rect">
            <a:avLst/>
          </a:prstGeom>
        </p:spPr>
      </p:pic>
      <p:sp>
        <p:nvSpPr>
          <p:cNvPr id="5" name="Rectangle 4">
            <a:extLst>
              <a:ext uri="{FF2B5EF4-FFF2-40B4-BE49-F238E27FC236}">
                <a16:creationId xmlns:a16="http://schemas.microsoft.com/office/drawing/2014/main" id="{3D1F855A-9262-4A34-A5D1-6B8F07BFE151}"/>
              </a:ext>
            </a:extLst>
          </p:cNvPr>
          <p:cNvSpPr/>
          <p:nvPr/>
        </p:nvSpPr>
        <p:spPr>
          <a:xfrm>
            <a:off x="0" y="6079619"/>
            <a:ext cx="12192000" cy="638176"/>
          </a:xfrm>
          <a:prstGeom prst="rect">
            <a:avLst/>
          </a:prstGeom>
          <a:solidFill>
            <a:srgbClr val="66B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65" name="Rectangle 64">
            <a:extLst>
              <a:ext uri="{FF2B5EF4-FFF2-40B4-BE49-F238E27FC236}">
                <a16:creationId xmlns:a16="http://schemas.microsoft.com/office/drawing/2014/main" id="{D13067CD-2282-47E5-B3A0-E9AC0499E245}"/>
              </a:ext>
            </a:extLst>
          </p:cNvPr>
          <p:cNvSpPr/>
          <p:nvPr/>
        </p:nvSpPr>
        <p:spPr>
          <a:xfrm>
            <a:off x="0" y="2009381"/>
            <a:ext cx="12192000" cy="1862048"/>
          </a:xfrm>
          <a:prstGeom prst="rect">
            <a:avLst/>
          </a:prstGeom>
          <a:effectLst/>
        </p:spPr>
        <p:txBody>
          <a:bodyPr wrap="square">
            <a:spAutoFit/>
          </a:bodyPr>
          <a:lstStyle/>
          <a:p>
            <a:pPr algn="ctr"/>
            <a:r>
              <a:rPr lang="en-US" sz="11500" b="1">
                <a:solidFill>
                  <a:srgbClr val="EF4B25"/>
                </a:solidFill>
                <a:effectLst>
                  <a:outerShdw blurRad="1270000" algn="ctr" rotWithShape="0">
                    <a:prstClr val="black">
                      <a:alpha val="40000"/>
                    </a:prstClr>
                  </a:outerShdw>
                </a:effectLst>
                <a:latin typeface="Rockwell" panose="02060603020205020403" pitchFamily="18" charset="0"/>
                <a:ea typeface="Roboto Condensed" panose="02000000000000000000" pitchFamily="2" charset="0"/>
                <a:cs typeface="Segoe UI" panose="020B0502040204020203" pitchFamily="34" charset="0"/>
              </a:rPr>
              <a:t>Questions?</a:t>
            </a:r>
          </a:p>
        </p:txBody>
      </p:sp>
      <p:sp>
        <p:nvSpPr>
          <p:cNvPr id="3" name="Slide Number Placeholder 2">
            <a:extLst>
              <a:ext uri="{FF2B5EF4-FFF2-40B4-BE49-F238E27FC236}">
                <a16:creationId xmlns:a16="http://schemas.microsoft.com/office/drawing/2014/main" id="{11445BE0-2C12-4CB4-BB40-B4AB860B2272}"/>
              </a:ext>
            </a:extLst>
          </p:cNvPr>
          <p:cNvSpPr>
            <a:spLocks noGrp="1"/>
          </p:cNvSpPr>
          <p:nvPr>
            <p:ph type="sldNum" sz="quarter" idx="10"/>
          </p:nvPr>
        </p:nvSpPr>
        <p:spPr/>
        <p:txBody>
          <a:bodyPr/>
          <a:lstStyle/>
          <a:p>
            <a:fld id="{4179449E-6FBB-2343-B3AE-D1EFA46A6E77}" type="slidenum">
              <a:rPr lang="en-US" sz="1600" dirty="0" smtClean="0"/>
              <a:pPr/>
              <a:t>102</a:t>
            </a:fld>
            <a:endParaRPr lang="en-US" sz="1600"/>
          </a:p>
        </p:txBody>
      </p:sp>
    </p:spTree>
    <p:extLst>
      <p:ext uri="{BB962C8B-B14F-4D97-AF65-F5344CB8AC3E}">
        <p14:creationId xmlns:p14="http://schemas.microsoft.com/office/powerpoint/2010/main" val="784539859"/>
      </p:ext>
    </p:extLst>
  </p:cSld>
  <p:clrMapOvr>
    <a:masterClrMapping/>
  </p:clrMapOvr>
  <p:transition spd="slow">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706395" y="313481"/>
            <a:ext cx="10618040" cy="638175"/>
          </a:xfrm>
          <a:ln w="28575">
            <a:solidFill>
              <a:schemeClr val="tx1"/>
            </a:solidFill>
          </a:ln>
        </p:spPr>
        <p:txBody>
          <a:bodyPr lIns="91440" tIns="45720" rIns="91440" bIns="45720" anchor="t">
            <a:normAutofit/>
          </a:bodyPr>
          <a:lstStyle/>
          <a:p>
            <a:pPr algn="ctr"/>
            <a:r>
              <a:rPr lang="en-US" sz="3100">
                <a:latin typeface="Arial"/>
                <a:cs typeface="Arial"/>
              </a:rPr>
              <a:t>Recall, Reflect, and Release</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103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8" name="Picture 7">
            <a:extLst>
              <a:ext uri="{FF2B5EF4-FFF2-40B4-BE49-F238E27FC236}">
                <a16:creationId xmlns:a16="http://schemas.microsoft.com/office/drawing/2014/main" id="{206495BA-858B-95D5-CD8F-F3CDA91A9298}"/>
              </a:ext>
            </a:extLst>
          </p:cNvPr>
          <p:cNvPicPr>
            <a:picLocks noChangeAspect="1"/>
          </p:cNvPicPr>
          <p:nvPr/>
        </p:nvPicPr>
        <p:blipFill>
          <a:blip r:embed="rId3"/>
          <a:stretch>
            <a:fillRect/>
          </a:stretch>
        </p:blipFill>
        <p:spPr>
          <a:xfrm>
            <a:off x="4947768" y="1425388"/>
            <a:ext cx="6537837" cy="4180499"/>
          </a:xfrm>
          <a:prstGeom prst="rect">
            <a:avLst/>
          </a:prstGeom>
          <a:effectLst>
            <a:softEdge rad="127000"/>
          </a:effectLst>
        </p:spPr>
      </p:pic>
      <p:sp>
        <p:nvSpPr>
          <p:cNvPr id="5" name="Text Placeholder 3">
            <a:extLst>
              <a:ext uri="{FF2B5EF4-FFF2-40B4-BE49-F238E27FC236}">
                <a16:creationId xmlns:a16="http://schemas.microsoft.com/office/drawing/2014/main" id="{ED1F1E25-85FF-3737-5523-9BFA0DB5A43D}"/>
              </a:ext>
            </a:extLst>
          </p:cNvPr>
          <p:cNvSpPr txBox="1">
            <a:spLocks/>
          </p:cNvSpPr>
          <p:nvPr/>
        </p:nvSpPr>
        <p:spPr>
          <a:xfrm>
            <a:off x="515266" y="1082562"/>
            <a:ext cx="4270970" cy="1539431"/>
          </a:xfrm>
          <a:prstGeom prst="rect">
            <a:avLst/>
          </a:prstGeom>
        </p:spPr>
        <p:txBody>
          <a:bodyPr lIns="91440" tIns="45720" rIns="91440" bIns="45720" anchor="t"/>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a:latin typeface="Arial"/>
                <a:cs typeface="Arial"/>
              </a:rPr>
              <a:t>Scan the QR Code to submit your response or click on the link below.</a:t>
            </a:r>
          </a:p>
        </p:txBody>
      </p:sp>
      <p:sp>
        <p:nvSpPr>
          <p:cNvPr id="6" name="TextBox 5">
            <a:extLst>
              <a:ext uri="{FF2B5EF4-FFF2-40B4-BE49-F238E27FC236}">
                <a16:creationId xmlns:a16="http://schemas.microsoft.com/office/drawing/2014/main" id="{B145E140-9C10-345A-673E-07BE9A593D17}"/>
              </a:ext>
            </a:extLst>
          </p:cNvPr>
          <p:cNvSpPr txBox="1"/>
          <p:nvPr/>
        </p:nvSpPr>
        <p:spPr>
          <a:xfrm>
            <a:off x="706395" y="5276076"/>
            <a:ext cx="381071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a:solidFill>
                <a:srgbClr val="7030A0"/>
              </a:solidFill>
            </a:endParaRPr>
          </a:p>
          <a:p>
            <a:endParaRPr lang="en-US" sz="3200">
              <a:solidFill>
                <a:srgbClr val="7030A0"/>
              </a:solidFill>
              <a:cs typeface="Calibri"/>
            </a:endParaRPr>
          </a:p>
        </p:txBody>
      </p:sp>
      <p:sp>
        <p:nvSpPr>
          <p:cNvPr id="4" name="TextBox 3">
            <a:extLst>
              <a:ext uri="{FF2B5EF4-FFF2-40B4-BE49-F238E27FC236}">
                <a16:creationId xmlns:a16="http://schemas.microsoft.com/office/drawing/2014/main" id="{1B4115E2-102E-5159-2922-CE3C98DC6957}"/>
              </a:ext>
            </a:extLst>
          </p:cNvPr>
          <p:cNvSpPr txBox="1"/>
          <p:nvPr/>
        </p:nvSpPr>
        <p:spPr>
          <a:xfrm>
            <a:off x="339306" y="4983193"/>
            <a:ext cx="481353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7030A0"/>
                </a:solidFill>
                <a:latin typeface="Century Gothic"/>
                <a:cs typeface="Segoe UI"/>
                <a:hlinkClick r:id="rId4"/>
              </a:rPr>
              <a:t>https://bit.ly/3CU2g4F</a:t>
            </a:r>
            <a:endParaRPr lang="en-US"/>
          </a:p>
        </p:txBody>
      </p:sp>
      <p:pic>
        <p:nvPicPr>
          <p:cNvPr id="7" name="Picture 9" descr="A qr code with a few black squares&#10;&#10;Description automatically generated">
            <a:extLst>
              <a:ext uri="{FF2B5EF4-FFF2-40B4-BE49-F238E27FC236}">
                <a16:creationId xmlns:a16="http://schemas.microsoft.com/office/drawing/2014/main" id="{6C5445EE-56F3-2594-AB79-081C2F67A2B5}"/>
              </a:ext>
            </a:extLst>
          </p:cNvPr>
          <p:cNvPicPr>
            <a:picLocks noChangeAspect="1"/>
          </p:cNvPicPr>
          <p:nvPr/>
        </p:nvPicPr>
        <p:blipFill>
          <a:blip r:embed="rId5"/>
          <a:stretch>
            <a:fillRect/>
          </a:stretch>
        </p:blipFill>
        <p:spPr>
          <a:xfrm>
            <a:off x="1538017" y="2757937"/>
            <a:ext cx="1970416" cy="2075371"/>
          </a:xfrm>
          <a:prstGeom prst="rect">
            <a:avLst/>
          </a:prstGeom>
        </p:spPr>
      </p:pic>
    </p:spTree>
    <p:extLst>
      <p:ext uri="{BB962C8B-B14F-4D97-AF65-F5344CB8AC3E}">
        <p14:creationId xmlns:p14="http://schemas.microsoft.com/office/powerpoint/2010/main" val="331232477"/>
      </p:ext>
    </p:extLst>
  </p:cSld>
  <p:clrMapOvr>
    <a:masterClrMapping/>
  </p:clrMapOvr>
  <p:transition spd="slow">
    <p:wip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2">
            <a:extLst>
              <a:ext uri="{FF2B5EF4-FFF2-40B4-BE49-F238E27FC236}">
                <a16:creationId xmlns:a16="http://schemas.microsoft.com/office/drawing/2014/main" id="{1537A61B-4568-4A2F-85E0-CBD3B5C3B7F2}"/>
              </a:ext>
            </a:extLst>
          </p:cNvPr>
          <p:cNvPicPr>
            <a:picLocks noChangeAspect="1"/>
          </p:cNvPicPr>
          <p:nvPr/>
        </p:nvPicPr>
        <p:blipFill>
          <a:blip r:embed="rId3" cstate="email">
            <a:alphaModFix amt="20000"/>
            <a:extLst>
              <a:ext uri="{28A0092B-C50C-407E-A947-70E740481C1C}">
                <a14:useLocalDpi xmlns:a14="http://schemas.microsoft.com/office/drawing/2010/main"/>
              </a:ext>
            </a:extLst>
          </a:blip>
          <a:srcRect/>
          <a:stretch>
            <a:fillRect/>
          </a:stretch>
        </p:blipFill>
        <p:spPr>
          <a:xfrm>
            <a:off x="-12481" y="0"/>
            <a:ext cx="12226607" cy="6858000"/>
          </a:xfrm>
          <a:prstGeom prst="rect">
            <a:avLst/>
          </a:prstGeom>
        </p:spPr>
      </p:pic>
      <p:sp>
        <p:nvSpPr>
          <p:cNvPr id="5" name="Rectangle 4">
            <a:extLst>
              <a:ext uri="{FF2B5EF4-FFF2-40B4-BE49-F238E27FC236}">
                <a16:creationId xmlns:a16="http://schemas.microsoft.com/office/drawing/2014/main" id="{3D1F855A-9262-4A34-A5D1-6B8F07BFE151}"/>
              </a:ext>
            </a:extLst>
          </p:cNvPr>
          <p:cNvSpPr/>
          <p:nvPr/>
        </p:nvSpPr>
        <p:spPr>
          <a:xfrm>
            <a:off x="0" y="6079619"/>
            <a:ext cx="12192000" cy="638176"/>
          </a:xfrm>
          <a:prstGeom prst="rect">
            <a:avLst/>
          </a:prstGeom>
          <a:solidFill>
            <a:srgbClr val="66B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65" name="Rectangle 64">
            <a:extLst>
              <a:ext uri="{FF2B5EF4-FFF2-40B4-BE49-F238E27FC236}">
                <a16:creationId xmlns:a16="http://schemas.microsoft.com/office/drawing/2014/main" id="{D13067CD-2282-47E5-B3A0-E9AC0499E245}"/>
              </a:ext>
            </a:extLst>
          </p:cNvPr>
          <p:cNvSpPr/>
          <p:nvPr/>
        </p:nvSpPr>
        <p:spPr>
          <a:xfrm>
            <a:off x="-2785077" y="298896"/>
            <a:ext cx="12219213" cy="1446550"/>
          </a:xfrm>
          <a:prstGeom prst="rect">
            <a:avLst/>
          </a:prstGeom>
          <a:effectLst/>
        </p:spPr>
        <p:txBody>
          <a:bodyPr wrap="square" lIns="91440" tIns="45720" rIns="91440" bIns="45720" anchor="t">
            <a:spAutoFit/>
          </a:bodyPr>
          <a:lstStyle/>
          <a:p>
            <a:pPr algn="ctr"/>
            <a:r>
              <a:rPr lang="en-US" sz="8800" b="1">
                <a:effectLst>
                  <a:outerShdw blurRad="1270000" algn="ctr" rotWithShape="0">
                    <a:prstClr val="black">
                      <a:alpha val="40000"/>
                    </a:prstClr>
                  </a:outerShdw>
                </a:effectLst>
                <a:latin typeface="Rockwell"/>
                <a:ea typeface="Roboto Condensed"/>
                <a:cs typeface="Segoe UI"/>
              </a:rPr>
              <a:t>Lab Time:</a:t>
            </a:r>
            <a:endParaRPr lang="en-US" sz="8800" b="1">
              <a:effectLst>
                <a:outerShdw blurRad="1270000" algn="ctr" rotWithShape="0">
                  <a:prstClr val="black">
                    <a:alpha val="40000"/>
                  </a:prstClr>
                </a:outerShdw>
              </a:effectLst>
              <a:latin typeface="Rockwell" panose="02060603020205020403" pitchFamily="18" charset="0"/>
              <a:ea typeface="Roboto Condensed" panose="02000000000000000000" pitchFamily="2" charset="0"/>
              <a:cs typeface="Segoe UI" panose="020B0502040204020203" pitchFamily="34" charset="0"/>
            </a:endParaRPr>
          </a:p>
        </p:txBody>
      </p:sp>
      <p:sp>
        <p:nvSpPr>
          <p:cNvPr id="3" name="Slide Number Placeholder 2">
            <a:extLst>
              <a:ext uri="{FF2B5EF4-FFF2-40B4-BE49-F238E27FC236}">
                <a16:creationId xmlns:a16="http://schemas.microsoft.com/office/drawing/2014/main" id="{11445BE0-2C12-4CB4-BB40-B4AB860B2272}"/>
              </a:ext>
            </a:extLst>
          </p:cNvPr>
          <p:cNvSpPr>
            <a:spLocks noGrp="1"/>
          </p:cNvSpPr>
          <p:nvPr>
            <p:ph type="sldNum" sz="quarter" idx="10"/>
          </p:nvPr>
        </p:nvSpPr>
        <p:spPr/>
        <p:txBody>
          <a:bodyPr/>
          <a:lstStyle/>
          <a:p>
            <a:fld id="{4179449E-6FBB-2343-B3AE-D1EFA46A6E77}" type="slidenum">
              <a:rPr lang="en-US" dirty="0" smtClean="0"/>
              <a:pPr/>
              <a:t>104</a:t>
            </a:fld>
            <a:endParaRPr lang="en-US"/>
          </a:p>
        </p:txBody>
      </p:sp>
      <p:pic>
        <p:nvPicPr>
          <p:cNvPr id="4" name="Picture 5" descr="A person typing on a computer&#10;&#10;Description automatically generated">
            <a:extLst>
              <a:ext uri="{FF2B5EF4-FFF2-40B4-BE49-F238E27FC236}">
                <a16:creationId xmlns:a16="http://schemas.microsoft.com/office/drawing/2014/main" id="{29D3A18B-9719-4DD0-9DBA-FC1A52CA5110}"/>
              </a:ext>
            </a:extLst>
          </p:cNvPr>
          <p:cNvPicPr>
            <a:picLocks noChangeAspect="1"/>
          </p:cNvPicPr>
          <p:nvPr/>
        </p:nvPicPr>
        <p:blipFill>
          <a:blip r:embed="rId4"/>
          <a:stretch>
            <a:fillRect/>
          </a:stretch>
        </p:blipFill>
        <p:spPr>
          <a:xfrm>
            <a:off x="2981793" y="1971457"/>
            <a:ext cx="5834920" cy="3876955"/>
          </a:xfrm>
          <a:prstGeom prst="rect">
            <a:avLst/>
          </a:prstGeom>
        </p:spPr>
      </p:pic>
    </p:spTree>
    <p:extLst>
      <p:ext uri="{BB962C8B-B14F-4D97-AF65-F5344CB8AC3E}">
        <p14:creationId xmlns:p14="http://schemas.microsoft.com/office/powerpoint/2010/main" val="4180510523"/>
      </p:ext>
    </p:extLst>
  </p:cSld>
  <p:clrMapOvr>
    <a:masterClrMapping/>
  </p:clrMapOvr>
  <p:transition spd="slow">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2">
            <a:extLst>
              <a:ext uri="{FF2B5EF4-FFF2-40B4-BE49-F238E27FC236}">
                <a16:creationId xmlns:a16="http://schemas.microsoft.com/office/drawing/2014/main" id="{DCEF92EE-7277-4A79-8A22-3AA62183CF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1011" y="283028"/>
            <a:ext cx="11650704" cy="6291943"/>
          </a:xfrm>
          <a:prstGeom prst="rect">
            <a:avLst/>
          </a:prstGeom>
        </p:spPr>
      </p:pic>
      <p:sp>
        <p:nvSpPr>
          <p:cNvPr id="7" name="Rectangle 6">
            <a:extLst>
              <a:ext uri="{FF2B5EF4-FFF2-40B4-BE49-F238E27FC236}">
                <a16:creationId xmlns:a16="http://schemas.microsoft.com/office/drawing/2014/main" id="{2C9B1DAE-AF08-4030-9945-F1A7923B0B20}"/>
              </a:ext>
            </a:extLst>
          </p:cNvPr>
          <p:cNvSpPr/>
          <p:nvPr/>
        </p:nvSpPr>
        <p:spPr>
          <a:xfrm>
            <a:off x="6170213" y="275771"/>
            <a:ext cx="5731502" cy="6299200"/>
          </a:xfrm>
          <a:prstGeom prst="rect">
            <a:avLst/>
          </a:prstGeom>
          <a:solidFill>
            <a:srgbClr val="21282E">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Rockwell" panose="02060603020205020403" pitchFamily="18" charset="0"/>
            </a:endParaRPr>
          </a:p>
        </p:txBody>
      </p:sp>
      <p:grpSp>
        <p:nvGrpSpPr>
          <p:cNvPr id="8" name="Group 7">
            <a:extLst>
              <a:ext uri="{FF2B5EF4-FFF2-40B4-BE49-F238E27FC236}">
                <a16:creationId xmlns:a16="http://schemas.microsoft.com/office/drawing/2014/main" id="{FEF97146-9E71-45C9-BF06-E69786EC58A0}"/>
              </a:ext>
            </a:extLst>
          </p:cNvPr>
          <p:cNvGrpSpPr/>
          <p:nvPr/>
        </p:nvGrpSpPr>
        <p:grpSpPr>
          <a:xfrm>
            <a:off x="5288813" y="2415661"/>
            <a:ext cx="1732245" cy="1732246"/>
            <a:chOff x="5324673" y="2720465"/>
            <a:chExt cx="1732245" cy="1732246"/>
          </a:xfrm>
        </p:grpSpPr>
        <p:sp>
          <p:nvSpPr>
            <p:cNvPr id="9" name="Freeform 5">
              <a:extLst>
                <a:ext uri="{FF2B5EF4-FFF2-40B4-BE49-F238E27FC236}">
                  <a16:creationId xmlns:a16="http://schemas.microsoft.com/office/drawing/2014/main" id="{6DE06069-F014-4E0D-BFD1-177A22FA51F8}"/>
                </a:ext>
              </a:extLst>
            </p:cNvPr>
            <p:cNvSpPr>
              <a:spLocks/>
            </p:cNvSpPr>
            <p:nvPr userDrawn="1"/>
          </p:nvSpPr>
          <p:spPr bwMode="auto">
            <a:xfrm>
              <a:off x="5324673" y="2720465"/>
              <a:ext cx="1732245" cy="1732246"/>
            </a:xfrm>
            <a:prstGeom prst="ellipse">
              <a:avLst/>
            </a:prstGeom>
            <a:solidFill>
              <a:srgbClr val="66B948"/>
            </a:solidFill>
            <a:ln w="76200">
              <a:solidFill>
                <a:schemeClr val="bg1"/>
              </a:solidFill>
            </a:ln>
          </p:spPr>
          <p:txBody>
            <a:bodyPr vert="horz" wrap="square" lIns="68686" tIns="34343" rIns="68686" bIns="34343" numCol="1" anchor="t" anchorCtr="0" compatLnSpc="1">
              <a:prstTxWarp prst="textNoShape">
                <a:avLst/>
              </a:prstTxWarp>
            </a:bodyPr>
            <a:lstStyle/>
            <a:p>
              <a:endParaRPr lang="id-ID" sz="1352">
                <a:latin typeface="Rockwell" panose="02060603020205020403" pitchFamily="18" charset="0"/>
              </a:endParaRPr>
            </a:p>
          </p:txBody>
        </p:sp>
        <p:sp>
          <p:nvSpPr>
            <p:cNvPr id="10" name="Freeform 69">
              <a:extLst>
                <a:ext uri="{FF2B5EF4-FFF2-40B4-BE49-F238E27FC236}">
                  <a16:creationId xmlns:a16="http://schemas.microsoft.com/office/drawing/2014/main" id="{0945D288-96B9-4504-9522-6BC3828E2E1A}"/>
                </a:ext>
              </a:extLst>
            </p:cNvPr>
            <p:cNvSpPr>
              <a:spLocks noEditPoints="1"/>
            </p:cNvSpPr>
            <p:nvPr/>
          </p:nvSpPr>
          <p:spPr bwMode="auto">
            <a:xfrm>
              <a:off x="5717299" y="3182422"/>
              <a:ext cx="969435" cy="817729"/>
            </a:xfrm>
            <a:custGeom>
              <a:avLst/>
              <a:gdLst>
                <a:gd name="T0" fmla="*/ 415925 w 256"/>
                <a:gd name="T1" fmla="*/ 147806 h 216"/>
                <a:gd name="T2" fmla="*/ 415925 w 256"/>
                <a:gd name="T3" fmla="*/ 149431 h 216"/>
                <a:gd name="T4" fmla="*/ 415925 w 256"/>
                <a:gd name="T5" fmla="*/ 149431 h 216"/>
                <a:gd name="T6" fmla="*/ 378557 w 256"/>
                <a:gd name="T7" fmla="*/ 168922 h 216"/>
                <a:gd name="T8" fmla="*/ 337939 w 256"/>
                <a:gd name="T9" fmla="*/ 336219 h 216"/>
                <a:gd name="T10" fmla="*/ 315193 w 256"/>
                <a:gd name="T11" fmla="*/ 350837 h 216"/>
                <a:gd name="T12" fmla="*/ 97482 w 256"/>
                <a:gd name="T13" fmla="*/ 350837 h 216"/>
                <a:gd name="T14" fmla="*/ 97482 w 256"/>
                <a:gd name="T15" fmla="*/ 350837 h 216"/>
                <a:gd name="T16" fmla="*/ 77986 w 256"/>
                <a:gd name="T17" fmla="*/ 336219 h 216"/>
                <a:gd name="T18" fmla="*/ 19496 w 256"/>
                <a:gd name="T19" fmla="*/ 168922 h 216"/>
                <a:gd name="T20" fmla="*/ 19496 w 256"/>
                <a:gd name="T21" fmla="*/ 129940 h 216"/>
                <a:gd name="T22" fmla="*/ 159221 w 256"/>
                <a:gd name="T23" fmla="*/ 129940 h 216"/>
                <a:gd name="T24" fmla="*/ 240457 w 256"/>
                <a:gd name="T25" fmla="*/ 129940 h 216"/>
                <a:gd name="T26" fmla="*/ 289198 w 256"/>
                <a:gd name="T27" fmla="*/ 129940 h 216"/>
                <a:gd name="T28" fmla="*/ 318443 w 256"/>
                <a:gd name="T29" fmla="*/ 129940 h 216"/>
                <a:gd name="T30" fmla="*/ 396429 w 256"/>
                <a:gd name="T31" fmla="*/ 129940 h 216"/>
                <a:gd name="T32" fmla="*/ 398053 w 256"/>
                <a:gd name="T33" fmla="*/ 129940 h 216"/>
                <a:gd name="T34" fmla="*/ 415925 w 256"/>
                <a:gd name="T35" fmla="*/ 146182 h 216"/>
                <a:gd name="T36" fmla="*/ 129977 w 256"/>
                <a:gd name="T37" fmla="*/ 168922 h 216"/>
                <a:gd name="T38" fmla="*/ 110480 w 256"/>
                <a:gd name="T39" fmla="*/ 292364 h 216"/>
                <a:gd name="T40" fmla="*/ 149473 w 256"/>
                <a:gd name="T41" fmla="*/ 292364 h 216"/>
                <a:gd name="T42" fmla="*/ 227459 w 256"/>
                <a:gd name="T43" fmla="*/ 188412 h 216"/>
                <a:gd name="T44" fmla="*/ 188466 w 256"/>
                <a:gd name="T45" fmla="*/ 188412 h 216"/>
                <a:gd name="T46" fmla="*/ 207963 w 256"/>
                <a:gd name="T47" fmla="*/ 311855 h 216"/>
                <a:gd name="T48" fmla="*/ 227459 w 256"/>
                <a:gd name="T49" fmla="*/ 188412 h 216"/>
                <a:gd name="T50" fmla="*/ 285948 w 256"/>
                <a:gd name="T51" fmla="*/ 168922 h 216"/>
                <a:gd name="T52" fmla="*/ 266452 w 256"/>
                <a:gd name="T53" fmla="*/ 292364 h 216"/>
                <a:gd name="T54" fmla="*/ 305445 w 256"/>
                <a:gd name="T55" fmla="*/ 292364 h 216"/>
                <a:gd name="T56" fmla="*/ 230708 w 256"/>
                <a:gd name="T57" fmla="*/ 29236 h 216"/>
                <a:gd name="T58" fmla="*/ 227459 w 256"/>
                <a:gd name="T59" fmla="*/ 19491 h 216"/>
                <a:gd name="T60" fmla="*/ 264827 w 256"/>
                <a:gd name="T61" fmla="*/ 11370 h 216"/>
                <a:gd name="T62" fmla="*/ 316818 w 256"/>
                <a:gd name="T63" fmla="*/ 110449 h 216"/>
                <a:gd name="T64" fmla="*/ 230708 w 256"/>
                <a:gd name="T65" fmla="*/ 29236 h 216"/>
                <a:gd name="T66" fmla="*/ 142974 w 256"/>
                <a:gd name="T67" fmla="*/ 110449 h 216"/>
                <a:gd name="T68" fmla="*/ 151098 w 256"/>
                <a:gd name="T69" fmla="*/ 11370 h 216"/>
                <a:gd name="T70" fmla="*/ 168970 w 256"/>
                <a:gd name="T71" fmla="*/ 0 h 216"/>
                <a:gd name="T72" fmla="*/ 185217 w 256"/>
                <a:gd name="T73" fmla="*/ 29236 h 2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56" h="216">
                  <a:moveTo>
                    <a:pt x="256" y="90"/>
                  </a:moveTo>
                  <a:cubicBezTo>
                    <a:pt x="256" y="91"/>
                    <a:pt x="256" y="91"/>
                    <a:pt x="256" y="91"/>
                  </a:cubicBezTo>
                  <a:cubicBezTo>
                    <a:pt x="256" y="91"/>
                    <a:pt x="256" y="92"/>
                    <a:pt x="256" y="92"/>
                  </a:cubicBezTo>
                  <a:cubicBezTo>
                    <a:pt x="256" y="92"/>
                    <a:pt x="256" y="92"/>
                    <a:pt x="256" y="92"/>
                  </a:cubicBezTo>
                  <a:cubicBezTo>
                    <a:pt x="256" y="92"/>
                    <a:pt x="256" y="92"/>
                    <a:pt x="256" y="92"/>
                  </a:cubicBezTo>
                  <a:cubicBezTo>
                    <a:pt x="256" y="92"/>
                    <a:pt x="256" y="92"/>
                    <a:pt x="256" y="92"/>
                  </a:cubicBezTo>
                  <a:cubicBezTo>
                    <a:pt x="256" y="99"/>
                    <a:pt x="251" y="104"/>
                    <a:pt x="244" y="104"/>
                  </a:cubicBezTo>
                  <a:cubicBezTo>
                    <a:pt x="233" y="104"/>
                    <a:pt x="233" y="104"/>
                    <a:pt x="233" y="104"/>
                  </a:cubicBezTo>
                  <a:cubicBezTo>
                    <a:pt x="208" y="207"/>
                    <a:pt x="208" y="207"/>
                    <a:pt x="208" y="207"/>
                  </a:cubicBezTo>
                  <a:cubicBezTo>
                    <a:pt x="208" y="207"/>
                    <a:pt x="208" y="207"/>
                    <a:pt x="208" y="207"/>
                  </a:cubicBezTo>
                  <a:cubicBezTo>
                    <a:pt x="206" y="212"/>
                    <a:pt x="202" y="216"/>
                    <a:pt x="196" y="216"/>
                  </a:cubicBezTo>
                  <a:cubicBezTo>
                    <a:pt x="194" y="216"/>
                    <a:pt x="194" y="216"/>
                    <a:pt x="194" y="216"/>
                  </a:cubicBezTo>
                  <a:cubicBezTo>
                    <a:pt x="191" y="216"/>
                    <a:pt x="191" y="216"/>
                    <a:pt x="191" y="216"/>
                  </a:cubicBezTo>
                  <a:cubicBezTo>
                    <a:pt x="60" y="216"/>
                    <a:pt x="60" y="216"/>
                    <a:pt x="60" y="216"/>
                  </a:cubicBezTo>
                  <a:cubicBezTo>
                    <a:pt x="60" y="216"/>
                    <a:pt x="60" y="216"/>
                    <a:pt x="60" y="216"/>
                  </a:cubicBezTo>
                  <a:cubicBezTo>
                    <a:pt x="60" y="216"/>
                    <a:pt x="60" y="216"/>
                    <a:pt x="60" y="216"/>
                  </a:cubicBezTo>
                  <a:cubicBezTo>
                    <a:pt x="54" y="216"/>
                    <a:pt x="50" y="212"/>
                    <a:pt x="48" y="207"/>
                  </a:cubicBezTo>
                  <a:cubicBezTo>
                    <a:pt x="48" y="207"/>
                    <a:pt x="48" y="207"/>
                    <a:pt x="48" y="207"/>
                  </a:cubicBezTo>
                  <a:cubicBezTo>
                    <a:pt x="23" y="104"/>
                    <a:pt x="23" y="104"/>
                    <a:pt x="23" y="104"/>
                  </a:cubicBezTo>
                  <a:cubicBezTo>
                    <a:pt x="12" y="104"/>
                    <a:pt x="12" y="104"/>
                    <a:pt x="12" y="104"/>
                  </a:cubicBezTo>
                  <a:cubicBezTo>
                    <a:pt x="5" y="104"/>
                    <a:pt x="0" y="99"/>
                    <a:pt x="0" y="92"/>
                  </a:cubicBezTo>
                  <a:cubicBezTo>
                    <a:pt x="0" y="85"/>
                    <a:pt x="5" y="80"/>
                    <a:pt x="12" y="80"/>
                  </a:cubicBezTo>
                  <a:cubicBezTo>
                    <a:pt x="58" y="80"/>
                    <a:pt x="58" y="80"/>
                    <a:pt x="58" y="80"/>
                  </a:cubicBezTo>
                  <a:cubicBezTo>
                    <a:pt x="98" y="80"/>
                    <a:pt x="98" y="80"/>
                    <a:pt x="98" y="80"/>
                  </a:cubicBezTo>
                  <a:cubicBezTo>
                    <a:pt x="98" y="80"/>
                    <a:pt x="98" y="80"/>
                    <a:pt x="98" y="80"/>
                  </a:cubicBezTo>
                  <a:cubicBezTo>
                    <a:pt x="148" y="80"/>
                    <a:pt x="148" y="80"/>
                    <a:pt x="148" y="80"/>
                  </a:cubicBezTo>
                  <a:cubicBezTo>
                    <a:pt x="148" y="80"/>
                    <a:pt x="148" y="80"/>
                    <a:pt x="148" y="80"/>
                  </a:cubicBezTo>
                  <a:cubicBezTo>
                    <a:pt x="178" y="80"/>
                    <a:pt x="178" y="80"/>
                    <a:pt x="178" y="80"/>
                  </a:cubicBezTo>
                  <a:cubicBezTo>
                    <a:pt x="179" y="80"/>
                    <a:pt x="179" y="80"/>
                    <a:pt x="179" y="80"/>
                  </a:cubicBezTo>
                  <a:cubicBezTo>
                    <a:pt x="196" y="80"/>
                    <a:pt x="196" y="80"/>
                    <a:pt x="196" y="80"/>
                  </a:cubicBezTo>
                  <a:cubicBezTo>
                    <a:pt x="198" y="80"/>
                    <a:pt x="198" y="80"/>
                    <a:pt x="198" y="80"/>
                  </a:cubicBezTo>
                  <a:cubicBezTo>
                    <a:pt x="244" y="80"/>
                    <a:pt x="244" y="80"/>
                    <a:pt x="244" y="80"/>
                  </a:cubicBezTo>
                  <a:cubicBezTo>
                    <a:pt x="244" y="80"/>
                    <a:pt x="244" y="80"/>
                    <a:pt x="244" y="80"/>
                  </a:cubicBezTo>
                  <a:cubicBezTo>
                    <a:pt x="245" y="80"/>
                    <a:pt x="245" y="80"/>
                    <a:pt x="245" y="80"/>
                  </a:cubicBezTo>
                  <a:cubicBezTo>
                    <a:pt x="251" y="80"/>
                    <a:pt x="255" y="85"/>
                    <a:pt x="256" y="90"/>
                  </a:cubicBezTo>
                  <a:cubicBezTo>
                    <a:pt x="256" y="90"/>
                    <a:pt x="256" y="90"/>
                    <a:pt x="256" y="90"/>
                  </a:cubicBezTo>
                  <a:moveTo>
                    <a:pt x="92" y="116"/>
                  </a:moveTo>
                  <a:cubicBezTo>
                    <a:pt x="92" y="109"/>
                    <a:pt x="87" y="104"/>
                    <a:pt x="80" y="104"/>
                  </a:cubicBezTo>
                  <a:cubicBezTo>
                    <a:pt x="73" y="104"/>
                    <a:pt x="68" y="109"/>
                    <a:pt x="68" y="116"/>
                  </a:cubicBezTo>
                  <a:cubicBezTo>
                    <a:pt x="68" y="180"/>
                    <a:pt x="68" y="180"/>
                    <a:pt x="68" y="180"/>
                  </a:cubicBezTo>
                  <a:cubicBezTo>
                    <a:pt x="68" y="187"/>
                    <a:pt x="73" y="192"/>
                    <a:pt x="80" y="192"/>
                  </a:cubicBezTo>
                  <a:cubicBezTo>
                    <a:pt x="87" y="192"/>
                    <a:pt x="92" y="187"/>
                    <a:pt x="92" y="180"/>
                  </a:cubicBezTo>
                  <a:lnTo>
                    <a:pt x="92" y="116"/>
                  </a:lnTo>
                  <a:close/>
                  <a:moveTo>
                    <a:pt x="140" y="116"/>
                  </a:moveTo>
                  <a:cubicBezTo>
                    <a:pt x="140" y="109"/>
                    <a:pt x="135" y="104"/>
                    <a:pt x="128" y="104"/>
                  </a:cubicBezTo>
                  <a:cubicBezTo>
                    <a:pt x="121" y="104"/>
                    <a:pt x="116" y="109"/>
                    <a:pt x="116" y="116"/>
                  </a:cubicBezTo>
                  <a:cubicBezTo>
                    <a:pt x="116" y="180"/>
                    <a:pt x="116" y="180"/>
                    <a:pt x="116" y="180"/>
                  </a:cubicBezTo>
                  <a:cubicBezTo>
                    <a:pt x="116" y="187"/>
                    <a:pt x="121" y="192"/>
                    <a:pt x="128" y="192"/>
                  </a:cubicBezTo>
                  <a:cubicBezTo>
                    <a:pt x="135" y="192"/>
                    <a:pt x="140" y="187"/>
                    <a:pt x="140" y="180"/>
                  </a:cubicBezTo>
                  <a:lnTo>
                    <a:pt x="140" y="116"/>
                  </a:lnTo>
                  <a:close/>
                  <a:moveTo>
                    <a:pt x="188" y="116"/>
                  </a:moveTo>
                  <a:cubicBezTo>
                    <a:pt x="188" y="109"/>
                    <a:pt x="183" y="104"/>
                    <a:pt x="176" y="104"/>
                  </a:cubicBezTo>
                  <a:cubicBezTo>
                    <a:pt x="169" y="104"/>
                    <a:pt x="164" y="109"/>
                    <a:pt x="164" y="116"/>
                  </a:cubicBezTo>
                  <a:cubicBezTo>
                    <a:pt x="164" y="180"/>
                    <a:pt x="164" y="180"/>
                    <a:pt x="164" y="180"/>
                  </a:cubicBezTo>
                  <a:cubicBezTo>
                    <a:pt x="164" y="187"/>
                    <a:pt x="169" y="192"/>
                    <a:pt x="176" y="192"/>
                  </a:cubicBezTo>
                  <a:cubicBezTo>
                    <a:pt x="183" y="192"/>
                    <a:pt x="188" y="187"/>
                    <a:pt x="188" y="180"/>
                  </a:cubicBezTo>
                  <a:lnTo>
                    <a:pt x="188" y="116"/>
                  </a:lnTo>
                  <a:close/>
                  <a:moveTo>
                    <a:pt x="142" y="18"/>
                  </a:moveTo>
                  <a:cubicBezTo>
                    <a:pt x="142" y="18"/>
                    <a:pt x="142" y="18"/>
                    <a:pt x="142" y="18"/>
                  </a:cubicBezTo>
                  <a:cubicBezTo>
                    <a:pt x="141" y="16"/>
                    <a:pt x="140" y="14"/>
                    <a:pt x="140" y="12"/>
                  </a:cubicBezTo>
                  <a:cubicBezTo>
                    <a:pt x="140" y="5"/>
                    <a:pt x="145" y="0"/>
                    <a:pt x="152" y="0"/>
                  </a:cubicBezTo>
                  <a:cubicBezTo>
                    <a:pt x="157" y="0"/>
                    <a:pt x="161" y="3"/>
                    <a:pt x="163" y="7"/>
                  </a:cubicBezTo>
                  <a:cubicBezTo>
                    <a:pt x="163" y="7"/>
                    <a:pt x="163" y="7"/>
                    <a:pt x="163" y="7"/>
                  </a:cubicBezTo>
                  <a:cubicBezTo>
                    <a:pt x="195" y="68"/>
                    <a:pt x="195" y="68"/>
                    <a:pt x="195" y="68"/>
                  </a:cubicBezTo>
                  <a:cubicBezTo>
                    <a:pt x="168" y="68"/>
                    <a:pt x="168" y="68"/>
                    <a:pt x="168" y="68"/>
                  </a:cubicBezTo>
                  <a:lnTo>
                    <a:pt x="142" y="18"/>
                  </a:lnTo>
                  <a:close/>
                  <a:moveTo>
                    <a:pt x="114" y="18"/>
                  </a:moveTo>
                  <a:cubicBezTo>
                    <a:pt x="88" y="68"/>
                    <a:pt x="88" y="68"/>
                    <a:pt x="88" y="68"/>
                  </a:cubicBezTo>
                  <a:cubicBezTo>
                    <a:pt x="61" y="68"/>
                    <a:pt x="61" y="68"/>
                    <a:pt x="61" y="68"/>
                  </a:cubicBezTo>
                  <a:cubicBezTo>
                    <a:pt x="93" y="7"/>
                    <a:pt x="93" y="7"/>
                    <a:pt x="93" y="7"/>
                  </a:cubicBezTo>
                  <a:cubicBezTo>
                    <a:pt x="93" y="7"/>
                    <a:pt x="93" y="7"/>
                    <a:pt x="93" y="7"/>
                  </a:cubicBezTo>
                  <a:cubicBezTo>
                    <a:pt x="95" y="3"/>
                    <a:pt x="99" y="0"/>
                    <a:pt x="104" y="0"/>
                  </a:cubicBezTo>
                  <a:cubicBezTo>
                    <a:pt x="111" y="0"/>
                    <a:pt x="116" y="5"/>
                    <a:pt x="116" y="12"/>
                  </a:cubicBezTo>
                  <a:cubicBezTo>
                    <a:pt x="116" y="14"/>
                    <a:pt x="115" y="16"/>
                    <a:pt x="114" y="18"/>
                  </a:cubicBezTo>
                  <a:close/>
                </a:path>
              </a:pathLst>
            </a:custGeom>
            <a:solidFill>
              <a:schemeClr val="bg1"/>
            </a:solidFill>
            <a:ln>
              <a:noFill/>
            </a:ln>
          </p:spPr>
          <p:txBody>
            <a:bodyPr/>
            <a:lstStyle/>
            <a:p>
              <a:endParaRPr lang="en-US">
                <a:latin typeface="Rockwell" panose="02060603020205020403" pitchFamily="18" charset="0"/>
              </a:endParaRPr>
            </a:p>
          </p:txBody>
        </p:sp>
      </p:grpSp>
      <p:sp>
        <p:nvSpPr>
          <p:cNvPr id="2" name="Text Placeholder 1"/>
          <p:cNvSpPr>
            <a:spLocks noGrp="1"/>
          </p:cNvSpPr>
          <p:nvPr>
            <p:ph type="body" sz="quarter" idx="10"/>
          </p:nvPr>
        </p:nvSpPr>
        <p:spPr>
          <a:xfrm>
            <a:off x="6491568" y="819257"/>
            <a:ext cx="4745990" cy="1066456"/>
          </a:xfrm>
        </p:spPr>
        <p:txBody>
          <a:bodyPr lIns="91440" tIns="45720" rIns="91440" bIns="45720" anchor="t"/>
          <a:lstStyle/>
          <a:p>
            <a:pPr algn="ctr"/>
            <a:r>
              <a:rPr lang="en-US">
                <a:latin typeface="Arial"/>
                <a:cs typeface="Arial"/>
              </a:rPr>
              <a:t>For WBSCM Resources</a:t>
            </a:r>
            <a:endParaRPr lang="en-US"/>
          </a:p>
        </p:txBody>
      </p:sp>
      <p:sp>
        <p:nvSpPr>
          <p:cNvPr id="4" name="Text Placeholder 3"/>
          <p:cNvSpPr>
            <a:spLocks noGrp="1"/>
          </p:cNvSpPr>
          <p:nvPr>
            <p:ph type="body" sz="quarter" idx="15"/>
          </p:nvPr>
        </p:nvSpPr>
        <p:spPr>
          <a:xfrm>
            <a:off x="6605048" y="2016130"/>
            <a:ext cx="4861832" cy="4263553"/>
          </a:xfrm>
        </p:spPr>
        <p:txBody>
          <a:bodyPr lIns="91440" tIns="45720" rIns="91440" bIns="45720" anchor="t"/>
          <a:lstStyle/>
          <a:p>
            <a:pPr algn="ctr"/>
            <a:br>
              <a:rPr lang="en-US" sz="2800">
                <a:latin typeface="Arial"/>
                <a:cs typeface="Arial"/>
              </a:rPr>
            </a:br>
            <a:r>
              <a:rPr lang="en-US" sz="2800">
                <a:latin typeface="Arial"/>
                <a:cs typeface="Arial"/>
              </a:rPr>
              <a:t>Visit WBSCM Transition Page</a:t>
            </a:r>
            <a:endParaRPr lang="en-US" sz="2800"/>
          </a:p>
        </p:txBody>
      </p:sp>
      <p:sp>
        <p:nvSpPr>
          <p:cNvPr id="18" name="Slide Number Placeholder 17">
            <a:extLst>
              <a:ext uri="{FF2B5EF4-FFF2-40B4-BE49-F238E27FC236}">
                <a16:creationId xmlns:a16="http://schemas.microsoft.com/office/drawing/2014/main" id="{A078B595-B593-40D3-A3B0-0793E168D6DC}"/>
              </a:ext>
            </a:extLst>
          </p:cNvPr>
          <p:cNvSpPr>
            <a:spLocks noGrp="1"/>
          </p:cNvSpPr>
          <p:nvPr>
            <p:ph type="sldNum" sz="quarter" idx="16"/>
          </p:nvPr>
        </p:nvSpPr>
        <p:spPr/>
        <p:txBody>
          <a:bodyPr/>
          <a:lstStyle/>
          <a:p>
            <a:fld id="{4179449E-6FBB-2343-B3AE-D1EFA46A6E77}" type="slidenum">
              <a:rPr lang="en-US" sz="1600" smtClean="0"/>
              <a:pPr/>
              <a:t>105</a:t>
            </a:fld>
            <a:endParaRPr lang="en-US" sz="1600"/>
          </a:p>
        </p:txBody>
      </p:sp>
      <p:pic>
        <p:nvPicPr>
          <p:cNvPr id="3" name="Picture 2">
            <a:extLst>
              <a:ext uri="{FF2B5EF4-FFF2-40B4-BE49-F238E27FC236}">
                <a16:creationId xmlns:a16="http://schemas.microsoft.com/office/drawing/2014/main" id="{F67BD0BF-6CBF-C837-95F7-79F660B3ED1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40633" y="3889021"/>
            <a:ext cx="2390662" cy="2390662"/>
          </a:xfrm>
          <a:prstGeom prst="rect">
            <a:avLst/>
          </a:prstGeom>
        </p:spPr>
      </p:pic>
    </p:spTree>
    <p:extLst>
      <p:ext uri="{BB962C8B-B14F-4D97-AF65-F5344CB8AC3E}">
        <p14:creationId xmlns:p14="http://schemas.microsoft.com/office/powerpoint/2010/main" val="1209865452"/>
      </p:ext>
    </p:extLst>
  </p:cSld>
  <p:clrMapOvr>
    <a:masterClrMapping/>
  </p:clrMapOvr>
  <p:transition spd="slow">
    <p:push dir="u"/>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05E611-9EA1-4A7E-ADA2-C935081E2FE0}"/>
              </a:ext>
            </a:extLst>
          </p:cNvPr>
          <p:cNvSpPr>
            <a:spLocks noGrp="1"/>
          </p:cNvSpPr>
          <p:nvPr>
            <p:ph type="sldNum" sz="quarter" idx="10"/>
          </p:nvPr>
        </p:nvSpPr>
        <p:spPr/>
        <p:txBody>
          <a:bodyPr/>
          <a:lstStyle/>
          <a:p>
            <a:fld id="{4179449E-6FBB-2343-B3AE-D1EFA46A6E77}" type="slidenum">
              <a:rPr lang="en-US" sz="1600" smtClean="0"/>
              <a:pPr/>
              <a:t>106</a:t>
            </a:fld>
            <a:endParaRPr lang="en-US" sz="1600"/>
          </a:p>
        </p:txBody>
      </p:sp>
      <p:sp>
        <p:nvSpPr>
          <p:cNvPr id="4" name="Date Placeholder 3">
            <a:extLst>
              <a:ext uri="{FF2B5EF4-FFF2-40B4-BE49-F238E27FC236}">
                <a16:creationId xmlns:a16="http://schemas.microsoft.com/office/drawing/2014/main" id="{F0E648FD-897B-457A-8F38-985E367F4C03}"/>
              </a:ext>
            </a:extLst>
          </p:cNvPr>
          <p:cNvSpPr>
            <a:spLocks noGrp="1"/>
          </p:cNvSpPr>
          <p:nvPr>
            <p:ph type="dt" sz="half" idx="2"/>
          </p:nvPr>
        </p:nvSpPr>
        <p:spPr/>
        <p:txBody>
          <a:bodyPr/>
          <a:lstStyle/>
          <a:p>
            <a:r>
              <a:rPr lang="en-US"/>
              <a:t>Updated </a:t>
            </a:r>
            <a:fld id="{23F9884D-C9A9-40C0-91F1-E50E3978DE00}" type="datetime1">
              <a:rPr lang="en-US" smtClean="0"/>
              <a:t>9/14/2023</a:t>
            </a:fld>
            <a:endParaRPr lang="en-US"/>
          </a:p>
          <a:p>
            <a:r>
              <a:rPr lang="en-US"/>
              <a:t>www.SquareMeals.org</a:t>
            </a:r>
          </a:p>
        </p:txBody>
      </p:sp>
    </p:spTree>
    <p:extLst>
      <p:ext uri="{BB962C8B-B14F-4D97-AF65-F5344CB8AC3E}">
        <p14:creationId xmlns:p14="http://schemas.microsoft.com/office/powerpoint/2010/main" val="5425654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2">
            <a:extLst>
              <a:ext uri="{FF2B5EF4-FFF2-40B4-BE49-F238E27FC236}">
                <a16:creationId xmlns:a16="http://schemas.microsoft.com/office/drawing/2014/main" id="{F020FD4A-6485-4303-B21B-A7DDB656317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A5B5C815-F99D-4B43-99E3-45332E28F048}"/>
              </a:ext>
            </a:extLst>
          </p:cNvPr>
          <p:cNvSpPr/>
          <p:nvPr/>
        </p:nvSpPr>
        <p:spPr>
          <a:xfrm>
            <a:off x="0" y="0"/>
            <a:ext cx="12192000" cy="6858000"/>
          </a:xfrm>
          <a:prstGeom prst="rect">
            <a:avLst/>
          </a:prstGeom>
          <a:solidFill>
            <a:srgbClr val="FFFFFF">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ckwell" panose="02060603020205020403" pitchFamily="18" charset="0"/>
            </a:endParaRPr>
          </a:p>
        </p:txBody>
      </p:sp>
      <p:grpSp>
        <p:nvGrpSpPr>
          <p:cNvPr id="12" name="Group 11">
            <a:extLst>
              <a:ext uri="{FF2B5EF4-FFF2-40B4-BE49-F238E27FC236}">
                <a16:creationId xmlns:a16="http://schemas.microsoft.com/office/drawing/2014/main" id="{136864B2-8DA1-47FC-8C37-B95E86416B3C}"/>
              </a:ext>
            </a:extLst>
          </p:cNvPr>
          <p:cNvGrpSpPr/>
          <p:nvPr/>
        </p:nvGrpSpPr>
        <p:grpSpPr>
          <a:xfrm>
            <a:off x="1299883" y="106878"/>
            <a:ext cx="8955741" cy="6535271"/>
            <a:chOff x="6535180" y="2730646"/>
            <a:chExt cx="1350963" cy="1442679"/>
          </a:xfrm>
        </p:grpSpPr>
        <p:sp>
          <p:nvSpPr>
            <p:cNvPr id="13" name="Freeform 197">
              <a:extLst>
                <a:ext uri="{FF2B5EF4-FFF2-40B4-BE49-F238E27FC236}">
                  <a16:creationId xmlns:a16="http://schemas.microsoft.com/office/drawing/2014/main" id="{A08CBA03-E011-4DBB-88A3-31D899920A6C}"/>
                </a:ext>
              </a:extLst>
            </p:cNvPr>
            <p:cNvSpPr>
              <a:spLocks/>
            </p:cNvSpPr>
            <p:nvPr/>
          </p:nvSpPr>
          <p:spPr bwMode="auto">
            <a:xfrm>
              <a:off x="6535180" y="3094183"/>
              <a:ext cx="192088" cy="279400"/>
            </a:xfrm>
            <a:custGeom>
              <a:avLst/>
              <a:gdLst>
                <a:gd name="T0" fmla="*/ 0 w 121"/>
                <a:gd name="T1" fmla="*/ 82 h 176"/>
                <a:gd name="T2" fmla="*/ 121 w 121"/>
                <a:gd name="T3" fmla="*/ 176 h 176"/>
                <a:gd name="T4" fmla="*/ 121 w 121"/>
                <a:gd name="T5" fmla="*/ 0 h 176"/>
                <a:gd name="T6" fmla="*/ 0 w 121"/>
                <a:gd name="T7" fmla="*/ 82 h 176"/>
                <a:gd name="T8" fmla="*/ 0 w 121"/>
                <a:gd name="T9" fmla="*/ 82 h 176"/>
              </a:gdLst>
              <a:ahLst/>
              <a:cxnLst>
                <a:cxn ang="0">
                  <a:pos x="T0" y="T1"/>
                </a:cxn>
                <a:cxn ang="0">
                  <a:pos x="T2" y="T3"/>
                </a:cxn>
                <a:cxn ang="0">
                  <a:pos x="T4" y="T5"/>
                </a:cxn>
                <a:cxn ang="0">
                  <a:pos x="T6" y="T7"/>
                </a:cxn>
                <a:cxn ang="0">
                  <a:pos x="T8" y="T9"/>
                </a:cxn>
              </a:cxnLst>
              <a:rect l="0" t="0" r="r" b="b"/>
              <a:pathLst>
                <a:path w="121" h="176">
                  <a:moveTo>
                    <a:pt x="0" y="82"/>
                  </a:moveTo>
                  <a:lnTo>
                    <a:pt x="121" y="176"/>
                  </a:lnTo>
                  <a:lnTo>
                    <a:pt x="121" y="0"/>
                  </a:lnTo>
                  <a:lnTo>
                    <a:pt x="0" y="82"/>
                  </a:lnTo>
                  <a:lnTo>
                    <a:pt x="0" y="82"/>
                  </a:lnTo>
                  <a:close/>
                </a:path>
              </a:pathLst>
            </a:custGeom>
            <a:solidFill>
              <a:schemeClr val="tx1"/>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4" name="Freeform 198">
              <a:extLst>
                <a:ext uri="{FF2B5EF4-FFF2-40B4-BE49-F238E27FC236}">
                  <a16:creationId xmlns:a16="http://schemas.microsoft.com/office/drawing/2014/main" id="{13673638-3F9F-4836-9F3F-F83AE92FB542}"/>
                </a:ext>
              </a:extLst>
            </p:cNvPr>
            <p:cNvSpPr>
              <a:spLocks/>
            </p:cNvSpPr>
            <p:nvPr/>
          </p:nvSpPr>
          <p:spPr bwMode="auto">
            <a:xfrm>
              <a:off x="6535180" y="2730646"/>
              <a:ext cx="1350963" cy="1442679"/>
            </a:xfrm>
            <a:custGeom>
              <a:avLst/>
              <a:gdLst>
                <a:gd name="T0" fmla="*/ 799 w 851"/>
                <a:gd name="T1" fmla="*/ 852 h 852"/>
                <a:gd name="T2" fmla="*/ 203 w 851"/>
                <a:gd name="T3" fmla="*/ 852 h 852"/>
                <a:gd name="T4" fmla="*/ 0 w 851"/>
                <a:gd name="T5" fmla="*/ 0 h 852"/>
                <a:gd name="T6" fmla="*/ 851 w 851"/>
                <a:gd name="T7" fmla="*/ 88 h 852"/>
                <a:gd name="T8" fmla="*/ 799 w 851"/>
                <a:gd name="T9" fmla="*/ 852 h 852"/>
                <a:gd name="T10" fmla="*/ 799 w 851"/>
                <a:gd name="T11" fmla="*/ 852 h 852"/>
              </a:gdLst>
              <a:ahLst/>
              <a:cxnLst>
                <a:cxn ang="0">
                  <a:pos x="T0" y="T1"/>
                </a:cxn>
                <a:cxn ang="0">
                  <a:pos x="T2" y="T3"/>
                </a:cxn>
                <a:cxn ang="0">
                  <a:pos x="T4" y="T5"/>
                </a:cxn>
                <a:cxn ang="0">
                  <a:pos x="T6" y="T7"/>
                </a:cxn>
                <a:cxn ang="0">
                  <a:pos x="T8" y="T9"/>
                </a:cxn>
                <a:cxn ang="0">
                  <a:pos x="T10" y="T11"/>
                </a:cxn>
              </a:cxnLst>
              <a:rect l="0" t="0" r="r" b="b"/>
              <a:pathLst>
                <a:path w="851" h="852">
                  <a:moveTo>
                    <a:pt x="799" y="852"/>
                  </a:moveTo>
                  <a:lnTo>
                    <a:pt x="203" y="852"/>
                  </a:lnTo>
                  <a:lnTo>
                    <a:pt x="0" y="0"/>
                  </a:lnTo>
                  <a:lnTo>
                    <a:pt x="851" y="88"/>
                  </a:lnTo>
                  <a:lnTo>
                    <a:pt x="799" y="852"/>
                  </a:lnTo>
                  <a:lnTo>
                    <a:pt x="799" y="852"/>
                  </a:lnTo>
                  <a:close/>
                </a:path>
              </a:pathLst>
            </a:custGeom>
            <a:solidFill>
              <a:srgbClr val="036A38"/>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5" name="Freeform 199">
              <a:extLst>
                <a:ext uri="{FF2B5EF4-FFF2-40B4-BE49-F238E27FC236}">
                  <a16:creationId xmlns:a16="http://schemas.microsoft.com/office/drawing/2014/main" id="{3D599F42-DE43-4101-AB3E-EA17733CC87E}"/>
                </a:ext>
              </a:extLst>
            </p:cNvPr>
            <p:cNvSpPr>
              <a:spLocks/>
            </p:cNvSpPr>
            <p:nvPr/>
          </p:nvSpPr>
          <p:spPr bwMode="auto">
            <a:xfrm>
              <a:off x="6571693" y="2878283"/>
              <a:ext cx="617538" cy="369888"/>
            </a:xfrm>
            <a:custGeom>
              <a:avLst/>
              <a:gdLst>
                <a:gd name="T0" fmla="*/ 389 w 389"/>
                <a:gd name="T1" fmla="*/ 0 h 233"/>
                <a:gd name="T2" fmla="*/ 0 w 389"/>
                <a:gd name="T3" fmla="*/ 0 h 233"/>
                <a:gd name="T4" fmla="*/ 54 w 389"/>
                <a:gd name="T5" fmla="*/ 233 h 233"/>
                <a:gd name="T6" fmla="*/ 54 w 389"/>
                <a:gd name="T7" fmla="*/ 233 h 233"/>
                <a:gd name="T8" fmla="*/ 389 w 389"/>
                <a:gd name="T9" fmla="*/ 233 h 233"/>
                <a:gd name="T10" fmla="*/ 389 w 389"/>
                <a:gd name="T11" fmla="*/ 0 h 233"/>
                <a:gd name="T12" fmla="*/ 389 w 389"/>
                <a:gd name="T13" fmla="*/ 0 h 233"/>
              </a:gdLst>
              <a:ahLst/>
              <a:cxnLst>
                <a:cxn ang="0">
                  <a:pos x="T0" y="T1"/>
                </a:cxn>
                <a:cxn ang="0">
                  <a:pos x="T2" y="T3"/>
                </a:cxn>
                <a:cxn ang="0">
                  <a:pos x="T4" y="T5"/>
                </a:cxn>
                <a:cxn ang="0">
                  <a:pos x="T6" y="T7"/>
                </a:cxn>
                <a:cxn ang="0">
                  <a:pos x="T8" y="T9"/>
                </a:cxn>
                <a:cxn ang="0">
                  <a:pos x="T10" y="T11"/>
                </a:cxn>
                <a:cxn ang="0">
                  <a:pos x="T12" y="T13"/>
                </a:cxn>
              </a:cxnLst>
              <a:rect l="0" t="0" r="r" b="b"/>
              <a:pathLst>
                <a:path w="389" h="233">
                  <a:moveTo>
                    <a:pt x="389" y="0"/>
                  </a:moveTo>
                  <a:lnTo>
                    <a:pt x="0" y="0"/>
                  </a:lnTo>
                  <a:lnTo>
                    <a:pt x="54" y="233"/>
                  </a:lnTo>
                  <a:lnTo>
                    <a:pt x="54" y="233"/>
                  </a:lnTo>
                  <a:lnTo>
                    <a:pt x="389" y="233"/>
                  </a:lnTo>
                  <a:lnTo>
                    <a:pt x="389" y="0"/>
                  </a:lnTo>
                  <a:lnTo>
                    <a:pt x="389" y="0"/>
                  </a:lnTo>
                  <a:close/>
                </a:path>
              </a:pathLst>
            </a:custGeom>
            <a:solidFill>
              <a:srgbClr val="000000">
                <a:alpha val="20000"/>
              </a:srgb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6" name="Freeform 200">
              <a:extLst>
                <a:ext uri="{FF2B5EF4-FFF2-40B4-BE49-F238E27FC236}">
                  <a16:creationId xmlns:a16="http://schemas.microsoft.com/office/drawing/2014/main" id="{FE57FE87-62B8-4C03-B22F-1F622D8B3B79}"/>
                </a:ext>
              </a:extLst>
            </p:cNvPr>
            <p:cNvSpPr>
              <a:spLocks/>
            </p:cNvSpPr>
            <p:nvPr/>
          </p:nvSpPr>
          <p:spPr bwMode="auto">
            <a:xfrm>
              <a:off x="6535180" y="2854471"/>
              <a:ext cx="654050" cy="369888"/>
            </a:xfrm>
            <a:custGeom>
              <a:avLst/>
              <a:gdLst>
                <a:gd name="T0" fmla="*/ 412 w 412"/>
                <a:gd name="T1" fmla="*/ 233 h 233"/>
                <a:gd name="T2" fmla="*/ 0 w 412"/>
                <a:gd name="T3" fmla="*/ 233 h 233"/>
                <a:gd name="T4" fmla="*/ 0 w 412"/>
                <a:gd name="T5" fmla="*/ 0 h 233"/>
                <a:gd name="T6" fmla="*/ 412 w 412"/>
                <a:gd name="T7" fmla="*/ 0 h 233"/>
                <a:gd name="T8" fmla="*/ 412 w 412"/>
                <a:gd name="T9" fmla="*/ 233 h 233"/>
                <a:gd name="T10" fmla="*/ 412 w 412"/>
                <a:gd name="T11" fmla="*/ 233 h 233"/>
              </a:gdLst>
              <a:ahLst/>
              <a:cxnLst>
                <a:cxn ang="0">
                  <a:pos x="T0" y="T1"/>
                </a:cxn>
                <a:cxn ang="0">
                  <a:pos x="T2" y="T3"/>
                </a:cxn>
                <a:cxn ang="0">
                  <a:pos x="T4" y="T5"/>
                </a:cxn>
                <a:cxn ang="0">
                  <a:pos x="T6" y="T7"/>
                </a:cxn>
                <a:cxn ang="0">
                  <a:pos x="T8" y="T9"/>
                </a:cxn>
                <a:cxn ang="0">
                  <a:pos x="T10" y="T11"/>
                </a:cxn>
              </a:cxnLst>
              <a:rect l="0" t="0" r="r" b="b"/>
              <a:pathLst>
                <a:path w="412" h="233">
                  <a:moveTo>
                    <a:pt x="412" y="233"/>
                  </a:moveTo>
                  <a:lnTo>
                    <a:pt x="0" y="233"/>
                  </a:lnTo>
                  <a:lnTo>
                    <a:pt x="0" y="0"/>
                  </a:lnTo>
                  <a:lnTo>
                    <a:pt x="412" y="0"/>
                  </a:lnTo>
                  <a:lnTo>
                    <a:pt x="412" y="233"/>
                  </a:lnTo>
                  <a:lnTo>
                    <a:pt x="412" y="233"/>
                  </a:lnTo>
                  <a:close/>
                </a:path>
              </a:pathLst>
            </a:custGeom>
            <a:solidFill>
              <a:srgbClr val="721F5D"/>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7" name="Freeform 201">
              <a:extLst>
                <a:ext uri="{FF2B5EF4-FFF2-40B4-BE49-F238E27FC236}">
                  <a16:creationId xmlns:a16="http://schemas.microsoft.com/office/drawing/2014/main" id="{B998C39C-C426-4AE0-AF7E-C0E4F311D3A5}"/>
                </a:ext>
              </a:extLst>
            </p:cNvPr>
            <p:cNvSpPr>
              <a:spLocks/>
            </p:cNvSpPr>
            <p:nvPr/>
          </p:nvSpPr>
          <p:spPr bwMode="auto">
            <a:xfrm>
              <a:off x="7073343" y="2735408"/>
              <a:ext cx="673100" cy="82550"/>
            </a:xfrm>
            <a:custGeom>
              <a:avLst/>
              <a:gdLst>
                <a:gd name="T0" fmla="*/ 424 w 424"/>
                <a:gd name="T1" fmla="*/ 52 h 52"/>
                <a:gd name="T2" fmla="*/ 0 w 424"/>
                <a:gd name="T3" fmla="*/ 9 h 52"/>
                <a:gd name="T4" fmla="*/ 424 w 424"/>
                <a:gd name="T5" fmla="*/ 0 h 52"/>
                <a:gd name="T6" fmla="*/ 424 w 424"/>
                <a:gd name="T7" fmla="*/ 52 h 52"/>
                <a:gd name="T8" fmla="*/ 424 w 424"/>
                <a:gd name="T9" fmla="*/ 52 h 52"/>
              </a:gdLst>
              <a:ahLst/>
              <a:cxnLst>
                <a:cxn ang="0">
                  <a:pos x="T0" y="T1"/>
                </a:cxn>
                <a:cxn ang="0">
                  <a:pos x="T2" y="T3"/>
                </a:cxn>
                <a:cxn ang="0">
                  <a:pos x="T4" y="T5"/>
                </a:cxn>
                <a:cxn ang="0">
                  <a:pos x="T6" y="T7"/>
                </a:cxn>
                <a:cxn ang="0">
                  <a:pos x="T8" y="T9"/>
                </a:cxn>
              </a:cxnLst>
              <a:rect l="0" t="0" r="r" b="b"/>
              <a:pathLst>
                <a:path w="424" h="52">
                  <a:moveTo>
                    <a:pt x="424" y="52"/>
                  </a:moveTo>
                  <a:lnTo>
                    <a:pt x="0" y="9"/>
                  </a:lnTo>
                  <a:lnTo>
                    <a:pt x="424" y="0"/>
                  </a:lnTo>
                  <a:lnTo>
                    <a:pt x="424" y="52"/>
                  </a:lnTo>
                  <a:lnTo>
                    <a:pt x="424" y="52"/>
                  </a:lnTo>
                  <a:close/>
                </a:path>
              </a:pathLst>
            </a:custGeom>
            <a:solidFill>
              <a:srgbClr val="EF4B25"/>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8" name="Freeform 202">
              <a:extLst>
                <a:ext uri="{FF2B5EF4-FFF2-40B4-BE49-F238E27FC236}">
                  <a16:creationId xmlns:a16="http://schemas.microsoft.com/office/drawing/2014/main" id="{8F4E1442-3FA7-47C6-8DEF-DA0A9CB2F691}"/>
                </a:ext>
              </a:extLst>
            </p:cNvPr>
            <p:cNvSpPr>
              <a:spLocks/>
            </p:cNvSpPr>
            <p:nvPr/>
          </p:nvSpPr>
          <p:spPr bwMode="auto">
            <a:xfrm>
              <a:off x="6571693" y="3381521"/>
              <a:ext cx="180975" cy="355600"/>
            </a:xfrm>
            <a:custGeom>
              <a:avLst/>
              <a:gdLst>
                <a:gd name="T0" fmla="*/ 59 w 114"/>
                <a:gd name="T1" fmla="*/ 0 h 224"/>
                <a:gd name="T2" fmla="*/ 114 w 114"/>
                <a:gd name="T3" fmla="*/ 224 h 224"/>
                <a:gd name="T4" fmla="*/ 0 w 114"/>
                <a:gd name="T5" fmla="*/ 0 h 224"/>
                <a:gd name="T6" fmla="*/ 59 w 114"/>
                <a:gd name="T7" fmla="*/ 0 h 224"/>
                <a:gd name="T8" fmla="*/ 59 w 114"/>
                <a:gd name="T9" fmla="*/ 0 h 224"/>
              </a:gdLst>
              <a:ahLst/>
              <a:cxnLst>
                <a:cxn ang="0">
                  <a:pos x="T0" y="T1"/>
                </a:cxn>
                <a:cxn ang="0">
                  <a:pos x="T2" y="T3"/>
                </a:cxn>
                <a:cxn ang="0">
                  <a:pos x="T4" y="T5"/>
                </a:cxn>
                <a:cxn ang="0">
                  <a:pos x="T6" y="T7"/>
                </a:cxn>
                <a:cxn ang="0">
                  <a:pos x="T8" y="T9"/>
                </a:cxn>
              </a:cxnLst>
              <a:rect l="0" t="0" r="r" b="b"/>
              <a:pathLst>
                <a:path w="114" h="224">
                  <a:moveTo>
                    <a:pt x="59" y="0"/>
                  </a:moveTo>
                  <a:lnTo>
                    <a:pt x="114" y="224"/>
                  </a:lnTo>
                  <a:lnTo>
                    <a:pt x="0" y="0"/>
                  </a:lnTo>
                  <a:lnTo>
                    <a:pt x="59" y="0"/>
                  </a:lnTo>
                  <a:lnTo>
                    <a:pt x="59" y="0"/>
                  </a:lnTo>
                  <a:close/>
                </a:path>
              </a:pathLst>
            </a:custGeom>
            <a:solidFill>
              <a:srgbClr val="EF4B25"/>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grpSp>
      <p:sp>
        <p:nvSpPr>
          <p:cNvPr id="20" name="Freeform 166">
            <a:extLst>
              <a:ext uri="{FF2B5EF4-FFF2-40B4-BE49-F238E27FC236}">
                <a16:creationId xmlns:a16="http://schemas.microsoft.com/office/drawing/2014/main" id="{EEEB4ADB-BEFD-4658-A422-BB7ED5C92DEA}"/>
              </a:ext>
            </a:extLst>
          </p:cNvPr>
          <p:cNvSpPr>
            <a:spLocks noEditPoints="1"/>
          </p:cNvSpPr>
          <p:nvPr/>
        </p:nvSpPr>
        <p:spPr bwMode="auto">
          <a:xfrm>
            <a:off x="3503547" y="4186125"/>
            <a:ext cx="394674" cy="394674"/>
          </a:xfrm>
          <a:custGeom>
            <a:avLst/>
            <a:gdLst>
              <a:gd name="T0" fmla="*/ 168 w 176"/>
              <a:gd name="T1" fmla="*/ 80 h 176"/>
              <a:gd name="T2" fmla="*/ 176 w 176"/>
              <a:gd name="T3" fmla="*/ 80 h 176"/>
              <a:gd name="T4" fmla="*/ 92 w 176"/>
              <a:gd name="T5" fmla="*/ 4 h 176"/>
              <a:gd name="T6" fmla="*/ 96 w 176"/>
              <a:gd name="T7" fmla="*/ 48 h 176"/>
              <a:gd name="T8" fmla="*/ 132 w 176"/>
              <a:gd name="T9" fmla="*/ 84 h 176"/>
              <a:gd name="T10" fmla="*/ 96 w 176"/>
              <a:gd name="T11" fmla="*/ 40 h 176"/>
              <a:gd name="T12" fmla="*/ 96 w 176"/>
              <a:gd name="T13" fmla="*/ 48 h 176"/>
              <a:gd name="T14" fmla="*/ 104 w 176"/>
              <a:gd name="T15" fmla="*/ 80 h 176"/>
              <a:gd name="T16" fmla="*/ 88 w 176"/>
              <a:gd name="T17" fmla="*/ 80 h 176"/>
              <a:gd name="T18" fmla="*/ 176 w 176"/>
              <a:gd name="T19" fmla="*/ 140 h 176"/>
              <a:gd name="T20" fmla="*/ 170 w 176"/>
              <a:gd name="T21" fmla="*/ 130 h 176"/>
              <a:gd name="T22" fmla="*/ 128 w 176"/>
              <a:gd name="T23" fmla="*/ 100 h 176"/>
              <a:gd name="T24" fmla="*/ 111 w 176"/>
              <a:gd name="T25" fmla="*/ 112 h 176"/>
              <a:gd name="T26" fmla="*/ 105 w 176"/>
              <a:gd name="T27" fmla="*/ 115 h 176"/>
              <a:gd name="T28" fmla="*/ 99 w 176"/>
              <a:gd name="T29" fmla="*/ 111 h 176"/>
              <a:gd name="T30" fmla="*/ 65 w 176"/>
              <a:gd name="T31" fmla="*/ 77 h 176"/>
              <a:gd name="T32" fmla="*/ 64 w 176"/>
              <a:gd name="T33" fmla="*/ 65 h 176"/>
              <a:gd name="T34" fmla="*/ 73 w 176"/>
              <a:gd name="T35" fmla="*/ 55 h 176"/>
              <a:gd name="T36" fmla="*/ 72 w 176"/>
              <a:gd name="T37" fmla="*/ 40 h 176"/>
              <a:gd name="T38" fmla="*/ 44 w 176"/>
              <a:gd name="T39" fmla="*/ 4 h 176"/>
              <a:gd name="T40" fmla="*/ 0 w 176"/>
              <a:gd name="T41" fmla="*/ 42 h 176"/>
              <a:gd name="T42" fmla="*/ 4 w 176"/>
              <a:gd name="T43" fmla="*/ 60 h 176"/>
              <a:gd name="T44" fmla="*/ 116 w 176"/>
              <a:gd name="T45" fmla="*/ 172 h 176"/>
              <a:gd name="T46" fmla="*/ 176 w 176"/>
              <a:gd name="T47" fmla="*/ 140 h 176"/>
              <a:gd name="T48" fmla="*/ 134 w 176"/>
              <a:gd name="T49" fmla="*/ 168 h 176"/>
              <a:gd name="T50" fmla="*/ 118 w 176"/>
              <a:gd name="T51" fmla="*/ 164 h 176"/>
              <a:gd name="T52" fmla="*/ 11 w 176"/>
              <a:gd name="T53" fmla="*/ 57 h 176"/>
              <a:gd name="T54" fmla="*/ 36 w 176"/>
              <a:gd name="T55" fmla="*/ 8 h 176"/>
              <a:gd name="T56" fmla="*/ 39 w 176"/>
              <a:gd name="T57" fmla="*/ 10 h 176"/>
              <a:gd name="T58" fmla="*/ 66 w 176"/>
              <a:gd name="T59" fmla="*/ 44 h 176"/>
              <a:gd name="T60" fmla="*/ 68 w 176"/>
              <a:gd name="T61" fmla="*/ 48 h 176"/>
              <a:gd name="T62" fmla="*/ 58 w 176"/>
              <a:gd name="T63" fmla="*/ 59 h 176"/>
              <a:gd name="T64" fmla="*/ 53 w 176"/>
              <a:gd name="T65" fmla="*/ 71 h 176"/>
              <a:gd name="T66" fmla="*/ 58 w 176"/>
              <a:gd name="T67" fmla="*/ 82 h 176"/>
              <a:gd name="T68" fmla="*/ 94 w 176"/>
              <a:gd name="T69" fmla="*/ 118 h 176"/>
              <a:gd name="T70" fmla="*/ 116 w 176"/>
              <a:gd name="T71" fmla="*/ 118 h 176"/>
              <a:gd name="T72" fmla="*/ 126 w 176"/>
              <a:gd name="T73" fmla="*/ 109 h 176"/>
              <a:gd name="T74" fmla="*/ 131 w 176"/>
              <a:gd name="T75" fmla="*/ 109 h 176"/>
              <a:gd name="T76" fmla="*/ 165 w 176"/>
              <a:gd name="T77" fmla="*/ 136 h 176"/>
              <a:gd name="T78" fmla="*/ 167 w 176"/>
              <a:gd name="T79" fmla="*/ 137 h 176"/>
              <a:gd name="T80" fmla="*/ 168 w 176"/>
              <a:gd name="T81" fmla="*/ 14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176">
                <a:moveTo>
                  <a:pt x="96" y="8"/>
                </a:moveTo>
                <a:cubicBezTo>
                  <a:pt x="136" y="8"/>
                  <a:pt x="168" y="40"/>
                  <a:pt x="168" y="80"/>
                </a:cubicBezTo>
                <a:cubicBezTo>
                  <a:pt x="168" y="82"/>
                  <a:pt x="170" y="84"/>
                  <a:pt x="172" y="84"/>
                </a:cubicBezTo>
                <a:cubicBezTo>
                  <a:pt x="174" y="84"/>
                  <a:pt x="176" y="82"/>
                  <a:pt x="176" y="80"/>
                </a:cubicBezTo>
                <a:cubicBezTo>
                  <a:pt x="176" y="36"/>
                  <a:pt x="140" y="0"/>
                  <a:pt x="96" y="0"/>
                </a:cubicBezTo>
                <a:cubicBezTo>
                  <a:pt x="94" y="0"/>
                  <a:pt x="92" y="2"/>
                  <a:pt x="92" y="4"/>
                </a:cubicBezTo>
                <a:cubicBezTo>
                  <a:pt x="92" y="6"/>
                  <a:pt x="94" y="8"/>
                  <a:pt x="96" y="8"/>
                </a:cubicBezTo>
                <a:moveTo>
                  <a:pt x="96" y="48"/>
                </a:moveTo>
                <a:cubicBezTo>
                  <a:pt x="114" y="48"/>
                  <a:pt x="128" y="62"/>
                  <a:pt x="128" y="80"/>
                </a:cubicBezTo>
                <a:cubicBezTo>
                  <a:pt x="128" y="82"/>
                  <a:pt x="130" y="84"/>
                  <a:pt x="132" y="84"/>
                </a:cubicBezTo>
                <a:cubicBezTo>
                  <a:pt x="134" y="84"/>
                  <a:pt x="136" y="82"/>
                  <a:pt x="136" y="80"/>
                </a:cubicBezTo>
                <a:cubicBezTo>
                  <a:pt x="136" y="58"/>
                  <a:pt x="118" y="40"/>
                  <a:pt x="96" y="40"/>
                </a:cubicBezTo>
                <a:cubicBezTo>
                  <a:pt x="94" y="40"/>
                  <a:pt x="92" y="42"/>
                  <a:pt x="92" y="44"/>
                </a:cubicBezTo>
                <a:cubicBezTo>
                  <a:pt x="92" y="46"/>
                  <a:pt x="94" y="48"/>
                  <a:pt x="96" y="48"/>
                </a:cubicBezTo>
                <a:moveTo>
                  <a:pt x="96" y="88"/>
                </a:moveTo>
                <a:cubicBezTo>
                  <a:pt x="100" y="88"/>
                  <a:pt x="104" y="84"/>
                  <a:pt x="104" y="80"/>
                </a:cubicBezTo>
                <a:cubicBezTo>
                  <a:pt x="104" y="76"/>
                  <a:pt x="100" y="72"/>
                  <a:pt x="96" y="72"/>
                </a:cubicBezTo>
                <a:cubicBezTo>
                  <a:pt x="92" y="72"/>
                  <a:pt x="88" y="76"/>
                  <a:pt x="88" y="80"/>
                </a:cubicBezTo>
                <a:cubicBezTo>
                  <a:pt x="88" y="84"/>
                  <a:pt x="92" y="88"/>
                  <a:pt x="96" y="88"/>
                </a:cubicBezTo>
                <a:moveTo>
                  <a:pt x="176" y="140"/>
                </a:moveTo>
                <a:cubicBezTo>
                  <a:pt x="176" y="137"/>
                  <a:pt x="175" y="134"/>
                  <a:pt x="172" y="131"/>
                </a:cubicBezTo>
                <a:cubicBezTo>
                  <a:pt x="172" y="131"/>
                  <a:pt x="171" y="130"/>
                  <a:pt x="170" y="130"/>
                </a:cubicBezTo>
                <a:cubicBezTo>
                  <a:pt x="136" y="103"/>
                  <a:pt x="136" y="103"/>
                  <a:pt x="136" y="103"/>
                </a:cubicBezTo>
                <a:cubicBezTo>
                  <a:pt x="134" y="101"/>
                  <a:pt x="131" y="100"/>
                  <a:pt x="128" y="100"/>
                </a:cubicBezTo>
                <a:cubicBezTo>
                  <a:pt x="125" y="100"/>
                  <a:pt x="123" y="101"/>
                  <a:pt x="121" y="102"/>
                </a:cubicBezTo>
                <a:cubicBezTo>
                  <a:pt x="111" y="112"/>
                  <a:pt x="111" y="112"/>
                  <a:pt x="111" y="112"/>
                </a:cubicBezTo>
                <a:cubicBezTo>
                  <a:pt x="111" y="112"/>
                  <a:pt x="111" y="112"/>
                  <a:pt x="111" y="112"/>
                </a:cubicBezTo>
                <a:cubicBezTo>
                  <a:pt x="110" y="114"/>
                  <a:pt x="108" y="115"/>
                  <a:pt x="105" y="115"/>
                </a:cubicBezTo>
                <a:cubicBezTo>
                  <a:pt x="103" y="115"/>
                  <a:pt x="100" y="113"/>
                  <a:pt x="99" y="111"/>
                </a:cubicBezTo>
                <a:cubicBezTo>
                  <a:pt x="99" y="111"/>
                  <a:pt x="99" y="111"/>
                  <a:pt x="99" y="111"/>
                </a:cubicBezTo>
                <a:cubicBezTo>
                  <a:pt x="86" y="102"/>
                  <a:pt x="74" y="91"/>
                  <a:pt x="64" y="77"/>
                </a:cubicBezTo>
                <a:cubicBezTo>
                  <a:pt x="65" y="77"/>
                  <a:pt x="65" y="77"/>
                  <a:pt x="65" y="77"/>
                </a:cubicBezTo>
                <a:cubicBezTo>
                  <a:pt x="63" y="76"/>
                  <a:pt x="61" y="73"/>
                  <a:pt x="61" y="71"/>
                </a:cubicBezTo>
                <a:cubicBezTo>
                  <a:pt x="61" y="68"/>
                  <a:pt x="62" y="66"/>
                  <a:pt x="64" y="65"/>
                </a:cubicBezTo>
                <a:cubicBezTo>
                  <a:pt x="64" y="65"/>
                  <a:pt x="64" y="65"/>
                  <a:pt x="64" y="65"/>
                </a:cubicBezTo>
                <a:cubicBezTo>
                  <a:pt x="73" y="55"/>
                  <a:pt x="73" y="55"/>
                  <a:pt x="73" y="55"/>
                </a:cubicBezTo>
                <a:cubicBezTo>
                  <a:pt x="75" y="53"/>
                  <a:pt x="76" y="51"/>
                  <a:pt x="76" y="48"/>
                </a:cubicBezTo>
                <a:cubicBezTo>
                  <a:pt x="76" y="45"/>
                  <a:pt x="75" y="42"/>
                  <a:pt x="72" y="40"/>
                </a:cubicBezTo>
                <a:cubicBezTo>
                  <a:pt x="46" y="6"/>
                  <a:pt x="46" y="6"/>
                  <a:pt x="46" y="6"/>
                </a:cubicBezTo>
                <a:cubicBezTo>
                  <a:pt x="46" y="5"/>
                  <a:pt x="45" y="4"/>
                  <a:pt x="44" y="4"/>
                </a:cubicBezTo>
                <a:cubicBezTo>
                  <a:pt x="42" y="1"/>
                  <a:pt x="39" y="0"/>
                  <a:pt x="36" y="0"/>
                </a:cubicBezTo>
                <a:cubicBezTo>
                  <a:pt x="20" y="0"/>
                  <a:pt x="0" y="19"/>
                  <a:pt x="0" y="42"/>
                </a:cubicBezTo>
                <a:cubicBezTo>
                  <a:pt x="0" y="48"/>
                  <a:pt x="1" y="54"/>
                  <a:pt x="4" y="60"/>
                </a:cubicBezTo>
                <a:cubicBezTo>
                  <a:pt x="4" y="60"/>
                  <a:pt x="4" y="60"/>
                  <a:pt x="4" y="60"/>
                </a:cubicBezTo>
                <a:cubicBezTo>
                  <a:pt x="28" y="108"/>
                  <a:pt x="68" y="148"/>
                  <a:pt x="116" y="172"/>
                </a:cubicBezTo>
                <a:cubicBezTo>
                  <a:pt x="116" y="172"/>
                  <a:pt x="116" y="172"/>
                  <a:pt x="116" y="172"/>
                </a:cubicBezTo>
                <a:cubicBezTo>
                  <a:pt x="121" y="175"/>
                  <a:pt x="128" y="176"/>
                  <a:pt x="134" y="176"/>
                </a:cubicBezTo>
                <a:cubicBezTo>
                  <a:pt x="157" y="176"/>
                  <a:pt x="176" y="156"/>
                  <a:pt x="176" y="140"/>
                </a:cubicBezTo>
                <a:cubicBezTo>
                  <a:pt x="176" y="140"/>
                  <a:pt x="176" y="140"/>
                  <a:pt x="176" y="140"/>
                </a:cubicBezTo>
                <a:close/>
                <a:moveTo>
                  <a:pt x="134" y="168"/>
                </a:moveTo>
                <a:cubicBezTo>
                  <a:pt x="129" y="168"/>
                  <a:pt x="124" y="167"/>
                  <a:pt x="119" y="165"/>
                </a:cubicBezTo>
                <a:cubicBezTo>
                  <a:pt x="119" y="165"/>
                  <a:pt x="119" y="164"/>
                  <a:pt x="118" y="164"/>
                </a:cubicBezTo>
                <a:cubicBezTo>
                  <a:pt x="73" y="141"/>
                  <a:pt x="35" y="103"/>
                  <a:pt x="12" y="58"/>
                </a:cubicBezTo>
                <a:cubicBezTo>
                  <a:pt x="12" y="57"/>
                  <a:pt x="11" y="57"/>
                  <a:pt x="11" y="57"/>
                </a:cubicBezTo>
                <a:cubicBezTo>
                  <a:pt x="9" y="52"/>
                  <a:pt x="8" y="47"/>
                  <a:pt x="8" y="42"/>
                </a:cubicBezTo>
                <a:cubicBezTo>
                  <a:pt x="8" y="23"/>
                  <a:pt x="25" y="8"/>
                  <a:pt x="36" y="8"/>
                </a:cubicBezTo>
                <a:cubicBezTo>
                  <a:pt x="37" y="8"/>
                  <a:pt x="38" y="9"/>
                  <a:pt x="39" y="9"/>
                </a:cubicBezTo>
                <a:cubicBezTo>
                  <a:pt x="39" y="9"/>
                  <a:pt x="39" y="9"/>
                  <a:pt x="39" y="10"/>
                </a:cubicBezTo>
                <a:cubicBezTo>
                  <a:pt x="39" y="10"/>
                  <a:pt x="40" y="10"/>
                  <a:pt x="40" y="11"/>
                </a:cubicBezTo>
                <a:cubicBezTo>
                  <a:pt x="66" y="44"/>
                  <a:pt x="66" y="44"/>
                  <a:pt x="66" y="44"/>
                </a:cubicBezTo>
                <a:cubicBezTo>
                  <a:pt x="66" y="45"/>
                  <a:pt x="67" y="45"/>
                  <a:pt x="67" y="45"/>
                </a:cubicBezTo>
                <a:cubicBezTo>
                  <a:pt x="67" y="46"/>
                  <a:pt x="68" y="47"/>
                  <a:pt x="68" y="48"/>
                </a:cubicBezTo>
                <a:cubicBezTo>
                  <a:pt x="68" y="49"/>
                  <a:pt x="68" y="49"/>
                  <a:pt x="67" y="50"/>
                </a:cubicBezTo>
                <a:cubicBezTo>
                  <a:pt x="58" y="59"/>
                  <a:pt x="58" y="59"/>
                  <a:pt x="58" y="59"/>
                </a:cubicBezTo>
                <a:cubicBezTo>
                  <a:pt x="58" y="59"/>
                  <a:pt x="58" y="59"/>
                  <a:pt x="58" y="59"/>
                </a:cubicBezTo>
                <a:cubicBezTo>
                  <a:pt x="55" y="62"/>
                  <a:pt x="53" y="66"/>
                  <a:pt x="53" y="71"/>
                </a:cubicBezTo>
                <a:cubicBezTo>
                  <a:pt x="53" y="75"/>
                  <a:pt x="55" y="79"/>
                  <a:pt x="58" y="82"/>
                </a:cubicBezTo>
                <a:cubicBezTo>
                  <a:pt x="58" y="82"/>
                  <a:pt x="58" y="82"/>
                  <a:pt x="58" y="82"/>
                </a:cubicBezTo>
                <a:cubicBezTo>
                  <a:pt x="68" y="96"/>
                  <a:pt x="80" y="108"/>
                  <a:pt x="94" y="118"/>
                </a:cubicBezTo>
                <a:cubicBezTo>
                  <a:pt x="94" y="118"/>
                  <a:pt x="94" y="118"/>
                  <a:pt x="94" y="118"/>
                </a:cubicBezTo>
                <a:cubicBezTo>
                  <a:pt x="97" y="121"/>
                  <a:pt x="101" y="123"/>
                  <a:pt x="105" y="123"/>
                </a:cubicBezTo>
                <a:cubicBezTo>
                  <a:pt x="109" y="123"/>
                  <a:pt x="113" y="121"/>
                  <a:pt x="116" y="118"/>
                </a:cubicBezTo>
                <a:cubicBezTo>
                  <a:pt x="117" y="118"/>
                  <a:pt x="117" y="118"/>
                  <a:pt x="117" y="118"/>
                </a:cubicBezTo>
                <a:cubicBezTo>
                  <a:pt x="126" y="109"/>
                  <a:pt x="126" y="109"/>
                  <a:pt x="126" y="109"/>
                </a:cubicBezTo>
                <a:cubicBezTo>
                  <a:pt x="127" y="108"/>
                  <a:pt x="127" y="108"/>
                  <a:pt x="128" y="108"/>
                </a:cubicBezTo>
                <a:cubicBezTo>
                  <a:pt x="129" y="108"/>
                  <a:pt x="130" y="109"/>
                  <a:pt x="131" y="109"/>
                </a:cubicBezTo>
                <a:cubicBezTo>
                  <a:pt x="131" y="109"/>
                  <a:pt x="131" y="110"/>
                  <a:pt x="131" y="110"/>
                </a:cubicBezTo>
                <a:cubicBezTo>
                  <a:pt x="165" y="136"/>
                  <a:pt x="165" y="136"/>
                  <a:pt x="165" y="136"/>
                </a:cubicBezTo>
                <a:cubicBezTo>
                  <a:pt x="166" y="136"/>
                  <a:pt x="166" y="136"/>
                  <a:pt x="166" y="137"/>
                </a:cubicBezTo>
                <a:cubicBezTo>
                  <a:pt x="166" y="137"/>
                  <a:pt x="167" y="137"/>
                  <a:pt x="167" y="137"/>
                </a:cubicBezTo>
                <a:cubicBezTo>
                  <a:pt x="167" y="138"/>
                  <a:pt x="168" y="138"/>
                  <a:pt x="168" y="140"/>
                </a:cubicBezTo>
                <a:cubicBezTo>
                  <a:pt x="168" y="140"/>
                  <a:pt x="168" y="140"/>
                  <a:pt x="168" y="141"/>
                </a:cubicBezTo>
                <a:cubicBezTo>
                  <a:pt x="167" y="152"/>
                  <a:pt x="153" y="168"/>
                  <a:pt x="134" y="168"/>
                </a:cubicBezTo>
              </a:path>
            </a:pathLst>
          </a:custGeom>
          <a:solidFill>
            <a:srgbClr val="66B948"/>
          </a:solidFill>
          <a:ln>
            <a:solidFill>
              <a:schemeClr val="bg1"/>
            </a:solid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22" name="Freeform 353">
            <a:extLst>
              <a:ext uri="{FF2B5EF4-FFF2-40B4-BE49-F238E27FC236}">
                <a16:creationId xmlns:a16="http://schemas.microsoft.com/office/drawing/2014/main" id="{9D1353F8-14B1-4ADA-9CEE-D3745B4CAFEB}"/>
              </a:ext>
            </a:extLst>
          </p:cNvPr>
          <p:cNvSpPr>
            <a:spLocks noEditPoints="1"/>
          </p:cNvSpPr>
          <p:nvPr/>
        </p:nvSpPr>
        <p:spPr bwMode="auto">
          <a:xfrm>
            <a:off x="2751013" y="3031081"/>
            <a:ext cx="396590" cy="394674"/>
          </a:xfrm>
          <a:custGeom>
            <a:avLst/>
            <a:gdLst>
              <a:gd name="T0" fmla="*/ 0 w 176"/>
              <a:gd name="T1" fmla="*/ 88 h 176"/>
              <a:gd name="T2" fmla="*/ 176 w 176"/>
              <a:gd name="T3" fmla="*/ 88 h 176"/>
              <a:gd name="T4" fmla="*/ 64 w 176"/>
              <a:gd name="T5" fmla="*/ 12 h 176"/>
              <a:gd name="T6" fmla="*/ 59 w 176"/>
              <a:gd name="T7" fmla="*/ 18 h 176"/>
              <a:gd name="T8" fmla="*/ 50 w 176"/>
              <a:gd name="T9" fmla="*/ 34 h 176"/>
              <a:gd name="T10" fmla="*/ 36 w 176"/>
              <a:gd name="T11" fmla="*/ 27 h 176"/>
              <a:gd name="T12" fmla="*/ 31 w 176"/>
              <a:gd name="T13" fmla="*/ 32 h 176"/>
              <a:gd name="T14" fmla="*/ 46 w 176"/>
              <a:gd name="T15" fmla="*/ 44 h 176"/>
              <a:gd name="T16" fmla="*/ 42 w 176"/>
              <a:gd name="T17" fmla="*/ 66 h 176"/>
              <a:gd name="T18" fmla="*/ 40 w 176"/>
              <a:gd name="T19" fmla="*/ 77 h 176"/>
              <a:gd name="T20" fmla="*/ 8 w 176"/>
              <a:gd name="T21" fmla="*/ 84 h 176"/>
              <a:gd name="T22" fmla="*/ 8 w 176"/>
              <a:gd name="T23" fmla="*/ 92 h 176"/>
              <a:gd name="T24" fmla="*/ 40 w 176"/>
              <a:gd name="T25" fmla="*/ 99 h 176"/>
              <a:gd name="T26" fmla="*/ 42 w 176"/>
              <a:gd name="T27" fmla="*/ 110 h 176"/>
              <a:gd name="T28" fmla="*/ 46 w 176"/>
              <a:gd name="T29" fmla="*/ 132 h 176"/>
              <a:gd name="T30" fmla="*/ 31 w 176"/>
              <a:gd name="T31" fmla="*/ 144 h 176"/>
              <a:gd name="T32" fmla="*/ 36 w 176"/>
              <a:gd name="T33" fmla="*/ 149 h 176"/>
              <a:gd name="T34" fmla="*/ 50 w 176"/>
              <a:gd name="T35" fmla="*/ 142 h 176"/>
              <a:gd name="T36" fmla="*/ 59 w 176"/>
              <a:gd name="T37" fmla="*/ 158 h 176"/>
              <a:gd name="T38" fmla="*/ 64 w 176"/>
              <a:gd name="T39" fmla="*/ 164 h 176"/>
              <a:gd name="T40" fmla="*/ 84 w 176"/>
              <a:gd name="T41" fmla="*/ 168 h 176"/>
              <a:gd name="T42" fmla="*/ 84 w 176"/>
              <a:gd name="T43" fmla="*/ 132 h 176"/>
              <a:gd name="T44" fmla="*/ 84 w 176"/>
              <a:gd name="T45" fmla="*/ 124 h 176"/>
              <a:gd name="T46" fmla="*/ 48 w 176"/>
              <a:gd name="T47" fmla="*/ 92 h 176"/>
              <a:gd name="T48" fmla="*/ 84 w 176"/>
              <a:gd name="T49" fmla="*/ 124 h 176"/>
              <a:gd name="T50" fmla="*/ 48 w 176"/>
              <a:gd name="T51" fmla="*/ 84 h 176"/>
              <a:gd name="T52" fmla="*/ 84 w 176"/>
              <a:gd name="T53" fmla="*/ 52 h 176"/>
              <a:gd name="T54" fmla="*/ 84 w 176"/>
              <a:gd name="T55" fmla="*/ 44 h 176"/>
              <a:gd name="T56" fmla="*/ 84 w 176"/>
              <a:gd name="T57" fmla="*/ 8 h 176"/>
              <a:gd name="T58" fmla="*/ 168 w 176"/>
              <a:gd name="T59" fmla="*/ 84 h 176"/>
              <a:gd name="T60" fmla="*/ 136 w 176"/>
              <a:gd name="T61" fmla="*/ 77 h 176"/>
              <a:gd name="T62" fmla="*/ 134 w 176"/>
              <a:gd name="T63" fmla="*/ 66 h 176"/>
              <a:gd name="T64" fmla="*/ 130 w 176"/>
              <a:gd name="T65" fmla="*/ 44 h 176"/>
              <a:gd name="T66" fmla="*/ 145 w 176"/>
              <a:gd name="T67" fmla="*/ 32 h 176"/>
              <a:gd name="T68" fmla="*/ 140 w 176"/>
              <a:gd name="T69" fmla="*/ 27 h 176"/>
              <a:gd name="T70" fmla="*/ 126 w 176"/>
              <a:gd name="T71" fmla="*/ 34 h 176"/>
              <a:gd name="T72" fmla="*/ 117 w 176"/>
              <a:gd name="T73" fmla="*/ 18 h 176"/>
              <a:gd name="T74" fmla="*/ 112 w 176"/>
              <a:gd name="T75" fmla="*/ 12 h 176"/>
              <a:gd name="T76" fmla="*/ 92 w 176"/>
              <a:gd name="T77" fmla="*/ 8 h 176"/>
              <a:gd name="T78" fmla="*/ 92 w 176"/>
              <a:gd name="T79" fmla="*/ 44 h 176"/>
              <a:gd name="T80" fmla="*/ 92 w 176"/>
              <a:gd name="T81" fmla="*/ 52 h 176"/>
              <a:gd name="T82" fmla="*/ 128 w 176"/>
              <a:gd name="T83" fmla="*/ 84 h 176"/>
              <a:gd name="T84" fmla="*/ 92 w 176"/>
              <a:gd name="T85" fmla="*/ 52 h 176"/>
              <a:gd name="T86" fmla="*/ 128 w 176"/>
              <a:gd name="T87" fmla="*/ 92 h 176"/>
              <a:gd name="T88" fmla="*/ 92 w 176"/>
              <a:gd name="T89" fmla="*/ 124 h 176"/>
              <a:gd name="T90" fmla="*/ 92 w 176"/>
              <a:gd name="T91" fmla="*/ 168 h 176"/>
              <a:gd name="T92" fmla="*/ 119 w 176"/>
              <a:gd name="T93" fmla="*/ 137 h 176"/>
              <a:gd name="T94" fmla="*/ 112 w 176"/>
              <a:gd name="T95" fmla="*/ 164 h 176"/>
              <a:gd name="T96" fmla="*/ 117 w 176"/>
              <a:gd name="T97" fmla="*/ 158 h 176"/>
              <a:gd name="T98" fmla="*/ 126 w 176"/>
              <a:gd name="T99" fmla="*/ 142 h 176"/>
              <a:gd name="T100" fmla="*/ 140 w 176"/>
              <a:gd name="T101" fmla="*/ 149 h 176"/>
              <a:gd name="T102" fmla="*/ 145 w 176"/>
              <a:gd name="T103" fmla="*/ 144 h 176"/>
              <a:gd name="T104" fmla="*/ 130 w 176"/>
              <a:gd name="T105" fmla="*/ 132 h 176"/>
              <a:gd name="T106" fmla="*/ 134 w 176"/>
              <a:gd name="T107" fmla="*/ 110 h 176"/>
              <a:gd name="T108" fmla="*/ 136 w 176"/>
              <a:gd name="T109" fmla="*/ 99 h 176"/>
              <a:gd name="T110" fmla="*/ 168 w 176"/>
              <a:gd name="T111" fmla="*/ 9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64" y="12"/>
                </a:moveTo>
                <a:cubicBezTo>
                  <a:pt x="63" y="13"/>
                  <a:pt x="61" y="15"/>
                  <a:pt x="59" y="18"/>
                </a:cubicBezTo>
                <a:cubicBezTo>
                  <a:pt x="59" y="18"/>
                  <a:pt x="59" y="18"/>
                  <a:pt x="59" y="18"/>
                </a:cubicBezTo>
                <a:cubicBezTo>
                  <a:pt x="56" y="23"/>
                  <a:pt x="53" y="28"/>
                  <a:pt x="50" y="34"/>
                </a:cubicBezTo>
                <a:cubicBezTo>
                  <a:pt x="50" y="34"/>
                  <a:pt x="50" y="34"/>
                  <a:pt x="50" y="34"/>
                </a:cubicBezTo>
                <a:cubicBezTo>
                  <a:pt x="50" y="35"/>
                  <a:pt x="50" y="35"/>
                  <a:pt x="50" y="36"/>
                </a:cubicBezTo>
                <a:cubicBezTo>
                  <a:pt x="45" y="33"/>
                  <a:pt x="40" y="30"/>
                  <a:pt x="36" y="27"/>
                </a:cubicBezTo>
                <a:cubicBezTo>
                  <a:pt x="44" y="20"/>
                  <a:pt x="54" y="15"/>
                  <a:pt x="64" y="12"/>
                </a:cubicBezTo>
                <a:moveTo>
                  <a:pt x="31" y="32"/>
                </a:moveTo>
                <a:cubicBezTo>
                  <a:pt x="35" y="36"/>
                  <a:pt x="41" y="40"/>
                  <a:pt x="47" y="43"/>
                </a:cubicBezTo>
                <a:cubicBezTo>
                  <a:pt x="47" y="43"/>
                  <a:pt x="47" y="44"/>
                  <a:pt x="46" y="44"/>
                </a:cubicBezTo>
                <a:cubicBezTo>
                  <a:pt x="45" y="50"/>
                  <a:pt x="43" y="57"/>
                  <a:pt x="42" y="63"/>
                </a:cubicBezTo>
                <a:cubicBezTo>
                  <a:pt x="42" y="64"/>
                  <a:pt x="42" y="65"/>
                  <a:pt x="42" y="66"/>
                </a:cubicBezTo>
                <a:cubicBezTo>
                  <a:pt x="41" y="69"/>
                  <a:pt x="41" y="71"/>
                  <a:pt x="41" y="74"/>
                </a:cubicBezTo>
                <a:cubicBezTo>
                  <a:pt x="41" y="75"/>
                  <a:pt x="40" y="76"/>
                  <a:pt x="40" y="77"/>
                </a:cubicBezTo>
                <a:cubicBezTo>
                  <a:pt x="40" y="79"/>
                  <a:pt x="40" y="82"/>
                  <a:pt x="40" y="84"/>
                </a:cubicBezTo>
                <a:cubicBezTo>
                  <a:pt x="8" y="84"/>
                  <a:pt x="8" y="84"/>
                  <a:pt x="8" y="84"/>
                </a:cubicBezTo>
                <a:cubicBezTo>
                  <a:pt x="9" y="64"/>
                  <a:pt x="18" y="46"/>
                  <a:pt x="31" y="32"/>
                </a:cubicBezTo>
                <a:moveTo>
                  <a:pt x="8" y="92"/>
                </a:moveTo>
                <a:cubicBezTo>
                  <a:pt x="40" y="92"/>
                  <a:pt x="40" y="92"/>
                  <a:pt x="40" y="92"/>
                </a:cubicBezTo>
                <a:cubicBezTo>
                  <a:pt x="40" y="94"/>
                  <a:pt x="40" y="97"/>
                  <a:pt x="40" y="99"/>
                </a:cubicBezTo>
                <a:cubicBezTo>
                  <a:pt x="40" y="100"/>
                  <a:pt x="41" y="101"/>
                  <a:pt x="41" y="102"/>
                </a:cubicBezTo>
                <a:cubicBezTo>
                  <a:pt x="41" y="105"/>
                  <a:pt x="41" y="107"/>
                  <a:pt x="42" y="110"/>
                </a:cubicBezTo>
                <a:cubicBezTo>
                  <a:pt x="42" y="111"/>
                  <a:pt x="42" y="112"/>
                  <a:pt x="42" y="113"/>
                </a:cubicBezTo>
                <a:cubicBezTo>
                  <a:pt x="43" y="119"/>
                  <a:pt x="45" y="126"/>
                  <a:pt x="46" y="132"/>
                </a:cubicBezTo>
                <a:cubicBezTo>
                  <a:pt x="47" y="132"/>
                  <a:pt x="47" y="133"/>
                  <a:pt x="47" y="133"/>
                </a:cubicBezTo>
                <a:cubicBezTo>
                  <a:pt x="41" y="136"/>
                  <a:pt x="35" y="140"/>
                  <a:pt x="31" y="144"/>
                </a:cubicBezTo>
                <a:cubicBezTo>
                  <a:pt x="18" y="130"/>
                  <a:pt x="9" y="112"/>
                  <a:pt x="8" y="92"/>
                </a:cubicBezTo>
                <a:moveTo>
                  <a:pt x="36" y="149"/>
                </a:moveTo>
                <a:cubicBezTo>
                  <a:pt x="40" y="146"/>
                  <a:pt x="45" y="143"/>
                  <a:pt x="50" y="140"/>
                </a:cubicBezTo>
                <a:cubicBezTo>
                  <a:pt x="50" y="141"/>
                  <a:pt x="50" y="141"/>
                  <a:pt x="50" y="142"/>
                </a:cubicBezTo>
                <a:cubicBezTo>
                  <a:pt x="50" y="142"/>
                  <a:pt x="50" y="142"/>
                  <a:pt x="50" y="142"/>
                </a:cubicBezTo>
                <a:cubicBezTo>
                  <a:pt x="53" y="148"/>
                  <a:pt x="56" y="153"/>
                  <a:pt x="59" y="158"/>
                </a:cubicBezTo>
                <a:cubicBezTo>
                  <a:pt x="59" y="158"/>
                  <a:pt x="59" y="158"/>
                  <a:pt x="59" y="158"/>
                </a:cubicBezTo>
                <a:cubicBezTo>
                  <a:pt x="61" y="161"/>
                  <a:pt x="63" y="163"/>
                  <a:pt x="64" y="164"/>
                </a:cubicBezTo>
                <a:cubicBezTo>
                  <a:pt x="54" y="161"/>
                  <a:pt x="44" y="156"/>
                  <a:pt x="36" y="149"/>
                </a:cubicBezTo>
                <a:moveTo>
                  <a:pt x="84" y="168"/>
                </a:moveTo>
                <a:cubicBezTo>
                  <a:pt x="73" y="165"/>
                  <a:pt x="63" y="154"/>
                  <a:pt x="57" y="137"/>
                </a:cubicBezTo>
                <a:cubicBezTo>
                  <a:pt x="65" y="134"/>
                  <a:pt x="74" y="133"/>
                  <a:pt x="84" y="132"/>
                </a:cubicBezTo>
                <a:lnTo>
                  <a:pt x="84" y="168"/>
                </a:lnTo>
                <a:close/>
                <a:moveTo>
                  <a:pt x="84" y="124"/>
                </a:moveTo>
                <a:cubicBezTo>
                  <a:pt x="73" y="125"/>
                  <a:pt x="63" y="127"/>
                  <a:pt x="54" y="130"/>
                </a:cubicBezTo>
                <a:cubicBezTo>
                  <a:pt x="51" y="119"/>
                  <a:pt x="48" y="106"/>
                  <a:pt x="48" y="92"/>
                </a:cubicBezTo>
                <a:cubicBezTo>
                  <a:pt x="84" y="92"/>
                  <a:pt x="84" y="92"/>
                  <a:pt x="84" y="92"/>
                </a:cubicBezTo>
                <a:lnTo>
                  <a:pt x="84" y="124"/>
                </a:lnTo>
                <a:close/>
                <a:moveTo>
                  <a:pt x="84" y="84"/>
                </a:moveTo>
                <a:cubicBezTo>
                  <a:pt x="48" y="84"/>
                  <a:pt x="48" y="84"/>
                  <a:pt x="48" y="84"/>
                </a:cubicBezTo>
                <a:cubicBezTo>
                  <a:pt x="48" y="70"/>
                  <a:pt x="51" y="57"/>
                  <a:pt x="54" y="46"/>
                </a:cubicBezTo>
                <a:cubicBezTo>
                  <a:pt x="63" y="49"/>
                  <a:pt x="73" y="51"/>
                  <a:pt x="84" y="52"/>
                </a:cubicBezTo>
                <a:lnTo>
                  <a:pt x="84" y="84"/>
                </a:lnTo>
                <a:close/>
                <a:moveTo>
                  <a:pt x="84" y="44"/>
                </a:moveTo>
                <a:cubicBezTo>
                  <a:pt x="74" y="43"/>
                  <a:pt x="65" y="42"/>
                  <a:pt x="57" y="39"/>
                </a:cubicBezTo>
                <a:cubicBezTo>
                  <a:pt x="63" y="22"/>
                  <a:pt x="73" y="11"/>
                  <a:pt x="84" y="8"/>
                </a:cubicBezTo>
                <a:lnTo>
                  <a:pt x="84" y="44"/>
                </a:lnTo>
                <a:close/>
                <a:moveTo>
                  <a:pt x="168" y="84"/>
                </a:moveTo>
                <a:cubicBezTo>
                  <a:pt x="136" y="84"/>
                  <a:pt x="136" y="84"/>
                  <a:pt x="136" y="84"/>
                </a:cubicBezTo>
                <a:cubicBezTo>
                  <a:pt x="136" y="82"/>
                  <a:pt x="136" y="79"/>
                  <a:pt x="136" y="77"/>
                </a:cubicBezTo>
                <a:cubicBezTo>
                  <a:pt x="136" y="76"/>
                  <a:pt x="135" y="75"/>
                  <a:pt x="135" y="74"/>
                </a:cubicBezTo>
                <a:cubicBezTo>
                  <a:pt x="135" y="71"/>
                  <a:pt x="135" y="69"/>
                  <a:pt x="134" y="66"/>
                </a:cubicBezTo>
                <a:cubicBezTo>
                  <a:pt x="134" y="65"/>
                  <a:pt x="134" y="64"/>
                  <a:pt x="134" y="63"/>
                </a:cubicBezTo>
                <a:cubicBezTo>
                  <a:pt x="133" y="57"/>
                  <a:pt x="131" y="50"/>
                  <a:pt x="130" y="44"/>
                </a:cubicBezTo>
                <a:cubicBezTo>
                  <a:pt x="129" y="44"/>
                  <a:pt x="129" y="43"/>
                  <a:pt x="129" y="43"/>
                </a:cubicBezTo>
                <a:cubicBezTo>
                  <a:pt x="135" y="40"/>
                  <a:pt x="141" y="36"/>
                  <a:pt x="145" y="32"/>
                </a:cubicBezTo>
                <a:cubicBezTo>
                  <a:pt x="158" y="46"/>
                  <a:pt x="167" y="64"/>
                  <a:pt x="168" y="84"/>
                </a:cubicBezTo>
                <a:moveTo>
                  <a:pt x="140" y="27"/>
                </a:moveTo>
                <a:cubicBezTo>
                  <a:pt x="136" y="30"/>
                  <a:pt x="131" y="33"/>
                  <a:pt x="126" y="36"/>
                </a:cubicBezTo>
                <a:cubicBezTo>
                  <a:pt x="126" y="35"/>
                  <a:pt x="126" y="35"/>
                  <a:pt x="126" y="34"/>
                </a:cubicBezTo>
                <a:cubicBezTo>
                  <a:pt x="126" y="34"/>
                  <a:pt x="126" y="34"/>
                  <a:pt x="126" y="34"/>
                </a:cubicBezTo>
                <a:cubicBezTo>
                  <a:pt x="123" y="28"/>
                  <a:pt x="120" y="23"/>
                  <a:pt x="117" y="18"/>
                </a:cubicBezTo>
                <a:cubicBezTo>
                  <a:pt x="117" y="18"/>
                  <a:pt x="117" y="18"/>
                  <a:pt x="117" y="18"/>
                </a:cubicBezTo>
                <a:cubicBezTo>
                  <a:pt x="115" y="15"/>
                  <a:pt x="113" y="13"/>
                  <a:pt x="112" y="12"/>
                </a:cubicBezTo>
                <a:cubicBezTo>
                  <a:pt x="122" y="15"/>
                  <a:pt x="132" y="20"/>
                  <a:pt x="140" y="27"/>
                </a:cubicBezTo>
                <a:moveTo>
                  <a:pt x="92" y="8"/>
                </a:moveTo>
                <a:cubicBezTo>
                  <a:pt x="103" y="11"/>
                  <a:pt x="113" y="22"/>
                  <a:pt x="119" y="39"/>
                </a:cubicBezTo>
                <a:cubicBezTo>
                  <a:pt x="111" y="42"/>
                  <a:pt x="102" y="43"/>
                  <a:pt x="92" y="44"/>
                </a:cubicBezTo>
                <a:lnTo>
                  <a:pt x="92" y="8"/>
                </a:lnTo>
                <a:close/>
                <a:moveTo>
                  <a:pt x="92" y="52"/>
                </a:moveTo>
                <a:cubicBezTo>
                  <a:pt x="103" y="51"/>
                  <a:pt x="113" y="49"/>
                  <a:pt x="122" y="46"/>
                </a:cubicBezTo>
                <a:cubicBezTo>
                  <a:pt x="125" y="57"/>
                  <a:pt x="128" y="70"/>
                  <a:pt x="128" y="84"/>
                </a:cubicBezTo>
                <a:cubicBezTo>
                  <a:pt x="92" y="84"/>
                  <a:pt x="92" y="84"/>
                  <a:pt x="92" y="84"/>
                </a:cubicBezTo>
                <a:lnTo>
                  <a:pt x="92" y="52"/>
                </a:lnTo>
                <a:close/>
                <a:moveTo>
                  <a:pt x="92" y="92"/>
                </a:moveTo>
                <a:cubicBezTo>
                  <a:pt x="128" y="92"/>
                  <a:pt x="128" y="92"/>
                  <a:pt x="128" y="92"/>
                </a:cubicBezTo>
                <a:cubicBezTo>
                  <a:pt x="128" y="106"/>
                  <a:pt x="125" y="119"/>
                  <a:pt x="122" y="130"/>
                </a:cubicBezTo>
                <a:cubicBezTo>
                  <a:pt x="113" y="127"/>
                  <a:pt x="103" y="125"/>
                  <a:pt x="92" y="124"/>
                </a:cubicBezTo>
                <a:lnTo>
                  <a:pt x="92" y="92"/>
                </a:lnTo>
                <a:close/>
                <a:moveTo>
                  <a:pt x="92" y="168"/>
                </a:moveTo>
                <a:cubicBezTo>
                  <a:pt x="92" y="132"/>
                  <a:pt x="92" y="132"/>
                  <a:pt x="92" y="132"/>
                </a:cubicBezTo>
                <a:cubicBezTo>
                  <a:pt x="102" y="133"/>
                  <a:pt x="111" y="134"/>
                  <a:pt x="119" y="137"/>
                </a:cubicBezTo>
                <a:cubicBezTo>
                  <a:pt x="113" y="154"/>
                  <a:pt x="103" y="165"/>
                  <a:pt x="92" y="168"/>
                </a:cubicBezTo>
                <a:moveTo>
                  <a:pt x="112" y="164"/>
                </a:moveTo>
                <a:cubicBezTo>
                  <a:pt x="113" y="163"/>
                  <a:pt x="115" y="161"/>
                  <a:pt x="117" y="158"/>
                </a:cubicBezTo>
                <a:cubicBezTo>
                  <a:pt x="117" y="158"/>
                  <a:pt x="117" y="158"/>
                  <a:pt x="117" y="158"/>
                </a:cubicBezTo>
                <a:cubicBezTo>
                  <a:pt x="120" y="153"/>
                  <a:pt x="123" y="148"/>
                  <a:pt x="126" y="142"/>
                </a:cubicBezTo>
                <a:cubicBezTo>
                  <a:pt x="126" y="142"/>
                  <a:pt x="126" y="142"/>
                  <a:pt x="126" y="142"/>
                </a:cubicBezTo>
                <a:cubicBezTo>
                  <a:pt x="126" y="141"/>
                  <a:pt x="126" y="141"/>
                  <a:pt x="126" y="140"/>
                </a:cubicBezTo>
                <a:cubicBezTo>
                  <a:pt x="131" y="143"/>
                  <a:pt x="136" y="146"/>
                  <a:pt x="140" y="149"/>
                </a:cubicBezTo>
                <a:cubicBezTo>
                  <a:pt x="132" y="156"/>
                  <a:pt x="122" y="161"/>
                  <a:pt x="112" y="164"/>
                </a:cubicBezTo>
                <a:moveTo>
                  <a:pt x="145" y="144"/>
                </a:moveTo>
                <a:cubicBezTo>
                  <a:pt x="141" y="140"/>
                  <a:pt x="135" y="136"/>
                  <a:pt x="129" y="133"/>
                </a:cubicBezTo>
                <a:cubicBezTo>
                  <a:pt x="129" y="133"/>
                  <a:pt x="129" y="132"/>
                  <a:pt x="130" y="132"/>
                </a:cubicBezTo>
                <a:cubicBezTo>
                  <a:pt x="131" y="126"/>
                  <a:pt x="133" y="119"/>
                  <a:pt x="134" y="113"/>
                </a:cubicBezTo>
                <a:cubicBezTo>
                  <a:pt x="134" y="112"/>
                  <a:pt x="134" y="111"/>
                  <a:pt x="134" y="110"/>
                </a:cubicBezTo>
                <a:cubicBezTo>
                  <a:pt x="135" y="107"/>
                  <a:pt x="135" y="105"/>
                  <a:pt x="135" y="102"/>
                </a:cubicBezTo>
                <a:cubicBezTo>
                  <a:pt x="135" y="101"/>
                  <a:pt x="136" y="100"/>
                  <a:pt x="136" y="99"/>
                </a:cubicBezTo>
                <a:cubicBezTo>
                  <a:pt x="136" y="97"/>
                  <a:pt x="136" y="94"/>
                  <a:pt x="136" y="92"/>
                </a:cubicBezTo>
                <a:cubicBezTo>
                  <a:pt x="168" y="92"/>
                  <a:pt x="168" y="92"/>
                  <a:pt x="168" y="92"/>
                </a:cubicBezTo>
                <a:cubicBezTo>
                  <a:pt x="167" y="112"/>
                  <a:pt x="158" y="130"/>
                  <a:pt x="145" y="144"/>
                </a:cubicBezTo>
              </a:path>
            </a:pathLst>
          </a:custGeom>
          <a:solidFill>
            <a:srgbClr val="66B948"/>
          </a:solidFill>
          <a:ln>
            <a:solidFill>
              <a:schemeClr val="bg1"/>
            </a:solid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9" name="Text Placeholder 8">
            <a:extLst>
              <a:ext uri="{FF2B5EF4-FFF2-40B4-BE49-F238E27FC236}">
                <a16:creationId xmlns:a16="http://schemas.microsoft.com/office/drawing/2014/main" id="{D20F302F-3775-4FEF-A450-523EA3C911CB}"/>
              </a:ext>
            </a:extLst>
          </p:cNvPr>
          <p:cNvSpPr>
            <a:spLocks noGrp="1"/>
          </p:cNvSpPr>
          <p:nvPr>
            <p:ph type="body" sz="quarter" idx="18"/>
          </p:nvPr>
        </p:nvSpPr>
        <p:spPr>
          <a:xfrm>
            <a:off x="3253154" y="2996827"/>
            <a:ext cx="6499443" cy="466545"/>
          </a:xfrm>
        </p:spPr>
        <p:txBody>
          <a:bodyPr lIns="91440" tIns="45720" rIns="91440" bIns="45720" anchor="t"/>
          <a:lstStyle/>
          <a:p>
            <a:r>
              <a:rPr lang="en-US" sz="1600">
                <a:latin typeface="Arial"/>
                <a:cs typeface="Arial"/>
              </a:rPr>
              <a:t>https://squaremeals.org/Programs/FDPWBSCMTransitionProject.aspx</a:t>
            </a:r>
            <a:endParaRPr lang="en-US" sz="1600"/>
          </a:p>
        </p:txBody>
      </p:sp>
      <p:sp>
        <p:nvSpPr>
          <p:cNvPr id="39" name="TextBox 38">
            <a:extLst>
              <a:ext uri="{FF2B5EF4-FFF2-40B4-BE49-F238E27FC236}">
                <a16:creationId xmlns:a16="http://schemas.microsoft.com/office/drawing/2014/main" id="{8E7B06B6-5E07-42FE-819A-BFA5D2B50289}"/>
              </a:ext>
            </a:extLst>
          </p:cNvPr>
          <p:cNvSpPr txBox="1"/>
          <p:nvPr/>
        </p:nvSpPr>
        <p:spPr>
          <a:xfrm>
            <a:off x="1757201" y="795587"/>
            <a:ext cx="3594728" cy="1446550"/>
          </a:xfrm>
          <a:prstGeom prst="rect">
            <a:avLst/>
          </a:prstGeom>
          <a:noFill/>
        </p:spPr>
        <p:txBody>
          <a:bodyPr wrap="square" rtlCol="0" anchor="ctr">
            <a:spAutoFit/>
          </a:bodyPr>
          <a:lstStyle/>
          <a:p>
            <a:pPr algn="ctr"/>
            <a:r>
              <a:rPr lang="en-US" sz="4400">
                <a:solidFill>
                  <a:srgbClr val="FFFFFF"/>
                </a:solidFill>
                <a:latin typeface="Arial Black" panose="020B0A04020102020204" pitchFamily="34" charset="0"/>
              </a:rPr>
              <a:t>Contact Us</a:t>
            </a:r>
          </a:p>
        </p:txBody>
      </p:sp>
      <p:sp>
        <p:nvSpPr>
          <p:cNvPr id="2" name="Slide Number Placeholder 1">
            <a:extLst>
              <a:ext uri="{FF2B5EF4-FFF2-40B4-BE49-F238E27FC236}">
                <a16:creationId xmlns:a16="http://schemas.microsoft.com/office/drawing/2014/main" id="{E4BF3093-6AE3-4F22-A0B6-EBB6C243D954}"/>
              </a:ext>
            </a:extLst>
          </p:cNvPr>
          <p:cNvSpPr>
            <a:spLocks noGrp="1"/>
          </p:cNvSpPr>
          <p:nvPr>
            <p:ph type="sldNum" sz="quarter" idx="19"/>
          </p:nvPr>
        </p:nvSpPr>
        <p:spPr/>
        <p:txBody>
          <a:bodyPr/>
          <a:lstStyle/>
          <a:p>
            <a:fld id="{4179449E-6FBB-2343-B3AE-D1EFA46A6E77}" type="slidenum">
              <a:rPr lang="en-US" smtClean="0"/>
              <a:pPr/>
              <a:t>107</a:t>
            </a:fld>
            <a:endParaRPr lang="en-US"/>
          </a:p>
        </p:txBody>
      </p:sp>
      <p:sp>
        <p:nvSpPr>
          <p:cNvPr id="4" name="Text Placeholder 3">
            <a:extLst>
              <a:ext uri="{FF2B5EF4-FFF2-40B4-BE49-F238E27FC236}">
                <a16:creationId xmlns:a16="http://schemas.microsoft.com/office/drawing/2014/main" id="{2E07CB03-6C5C-AC71-344B-9244711675B8}"/>
              </a:ext>
            </a:extLst>
          </p:cNvPr>
          <p:cNvSpPr>
            <a:spLocks noGrp="1"/>
          </p:cNvSpPr>
          <p:nvPr>
            <p:ph type="body" sz="quarter" idx="16"/>
          </p:nvPr>
        </p:nvSpPr>
        <p:spPr>
          <a:xfrm>
            <a:off x="4317470" y="4190692"/>
            <a:ext cx="4408414" cy="394674"/>
          </a:xfrm>
        </p:spPr>
        <p:txBody>
          <a:bodyPr lIns="91440" tIns="45720" rIns="91440" bIns="45720" anchor="t"/>
          <a:lstStyle/>
          <a:p>
            <a:r>
              <a:rPr lang="en-US">
                <a:latin typeface="Arial"/>
                <a:cs typeface="Arial"/>
              </a:rPr>
              <a:t>Contact Your Education Service Center</a:t>
            </a:r>
            <a:endParaRPr lang="en-US"/>
          </a:p>
        </p:txBody>
      </p:sp>
    </p:spTree>
    <p:extLst>
      <p:ext uri="{BB962C8B-B14F-4D97-AF65-F5344CB8AC3E}">
        <p14:creationId xmlns:p14="http://schemas.microsoft.com/office/powerpoint/2010/main" val="20129795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2">
            <a:extLst>
              <a:ext uri="{FF2B5EF4-FFF2-40B4-BE49-F238E27FC236}">
                <a16:creationId xmlns:a16="http://schemas.microsoft.com/office/drawing/2014/main" id="{545C3E57-C1C0-439A-8A5B-D97306CE19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214058" cy="6858000"/>
          </a:xfrm>
          <a:prstGeom prst="rect">
            <a:avLst/>
          </a:prstGeom>
        </p:spPr>
      </p:pic>
      <p:sp>
        <p:nvSpPr>
          <p:cNvPr id="5" name="Rectangle 4">
            <a:extLst>
              <a:ext uri="{FF2B5EF4-FFF2-40B4-BE49-F238E27FC236}">
                <a16:creationId xmlns:a16="http://schemas.microsoft.com/office/drawing/2014/main" id="{4D7BFC17-F60B-49B0-A624-BB704DD2B321}"/>
              </a:ext>
            </a:extLst>
          </p:cNvPr>
          <p:cNvSpPr/>
          <p:nvPr/>
        </p:nvSpPr>
        <p:spPr>
          <a:xfrm>
            <a:off x="621183" y="433136"/>
            <a:ext cx="10862590" cy="6116831"/>
          </a:xfrm>
          <a:prstGeom prst="rect">
            <a:avLst/>
          </a:prstGeom>
          <a:solidFill>
            <a:srgbClr val="036A38">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7" name="Rectangle 6">
            <a:extLst>
              <a:ext uri="{FF2B5EF4-FFF2-40B4-BE49-F238E27FC236}">
                <a16:creationId xmlns:a16="http://schemas.microsoft.com/office/drawing/2014/main" id="{ADBA7D88-8E69-4327-8593-EF5427FBF6F6}"/>
              </a:ext>
            </a:extLst>
          </p:cNvPr>
          <p:cNvSpPr/>
          <p:nvPr/>
        </p:nvSpPr>
        <p:spPr>
          <a:xfrm>
            <a:off x="953536" y="693529"/>
            <a:ext cx="10308669" cy="5649993"/>
          </a:xfrm>
          <a:prstGeom prst="rect">
            <a:avLst/>
          </a:prstGeom>
          <a:solidFill>
            <a:srgbClr val="036A38">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9" name="Rectangle 8">
            <a:extLst>
              <a:ext uri="{FF2B5EF4-FFF2-40B4-BE49-F238E27FC236}">
                <a16:creationId xmlns:a16="http://schemas.microsoft.com/office/drawing/2014/main" id="{FD582CB4-C370-4288-95BD-DB53A783EF3A}"/>
              </a:ext>
            </a:extLst>
          </p:cNvPr>
          <p:cNvSpPr/>
          <p:nvPr/>
        </p:nvSpPr>
        <p:spPr>
          <a:xfrm>
            <a:off x="1219418" y="922084"/>
            <a:ext cx="9865532" cy="5157536"/>
          </a:xfrm>
          <a:prstGeom prst="rect">
            <a:avLst/>
          </a:prstGeom>
          <a:solidFill>
            <a:srgbClr val="036A38">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14" name="Rectangle 13">
            <a:extLst>
              <a:ext uri="{FF2B5EF4-FFF2-40B4-BE49-F238E27FC236}">
                <a16:creationId xmlns:a16="http://schemas.microsoft.com/office/drawing/2014/main" id="{D89EA2E4-84AE-4DBE-B775-17F7344ABA31}"/>
              </a:ext>
            </a:extLst>
          </p:cNvPr>
          <p:cNvSpPr/>
          <p:nvPr/>
        </p:nvSpPr>
        <p:spPr>
          <a:xfrm>
            <a:off x="3544445" y="632970"/>
            <a:ext cx="4968027" cy="5386090"/>
          </a:xfrm>
          <a:prstGeom prst="rect">
            <a:avLst/>
          </a:prstGeom>
          <a:noFill/>
        </p:spPr>
        <p:txBody>
          <a:bodyPr wrap="none" lIns="91440" tIns="45720" rIns="91440" bIns="45720" anchor="t">
            <a:spAutoFit/>
          </a:bodyPr>
          <a:lstStyle/>
          <a:p>
            <a:pPr algn="ctr"/>
            <a:r>
              <a:rPr lang="en-US" sz="34400">
                <a:solidFill>
                  <a:srgbClr val="66B948">
                    <a:alpha val="39000"/>
                  </a:srgbClr>
                </a:solidFill>
                <a:latin typeface="Rockwell"/>
                <a:ea typeface="Roboto Condensed"/>
                <a:cs typeface="Segoe UI"/>
              </a:rPr>
              <a:t>03</a:t>
            </a:r>
            <a:endParaRPr lang="en-US" sz="34400">
              <a:solidFill>
                <a:srgbClr val="66B948">
                  <a:alpha val="39000"/>
                </a:srgbClr>
              </a:solidFill>
              <a:latin typeface="Rockwell" panose="02060603020205020403" pitchFamily="18" charset="0"/>
              <a:ea typeface="Roboto Condensed" panose="02000000000000000000" pitchFamily="2" charset="0"/>
              <a:cs typeface="Segoe UI" panose="020B0502040204020203" pitchFamily="34" charset="0"/>
            </a:endParaRPr>
          </a:p>
        </p:txBody>
      </p:sp>
      <p:sp>
        <p:nvSpPr>
          <p:cNvPr id="2" name="Text Placeholder 1">
            <a:extLst>
              <a:ext uri="{FF2B5EF4-FFF2-40B4-BE49-F238E27FC236}">
                <a16:creationId xmlns:a16="http://schemas.microsoft.com/office/drawing/2014/main" id="{CB6207F7-AFA9-4E71-B7A3-C593C5D0DFD2}"/>
              </a:ext>
            </a:extLst>
          </p:cNvPr>
          <p:cNvSpPr>
            <a:spLocks noGrp="1"/>
          </p:cNvSpPr>
          <p:nvPr>
            <p:ph type="body" sz="quarter" idx="10"/>
          </p:nvPr>
        </p:nvSpPr>
        <p:spPr>
          <a:xfrm>
            <a:off x="1348969" y="3059999"/>
            <a:ext cx="9596718" cy="2015854"/>
          </a:xfrm>
        </p:spPr>
        <p:txBody>
          <a:bodyPr lIns="91440" tIns="45720" rIns="91440" bIns="45720" anchor="t"/>
          <a:lstStyle/>
          <a:p>
            <a:r>
              <a:rPr lang="en-US" sz="6000">
                <a:latin typeface="Arial"/>
                <a:cs typeface="Arial"/>
              </a:rPr>
              <a:t>Direct Delivery </a:t>
            </a:r>
            <a:br>
              <a:rPr lang="en-US" sz="6000">
                <a:latin typeface="Arial"/>
                <a:cs typeface="Arial"/>
              </a:rPr>
            </a:br>
            <a:r>
              <a:rPr lang="en-US" sz="6000">
                <a:latin typeface="Arial"/>
                <a:cs typeface="Arial"/>
              </a:rPr>
              <a:t>via Catalog</a:t>
            </a:r>
            <a:endParaRPr lang="en-US" sz="6000">
              <a:latin typeface="Arial Black"/>
              <a:cs typeface="Arial"/>
            </a:endParaRPr>
          </a:p>
          <a:p>
            <a:endParaRPr lang="en-US" sz="6000">
              <a:latin typeface="Arial Black"/>
              <a:cs typeface="Arial"/>
            </a:endParaRPr>
          </a:p>
        </p:txBody>
      </p:sp>
      <p:sp>
        <p:nvSpPr>
          <p:cNvPr id="19" name="Slide Number Placeholder 18">
            <a:extLst>
              <a:ext uri="{FF2B5EF4-FFF2-40B4-BE49-F238E27FC236}">
                <a16:creationId xmlns:a16="http://schemas.microsoft.com/office/drawing/2014/main" id="{9295C1BB-6DFC-4F0A-8ECA-CD7E0706F470}"/>
              </a:ext>
            </a:extLst>
          </p:cNvPr>
          <p:cNvSpPr>
            <a:spLocks noGrp="1"/>
          </p:cNvSpPr>
          <p:nvPr>
            <p:ph type="sldNum" sz="quarter" idx="12"/>
          </p:nvPr>
        </p:nvSpPr>
        <p:spPr/>
        <p:txBody>
          <a:bodyPr/>
          <a:lstStyle/>
          <a:p>
            <a:fld id="{4179449E-6FBB-2343-B3AE-D1EFA46A6E77}" type="slidenum">
              <a:rPr lang="en-US" smtClean="0"/>
              <a:pPr/>
              <a:t>11</a:t>
            </a:fld>
            <a:endParaRPr lang="en-US"/>
          </a:p>
        </p:txBody>
      </p:sp>
    </p:spTree>
    <p:extLst>
      <p:ext uri="{BB962C8B-B14F-4D97-AF65-F5344CB8AC3E}">
        <p14:creationId xmlns:p14="http://schemas.microsoft.com/office/powerpoint/2010/main" val="28786964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95420" y="295242"/>
            <a:ext cx="10618040" cy="859027"/>
          </a:xfrm>
          <a:ln w="28575">
            <a:solidFill>
              <a:schemeClr val="tx1"/>
            </a:solidFill>
          </a:ln>
        </p:spPr>
        <p:txBody>
          <a:bodyPr lIns="91440" tIns="45720" rIns="91440" bIns="45720" anchor="t"/>
          <a:lstStyle/>
          <a:p>
            <a:pPr algn="ctr"/>
            <a:r>
              <a:rPr lang="en-US" sz="4400">
                <a:latin typeface="Arial"/>
                <a:cs typeface="Arial"/>
              </a:rPr>
              <a:t>Training Portal Log-In</a:t>
            </a:r>
            <a:endParaRPr lang="en-US"/>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7" name="TextBox 66">
            <a:extLst>
              <a:ext uri="{FF2B5EF4-FFF2-40B4-BE49-F238E27FC236}">
                <a16:creationId xmlns:a16="http://schemas.microsoft.com/office/drawing/2014/main" id="{715D7BCE-0C0D-31D3-29C3-F92EA425E3E2}"/>
              </a:ext>
            </a:extLst>
          </p:cNvPr>
          <p:cNvSpPr txBox="1"/>
          <p:nvPr/>
        </p:nvSpPr>
        <p:spPr>
          <a:xfrm>
            <a:off x="698688" y="1613086"/>
            <a:ext cx="10614210" cy="4247317"/>
          </a:xfrm>
          <a:prstGeom prst="rect">
            <a:avLst/>
          </a:prstGeom>
          <a:noFill/>
          <a:ln w="12700">
            <a:solidFill>
              <a:schemeClr val="tx1">
                <a:lumMod val="95000"/>
                <a:lumOff val="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Arial"/>
                <a:ea typeface="+mn-lt"/>
                <a:cs typeface="Arial"/>
              </a:rPr>
              <a:t>ESCs and RA Users Log In To WBSCM Training Environment</a:t>
            </a:r>
            <a:r>
              <a:rPr lang="en-US" sz="2800" b="1" dirty="0">
                <a:latin typeface="Arial"/>
                <a:ea typeface="+mn-lt"/>
                <a:cs typeface="+mn-lt"/>
              </a:rPr>
              <a:t> </a:t>
            </a:r>
            <a:endParaRPr lang="en-US" sz="2800" b="1" dirty="0">
              <a:latin typeface="Arial"/>
              <a:cs typeface="Arial"/>
            </a:endParaRPr>
          </a:p>
          <a:p>
            <a:pPr algn="ctr"/>
            <a:r>
              <a:rPr lang="en-US" sz="2800" b="1" dirty="0">
                <a:latin typeface="Arial"/>
                <a:ea typeface="+mn-lt"/>
                <a:cs typeface="+mn-lt"/>
              </a:rPr>
              <a:t> Login Required To Complete Assessment Questions</a:t>
            </a:r>
            <a:br>
              <a:rPr lang="en-US" sz="2800" b="1" dirty="0">
                <a:latin typeface="Arial"/>
                <a:ea typeface="+mn-lt"/>
                <a:cs typeface="+mn-lt"/>
              </a:rPr>
            </a:br>
            <a:br>
              <a:rPr lang="en-US" sz="2800" b="1" dirty="0">
                <a:latin typeface="Arial"/>
                <a:ea typeface="+mn-lt"/>
                <a:cs typeface="+mn-lt"/>
              </a:rPr>
            </a:br>
            <a:r>
              <a:rPr lang="en-US" sz="2800" b="1" dirty="0">
                <a:latin typeface="Arial"/>
                <a:ea typeface="+mn-lt"/>
                <a:cs typeface="+mn-lt"/>
              </a:rPr>
              <a:t>URL: </a:t>
            </a:r>
            <a:r>
              <a:rPr lang="en-US" sz="2800" b="1" dirty="0">
                <a:latin typeface="Arial"/>
                <a:ea typeface="+mn-lt"/>
                <a:cs typeface="+mn-lt"/>
                <a:hlinkClick r:id="rId3"/>
              </a:rPr>
              <a:t>wbscmntrn.wbscm.usda.gov</a:t>
            </a:r>
            <a:r>
              <a:rPr lang="en-US" sz="2800" b="1" dirty="0">
                <a:latin typeface="Arial"/>
                <a:ea typeface="+mn-lt"/>
                <a:cs typeface="+mn-lt"/>
              </a:rPr>
              <a:t> </a:t>
            </a:r>
          </a:p>
          <a:p>
            <a:pPr algn="ctr"/>
            <a:endParaRPr lang="en-US" sz="2800" b="1" dirty="0">
              <a:latin typeface="Arial"/>
              <a:cs typeface="Arial"/>
            </a:endParaRPr>
          </a:p>
          <a:p>
            <a:pPr algn="ctr"/>
            <a:br>
              <a:rPr lang="en-US" sz="2800" b="1" dirty="0">
                <a:latin typeface="Arial"/>
                <a:cs typeface="Arial"/>
              </a:rPr>
            </a:br>
            <a:endParaRPr lang="en-US" sz="2800" b="1" dirty="0">
              <a:latin typeface="Arial"/>
              <a:cs typeface="Arial"/>
            </a:endParaRPr>
          </a:p>
          <a:p>
            <a:pPr algn="ctr"/>
            <a:r>
              <a:rPr lang="en-US" sz="2800" b="1" dirty="0">
                <a:latin typeface="Arial"/>
                <a:cs typeface="Arial"/>
              </a:rPr>
              <a:t>RA Training Environment Username and Password previously provided via e-mail.</a:t>
            </a:r>
          </a:p>
          <a:p>
            <a:pPr algn="ctr"/>
            <a:endParaRPr lang="en-US" b="1" dirty="0">
              <a:latin typeface="Arial"/>
              <a:cs typeface="Arial"/>
            </a:endParaRPr>
          </a:p>
        </p:txBody>
      </p:sp>
      <p:sp>
        <p:nvSpPr>
          <p:cNvPr id="4" name="Arrow: Left 3">
            <a:extLst>
              <a:ext uri="{FF2B5EF4-FFF2-40B4-BE49-F238E27FC236}">
                <a16:creationId xmlns:a16="http://schemas.microsoft.com/office/drawing/2014/main" id="{43948CD5-4090-5604-32FA-D0A30A5866C7}"/>
              </a:ext>
            </a:extLst>
          </p:cNvPr>
          <p:cNvSpPr/>
          <p:nvPr/>
        </p:nvSpPr>
        <p:spPr>
          <a:xfrm rot="2460000">
            <a:off x="5460933" y="3476518"/>
            <a:ext cx="1014186" cy="520454"/>
          </a:xfrm>
          <a:prstGeom prst="leftArrow">
            <a:avLst/>
          </a:prstGeom>
          <a:ln w="19050">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solidFill>
                <a:schemeClr val="tx1"/>
              </a:solidFill>
              <a:latin typeface="Arial"/>
              <a:cs typeface="Arial"/>
            </a:endParaRPr>
          </a:p>
        </p:txBody>
      </p:sp>
      <p:sp>
        <p:nvSpPr>
          <p:cNvPr id="3" name="Rectangle: Rounded Corners 2">
            <a:extLst>
              <a:ext uri="{FF2B5EF4-FFF2-40B4-BE49-F238E27FC236}">
                <a16:creationId xmlns:a16="http://schemas.microsoft.com/office/drawing/2014/main" id="{55CAB077-AF80-3273-C798-9CD51C3331B1}"/>
              </a:ext>
            </a:extLst>
          </p:cNvPr>
          <p:cNvSpPr/>
          <p:nvPr/>
        </p:nvSpPr>
        <p:spPr>
          <a:xfrm>
            <a:off x="6192447" y="3686007"/>
            <a:ext cx="4916988" cy="91807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r>
              <a:rPr lang="en-US" b="1" dirty="0">
                <a:solidFill>
                  <a:schemeClr val="tx1"/>
                </a:solidFill>
                <a:latin typeface="Arial"/>
                <a:ea typeface="+mn-lt"/>
                <a:cs typeface="Arial"/>
              </a:rPr>
              <a:t>Note the "</a:t>
            </a:r>
            <a:r>
              <a:rPr lang="en-US" b="1" dirty="0" err="1">
                <a:solidFill>
                  <a:schemeClr val="tx1"/>
                </a:solidFill>
                <a:latin typeface="Arial"/>
                <a:ea typeface="+mn-lt"/>
                <a:cs typeface="Arial"/>
              </a:rPr>
              <a:t>ntrn</a:t>
            </a:r>
            <a:r>
              <a:rPr lang="en-US" b="1" dirty="0">
                <a:solidFill>
                  <a:schemeClr val="tx1"/>
                </a:solidFill>
                <a:latin typeface="Arial"/>
                <a:ea typeface="+mn-lt"/>
                <a:cs typeface="Arial"/>
              </a:rPr>
              <a:t>" section of web address</a:t>
            </a:r>
            <a:br>
              <a:rPr lang="en-US" b="1" dirty="0">
                <a:solidFill>
                  <a:schemeClr val="tx1"/>
                </a:solidFill>
                <a:latin typeface="Arial"/>
                <a:ea typeface="+mn-lt"/>
                <a:cs typeface="Arial"/>
              </a:rPr>
            </a:br>
            <a:r>
              <a:rPr lang="en-US" sz="800" b="1" dirty="0">
                <a:solidFill>
                  <a:schemeClr val="tx1"/>
                </a:solidFill>
                <a:latin typeface="Arial"/>
                <a:ea typeface="+mn-lt"/>
                <a:cs typeface="Arial"/>
              </a:rPr>
              <a:t>   </a:t>
            </a:r>
          </a:p>
          <a:p>
            <a:pPr marL="285750" indent="-285750">
              <a:buFont typeface="Arial" panose="020B0604020202020204" pitchFamily="34" charset="0"/>
              <a:buChar char="•"/>
            </a:pPr>
            <a:r>
              <a:rPr lang="en-US" b="1" dirty="0">
                <a:solidFill>
                  <a:schemeClr val="tx1"/>
                </a:solidFill>
                <a:latin typeface="Arial"/>
                <a:ea typeface="+mn-lt"/>
                <a:cs typeface="Arial"/>
              </a:rPr>
              <a:t>This indicates the training environment</a:t>
            </a:r>
          </a:p>
        </p:txBody>
      </p:sp>
    </p:spTree>
    <p:extLst>
      <p:ext uri="{BB962C8B-B14F-4D97-AF65-F5344CB8AC3E}">
        <p14:creationId xmlns:p14="http://schemas.microsoft.com/office/powerpoint/2010/main" val="1770575162"/>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16741" y="231927"/>
            <a:ext cx="10618040" cy="691997"/>
          </a:xfrm>
          <a:ln w="28575">
            <a:solidFill>
              <a:schemeClr val="tx1"/>
            </a:solidFill>
          </a:ln>
        </p:spPr>
        <p:txBody>
          <a:bodyPr lIns="91440" tIns="45720" rIns="91440" bIns="45720" anchor="t"/>
          <a:lstStyle/>
          <a:p>
            <a:pPr algn="ctr"/>
            <a:r>
              <a:rPr lang="en-US" sz="3200">
                <a:latin typeface="Arial"/>
                <a:cs typeface="Arial"/>
              </a:rPr>
              <a:t>Log On To WBSCM Training Environment</a:t>
            </a:r>
            <a:endParaRPr lang="en-US" sz="3200" b="0">
              <a:latin typeface="Arial"/>
              <a:cs typeface="Arial"/>
            </a:endParaRPr>
          </a:p>
          <a:p>
            <a:pPr algn="ctr"/>
            <a:endParaRPr lang="en-US" sz="32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6" name="Picture 5" descr="Graphical user interface, application&#10;&#10;Description automatically generated">
            <a:extLst>
              <a:ext uri="{FF2B5EF4-FFF2-40B4-BE49-F238E27FC236}">
                <a16:creationId xmlns:a16="http://schemas.microsoft.com/office/drawing/2014/main" id="{38EB0D9C-0FDC-9E87-9BE7-0C756BF55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76" y="973620"/>
            <a:ext cx="10621216" cy="5155695"/>
          </a:xfrm>
          <a:prstGeom prst="rect">
            <a:avLst/>
          </a:prstGeom>
          <a:ln w="12700">
            <a:solidFill>
              <a:schemeClr val="tx1"/>
            </a:solidFill>
          </a:ln>
        </p:spPr>
      </p:pic>
      <p:sp>
        <p:nvSpPr>
          <p:cNvPr id="7" name="Arrow: Right 6">
            <a:extLst>
              <a:ext uri="{FF2B5EF4-FFF2-40B4-BE49-F238E27FC236}">
                <a16:creationId xmlns:a16="http://schemas.microsoft.com/office/drawing/2014/main" id="{49026374-4C1C-7C54-22FB-0CD8BAA0D680}"/>
              </a:ext>
            </a:extLst>
          </p:cNvPr>
          <p:cNvSpPr/>
          <p:nvPr/>
        </p:nvSpPr>
        <p:spPr>
          <a:xfrm flipH="1">
            <a:off x="8738858" y="3384342"/>
            <a:ext cx="2662660" cy="555907"/>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b="1">
                <a:solidFill>
                  <a:schemeClr val="tx1"/>
                </a:solidFill>
                <a:latin typeface="Arial"/>
                <a:cs typeface="Arial"/>
              </a:rPr>
              <a:t>Enter Training User Login</a:t>
            </a:r>
          </a:p>
        </p:txBody>
      </p:sp>
      <p:sp>
        <p:nvSpPr>
          <p:cNvPr id="13" name="Arrow: Right 12">
            <a:extLst>
              <a:ext uri="{FF2B5EF4-FFF2-40B4-BE49-F238E27FC236}">
                <a16:creationId xmlns:a16="http://schemas.microsoft.com/office/drawing/2014/main" id="{F2A3A312-A08B-6E0F-39DB-5A8F1D452692}"/>
              </a:ext>
            </a:extLst>
          </p:cNvPr>
          <p:cNvSpPr/>
          <p:nvPr/>
        </p:nvSpPr>
        <p:spPr>
          <a:xfrm flipH="1">
            <a:off x="8724847" y="4010627"/>
            <a:ext cx="2676672" cy="555907"/>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b="1">
                <a:solidFill>
                  <a:schemeClr val="tx1">
                    <a:lumMod val="95000"/>
                    <a:lumOff val="5000"/>
                  </a:schemeClr>
                </a:solidFill>
                <a:latin typeface="Arial"/>
                <a:cs typeface="Arial"/>
              </a:rPr>
              <a:t>Enter training password</a:t>
            </a:r>
          </a:p>
        </p:txBody>
      </p:sp>
      <p:sp>
        <p:nvSpPr>
          <p:cNvPr id="14" name="Arrow: Right 13">
            <a:extLst>
              <a:ext uri="{FF2B5EF4-FFF2-40B4-BE49-F238E27FC236}">
                <a16:creationId xmlns:a16="http://schemas.microsoft.com/office/drawing/2014/main" id="{2102D27B-2D3D-D4E0-230C-A5E5263242C3}"/>
              </a:ext>
            </a:extLst>
          </p:cNvPr>
          <p:cNvSpPr/>
          <p:nvPr/>
        </p:nvSpPr>
        <p:spPr>
          <a:xfrm flipH="1">
            <a:off x="8738857" y="4710005"/>
            <a:ext cx="2509935" cy="555907"/>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b="1">
                <a:solidFill>
                  <a:schemeClr val="tx1">
                    <a:lumMod val="95000"/>
                    <a:lumOff val="5000"/>
                  </a:schemeClr>
                </a:solidFill>
                <a:latin typeface="Arial"/>
                <a:cs typeface="Arial"/>
              </a:rPr>
              <a:t>Click log in button</a:t>
            </a:r>
          </a:p>
        </p:txBody>
      </p:sp>
      <p:sp>
        <p:nvSpPr>
          <p:cNvPr id="3" name="TextBox 2">
            <a:extLst>
              <a:ext uri="{FF2B5EF4-FFF2-40B4-BE49-F238E27FC236}">
                <a16:creationId xmlns:a16="http://schemas.microsoft.com/office/drawing/2014/main" id="{B20992BA-9510-A311-38B8-6FB78FE69690}"/>
              </a:ext>
            </a:extLst>
          </p:cNvPr>
          <p:cNvSpPr txBox="1"/>
          <p:nvPr/>
        </p:nvSpPr>
        <p:spPr>
          <a:xfrm>
            <a:off x="5701003" y="3554688"/>
            <a:ext cx="3303037" cy="323165"/>
          </a:xfrm>
          <a:prstGeom prst="rect">
            <a:avLst/>
          </a:prstGeom>
          <a:noFill/>
        </p:spPr>
        <p:txBody>
          <a:bodyPr wrap="square" lIns="91440" tIns="45720" rIns="91440" bIns="45720" rtlCol="0" anchor="t">
            <a:spAutoFit/>
          </a:bodyPr>
          <a:lstStyle/>
          <a:p>
            <a:r>
              <a:rPr lang="en-US" sz="1500" b="1">
                <a:latin typeface="Arial"/>
                <a:cs typeface="Arial"/>
              </a:rPr>
              <a:t>traininguserinfo@training.org</a:t>
            </a:r>
          </a:p>
        </p:txBody>
      </p:sp>
      <p:sp>
        <p:nvSpPr>
          <p:cNvPr id="10" name="TextBox 9">
            <a:extLst>
              <a:ext uri="{FF2B5EF4-FFF2-40B4-BE49-F238E27FC236}">
                <a16:creationId xmlns:a16="http://schemas.microsoft.com/office/drawing/2014/main" id="{DA44CB2A-AF1B-CDBE-36C4-6C1663A545EF}"/>
              </a:ext>
            </a:extLst>
          </p:cNvPr>
          <p:cNvSpPr txBox="1"/>
          <p:nvPr/>
        </p:nvSpPr>
        <p:spPr>
          <a:xfrm>
            <a:off x="5701003" y="4126053"/>
            <a:ext cx="3303037" cy="323165"/>
          </a:xfrm>
          <a:prstGeom prst="rect">
            <a:avLst/>
          </a:prstGeom>
          <a:noFill/>
        </p:spPr>
        <p:txBody>
          <a:bodyPr wrap="square" lIns="91440" tIns="45720" rIns="91440" bIns="45720" rtlCol="0" anchor="t">
            <a:spAutoFit/>
          </a:bodyPr>
          <a:lstStyle/>
          <a:p>
            <a:r>
              <a:rPr lang="en-US" sz="1500" b="1" err="1">
                <a:latin typeface="Arial"/>
                <a:cs typeface="Arial"/>
              </a:rPr>
              <a:t>assigned.training.password</a:t>
            </a:r>
            <a:endParaRPr lang="en-US" sz="1500" b="1">
              <a:latin typeface="Arial"/>
              <a:cs typeface="Arial"/>
            </a:endParaRPr>
          </a:p>
        </p:txBody>
      </p:sp>
      <p:sp>
        <p:nvSpPr>
          <p:cNvPr id="5" name="Arrow: Right 4">
            <a:extLst>
              <a:ext uri="{FF2B5EF4-FFF2-40B4-BE49-F238E27FC236}">
                <a16:creationId xmlns:a16="http://schemas.microsoft.com/office/drawing/2014/main" id="{90D9E5BC-860A-49DC-DFC3-9CE6BC20162B}"/>
              </a:ext>
            </a:extLst>
          </p:cNvPr>
          <p:cNvSpPr/>
          <p:nvPr/>
        </p:nvSpPr>
        <p:spPr>
          <a:xfrm rot="-2040000">
            <a:off x="3577277" y="4102674"/>
            <a:ext cx="2374829" cy="675011"/>
          </a:xfrm>
          <a:prstGeom prst="rightArrow">
            <a:avLst/>
          </a:prstGeom>
          <a:solidFill>
            <a:schemeClr val="accent6"/>
          </a:solidFill>
          <a:ln>
            <a:solidFill>
              <a:schemeClr val="tx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4" name="Rectangle: Rounded Corners 3">
            <a:extLst>
              <a:ext uri="{FF2B5EF4-FFF2-40B4-BE49-F238E27FC236}">
                <a16:creationId xmlns:a16="http://schemas.microsoft.com/office/drawing/2014/main" id="{725F591E-11F7-072C-908D-1B57F87A95B1}"/>
              </a:ext>
            </a:extLst>
          </p:cNvPr>
          <p:cNvSpPr/>
          <p:nvPr/>
        </p:nvSpPr>
        <p:spPr>
          <a:xfrm>
            <a:off x="1236477" y="3684233"/>
            <a:ext cx="3750845" cy="1806906"/>
          </a:xfrm>
          <a:prstGeom prst="roundRect">
            <a:avLst/>
          </a:prstGeom>
          <a:solidFill>
            <a:schemeClr val="bg2"/>
          </a:solidFill>
          <a:ln w="12700">
            <a:solidFill>
              <a:schemeClr val="tx1">
                <a:lumMod val="95000"/>
                <a:lumOff val="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r>
              <a:rPr lang="en-US" sz="1600" b="1">
                <a:solidFill>
                  <a:srgbClr val="000000"/>
                </a:solidFill>
                <a:latin typeface="Arial"/>
                <a:cs typeface="Arial"/>
              </a:rPr>
              <a:t>Training Environment Login Page looks identical to Live Production Login Page.</a:t>
            </a:r>
            <a:br>
              <a:rPr lang="en-US" sz="1600" b="1">
                <a:solidFill>
                  <a:srgbClr val="000000"/>
                </a:solidFill>
                <a:latin typeface="Arial"/>
                <a:cs typeface="Arial"/>
              </a:rPr>
            </a:br>
            <a:r>
              <a:rPr lang="en-US" sz="1200" b="1">
                <a:solidFill>
                  <a:srgbClr val="000000"/>
                </a:solidFill>
                <a:latin typeface="Arial"/>
                <a:cs typeface="Arial"/>
              </a:rPr>
              <a:t> </a:t>
            </a:r>
          </a:p>
          <a:p>
            <a:pPr marL="285750" indent="-285750">
              <a:buFont typeface="Arial" panose="020B0604020202020204" pitchFamily="34" charset="0"/>
              <a:buChar char="•"/>
            </a:pPr>
            <a:r>
              <a:rPr lang="en-US" sz="1600" b="1">
                <a:solidFill>
                  <a:srgbClr val="000000"/>
                </a:solidFill>
                <a:latin typeface="Arial"/>
                <a:cs typeface="Arial"/>
              </a:rPr>
              <a:t>B</a:t>
            </a:r>
            <a:r>
              <a:rPr lang="en-US" sz="1600" b="1" i="0">
                <a:solidFill>
                  <a:srgbClr val="000000"/>
                </a:solidFill>
                <a:effectLst/>
                <a:latin typeface="Arial"/>
                <a:cs typeface="Arial"/>
              </a:rPr>
              <a:t>ookmark training environment link to minimize login errors.</a:t>
            </a:r>
            <a:endParaRPr lang="en-US" sz="1600" b="0" i="0">
              <a:solidFill>
                <a:srgbClr val="000000"/>
              </a:solidFill>
              <a:effectLst/>
              <a:latin typeface="Arial"/>
              <a:cs typeface="Arial"/>
            </a:endParaRPr>
          </a:p>
        </p:txBody>
      </p:sp>
      <p:pic>
        <p:nvPicPr>
          <p:cNvPr id="12" name="Graphic 11" descr="Exclamation mark with solid fill">
            <a:extLst>
              <a:ext uri="{FF2B5EF4-FFF2-40B4-BE49-F238E27FC236}">
                <a16:creationId xmlns:a16="http://schemas.microsoft.com/office/drawing/2014/main" id="{D29E0B57-8C6E-9F22-1579-B96E6DDF55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22850" y="4563389"/>
            <a:ext cx="457200" cy="457200"/>
          </a:xfrm>
          <a:prstGeom prst="rect">
            <a:avLst/>
          </a:prstGeom>
        </p:spPr>
      </p:pic>
    </p:spTree>
    <p:extLst>
      <p:ext uri="{BB962C8B-B14F-4D97-AF65-F5344CB8AC3E}">
        <p14:creationId xmlns:p14="http://schemas.microsoft.com/office/powerpoint/2010/main" val="211833126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95420" y="295242"/>
            <a:ext cx="10618040" cy="677187"/>
          </a:xfrm>
          <a:ln w="28575">
            <a:solidFill>
              <a:schemeClr val="tx1"/>
            </a:solidFill>
          </a:ln>
        </p:spPr>
        <p:txBody>
          <a:bodyPr lIns="91440" tIns="45720" rIns="91440" bIns="45720" anchor="t"/>
          <a:lstStyle/>
          <a:p>
            <a:pPr algn="ctr"/>
            <a:r>
              <a:rPr lang="en-US" sz="4400">
                <a:latin typeface="Arial"/>
                <a:cs typeface="Arial"/>
              </a:rPr>
              <a:t>Training Environment Log-In</a:t>
            </a:r>
            <a:endParaRPr lang="en-US"/>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7" name="TextBox 66">
            <a:extLst>
              <a:ext uri="{FF2B5EF4-FFF2-40B4-BE49-F238E27FC236}">
                <a16:creationId xmlns:a16="http://schemas.microsoft.com/office/drawing/2014/main" id="{715D7BCE-0C0D-31D3-29C3-F92EA425E3E2}"/>
              </a:ext>
            </a:extLst>
          </p:cNvPr>
          <p:cNvSpPr txBox="1"/>
          <p:nvPr/>
        </p:nvSpPr>
        <p:spPr>
          <a:xfrm>
            <a:off x="642403" y="3466478"/>
            <a:ext cx="5150324" cy="369332"/>
          </a:xfrm>
          <a:prstGeom prst="rect">
            <a:avLst/>
          </a:prstGeom>
          <a:solidFill>
            <a:schemeClr val="bg1">
              <a:lumMod val="75000"/>
            </a:schemeClr>
          </a:solidFill>
          <a:ln w="12700">
            <a:solidFill>
              <a:schemeClr val="tx1">
                <a:lumMod val="95000"/>
                <a:lumOff val="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Arial"/>
                <a:cs typeface="Arial"/>
              </a:rPr>
              <a:t>ESC Training Environment View</a:t>
            </a:r>
          </a:p>
        </p:txBody>
      </p:sp>
      <p:sp>
        <p:nvSpPr>
          <p:cNvPr id="10" name="TextBox 9">
            <a:extLst>
              <a:ext uri="{FF2B5EF4-FFF2-40B4-BE49-F238E27FC236}">
                <a16:creationId xmlns:a16="http://schemas.microsoft.com/office/drawing/2014/main" id="{948EAD7E-2134-BF2C-433F-6E7A2CC26FE5}"/>
              </a:ext>
            </a:extLst>
          </p:cNvPr>
          <p:cNvSpPr txBox="1"/>
          <p:nvPr/>
        </p:nvSpPr>
        <p:spPr>
          <a:xfrm>
            <a:off x="698687" y="1150644"/>
            <a:ext cx="5037756" cy="369332"/>
          </a:xfrm>
          <a:prstGeom prst="rect">
            <a:avLst/>
          </a:prstGeom>
          <a:solidFill>
            <a:schemeClr val="bg1">
              <a:lumMod val="75000"/>
            </a:schemeClr>
          </a:solidFill>
          <a:ln w="12700">
            <a:solidFill>
              <a:schemeClr val="tx1">
                <a:lumMod val="95000"/>
                <a:lumOff val="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Arial"/>
                <a:cs typeface="Arial"/>
              </a:rPr>
              <a:t>RA Training Environment View</a:t>
            </a:r>
          </a:p>
        </p:txBody>
      </p:sp>
      <p:pic>
        <p:nvPicPr>
          <p:cNvPr id="8" name="Picture 14" descr="Graphical user interface, text, application&#10;&#10;Description automatically generated">
            <a:extLst>
              <a:ext uri="{FF2B5EF4-FFF2-40B4-BE49-F238E27FC236}">
                <a16:creationId xmlns:a16="http://schemas.microsoft.com/office/drawing/2014/main" id="{6B89050A-E28A-7C22-B013-6DB45CA9A0D9}"/>
              </a:ext>
            </a:extLst>
          </p:cNvPr>
          <p:cNvPicPr>
            <a:picLocks noChangeAspect="1"/>
          </p:cNvPicPr>
          <p:nvPr/>
        </p:nvPicPr>
        <p:blipFill>
          <a:blip r:embed="rId3"/>
          <a:stretch>
            <a:fillRect/>
          </a:stretch>
        </p:blipFill>
        <p:spPr>
          <a:xfrm>
            <a:off x="687860" y="1651231"/>
            <a:ext cx="10816280" cy="1528108"/>
          </a:xfrm>
          <a:prstGeom prst="rect">
            <a:avLst/>
          </a:prstGeom>
        </p:spPr>
      </p:pic>
      <p:sp>
        <p:nvSpPr>
          <p:cNvPr id="12" name="Arrow: Left 11">
            <a:extLst>
              <a:ext uri="{FF2B5EF4-FFF2-40B4-BE49-F238E27FC236}">
                <a16:creationId xmlns:a16="http://schemas.microsoft.com/office/drawing/2014/main" id="{2DD2A63A-30EA-832B-D454-A548145DBA33}"/>
              </a:ext>
            </a:extLst>
          </p:cNvPr>
          <p:cNvSpPr/>
          <p:nvPr/>
        </p:nvSpPr>
        <p:spPr>
          <a:xfrm>
            <a:off x="7372075" y="1290168"/>
            <a:ext cx="2541259" cy="944301"/>
          </a:xfrm>
          <a:prstGeom prst="leftArrow">
            <a:avLst/>
          </a:prstGeom>
          <a:solidFill>
            <a:schemeClr val="accent6"/>
          </a:solidFill>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95000"/>
                    <a:lumOff val="5000"/>
                  </a:schemeClr>
                </a:solidFill>
              </a:rPr>
              <a:t>NTRN icon signals training environment.</a:t>
            </a:r>
          </a:p>
        </p:txBody>
      </p:sp>
      <p:sp>
        <p:nvSpPr>
          <p:cNvPr id="14" name="Arrow: Right 13">
            <a:extLst>
              <a:ext uri="{FF2B5EF4-FFF2-40B4-BE49-F238E27FC236}">
                <a16:creationId xmlns:a16="http://schemas.microsoft.com/office/drawing/2014/main" id="{20CB37CD-4AB8-300B-BE82-610E05FE246B}"/>
              </a:ext>
            </a:extLst>
          </p:cNvPr>
          <p:cNvSpPr/>
          <p:nvPr/>
        </p:nvSpPr>
        <p:spPr>
          <a:xfrm>
            <a:off x="5429361" y="2546925"/>
            <a:ext cx="2374829" cy="876094"/>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95000"/>
                    <a:lumOff val="5000"/>
                  </a:schemeClr>
                </a:solidFill>
                <a:latin typeface="Arial"/>
                <a:cs typeface="Arial"/>
              </a:rPr>
              <a:t>User and Organization Name</a:t>
            </a:r>
          </a:p>
        </p:txBody>
      </p:sp>
      <p:pic>
        <p:nvPicPr>
          <p:cNvPr id="7" name="Picture 6">
            <a:extLst>
              <a:ext uri="{FF2B5EF4-FFF2-40B4-BE49-F238E27FC236}">
                <a16:creationId xmlns:a16="http://schemas.microsoft.com/office/drawing/2014/main" id="{FDCCC7E7-4348-65E9-6A14-0B2FFF5B7BEF}"/>
              </a:ext>
            </a:extLst>
          </p:cNvPr>
          <p:cNvPicPr>
            <a:picLocks noChangeAspect="1"/>
          </p:cNvPicPr>
          <p:nvPr/>
        </p:nvPicPr>
        <p:blipFill rotWithShape="1">
          <a:blip r:embed="rId4"/>
          <a:srcRect r="687"/>
          <a:stretch/>
        </p:blipFill>
        <p:spPr>
          <a:xfrm>
            <a:off x="642401" y="3961154"/>
            <a:ext cx="10861739" cy="1606678"/>
          </a:xfrm>
          <a:prstGeom prst="rect">
            <a:avLst/>
          </a:prstGeom>
        </p:spPr>
      </p:pic>
      <p:sp>
        <p:nvSpPr>
          <p:cNvPr id="13" name="Arrow: Left 12">
            <a:extLst>
              <a:ext uri="{FF2B5EF4-FFF2-40B4-BE49-F238E27FC236}">
                <a16:creationId xmlns:a16="http://schemas.microsoft.com/office/drawing/2014/main" id="{9AA34D85-727E-E482-0308-538F938A3E6D}"/>
              </a:ext>
            </a:extLst>
          </p:cNvPr>
          <p:cNvSpPr/>
          <p:nvPr/>
        </p:nvSpPr>
        <p:spPr>
          <a:xfrm>
            <a:off x="7513385" y="3705879"/>
            <a:ext cx="2558577" cy="944301"/>
          </a:xfrm>
          <a:prstGeom prst="leftArrow">
            <a:avLst/>
          </a:prstGeom>
          <a:solidFill>
            <a:schemeClr val="accent6"/>
          </a:solidFill>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95000"/>
                    <a:lumOff val="5000"/>
                  </a:schemeClr>
                </a:solidFill>
              </a:rPr>
              <a:t>NTRN icon signals training environment.</a:t>
            </a:r>
          </a:p>
        </p:txBody>
      </p:sp>
      <p:sp>
        <p:nvSpPr>
          <p:cNvPr id="16" name="Arrow: Right 15">
            <a:extLst>
              <a:ext uri="{FF2B5EF4-FFF2-40B4-BE49-F238E27FC236}">
                <a16:creationId xmlns:a16="http://schemas.microsoft.com/office/drawing/2014/main" id="{6C512AD9-CE23-B45A-1657-FDD1C1F55049}"/>
              </a:ext>
            </a:extLst>
          </p:cNvPr>
          <p:cNvSpPr/>
          <p:nvPr/>
        </p:nvSpPr>
        <p:spPr>
          <a:xfrm>
            <a:off x="5221132" y="4959845"/>
            <a:ext cx="2374829" cy="876094"/>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95000"/>
                    <a:lumOff val="5000"/>
                  </a:schemeClr>
                </a:solidFill>
                <a:latin typeface="Arial"/>
                <a:cs typeface="Arial"/>
              </a:rPr>
              <a:t>User and Organization Name</a:t>
            </a:r>
          </a:p>
        </p:txBody>
      </p:sp>
    </p:spTree>
    <p:extLst>
      <p:ext uri="{BB962C8B-B14F-4D97-AF65-F5344CB8AC3E}">
        <p14:creationId xmlns:p14="http://schemas.microsoft.com/office/powerpoint/2010/main" val="603948514"/>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ln w="28575">
            <a:solidFill>
              <a:schemeClr val="tx1"/>
            </a:solidFill>
          </a:ln>
        </p:spPr>
        <p:txBody>
          <a:bodyPr lIns="91440" tIns="45720" rIns="91440" bIns="45720" anchor="t"/>
          <a:lstStyle/>
          <a:p>
            <a:pPr algn="ctr"/>
            <a:r>
              <a:rPr lang="en-US" sz="4400">
                <a:latin typeface="Arial"/>
                <a:cs typeface="Arial"/>
              </a:rPr>
              <a:t>Check for New Content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4" descr="Graphical user interface, text, application, email&#10;&#10;Description automatically generated">
            <a:extLst>
              <a:ext uri="{FF2B5EF4-FFF2-40B4-BE49-F238E27FC236}">
                <a16:creationId xmlns:a16="http://schemas.microsoft.com/office/drawing/2014/main" id="{DC485697-38C5-B169-03BB-46A92848AA6D}"/>
              </a:ext>
            </a:extLst>
          </p:cNvPr>
          <p:cNvPicPr>
            <a:picLocks noChangeAspect="1"/>
          </p:cNvPicPr>
          <p:nvPr/>
        </p:nvPicPr>
        <p:blipFill>
          <a:blip r:embed="rId3"/>
          <a:stretch>
            <a:fillRect/>
          </a:stretch>
        </p:blipFill>
        <p:spPr>
          <a:xfrm>
            <a:off x="689265" y="1115269"/>
            <a:ext cx="10618930" cy="4904552"/>
          </a:xfrm>
          <a:prstGeom prst="rect">
            <a:avLst/>
          </a:prstGeom>
          <a:ln w="28575">
            <a:solidFill>
              <a:schemeClr val="tx1"/>
            </a:solidFill>
          </a:ln>
        </p:spPr>
      </p:pic>
      <p:sp>
        <p:nvSpPr>
          <p:cNvPr id="4" name="Arrow: Right 3">
            <a:extLst>
              <a:ext uri="{FF2B5EF4-FFF2-40B4-BE49-F238E27FC236}">
                <a16:creationId xmlns:a16="http://schemas.microsoft.com/office/drawing/2014/main" id="{7297AD88-DC8E-FF3E-2DD7-6F16113F9B21}"/>
              </a:ext>
            </a:extLst>
          </p:cNvPr>
          <p:cNvSpPr/>
          <p:nvPr/>
        </p:nvSpPr>
        <p:spPr>
          <a:xfrm>
            <a:off x="272796" y="4925607"/>
            <a:ext cx="1953845" cy="967152"/>
          </a:xfrm>
          <a:prstGeom prst="rightArrow">
            <a:avLst/>
          </a:prstGeom>
          <a:solidFill>
            <a:schemeClr val="accent6"/>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tx1">
                    <a:lumMod val="95000"/>
                    <a:lumOff val="5000"/>
                  </a:schemeClr>
                </a:solidFill>
                <a:latin typeface="Arial"/>
                <a:cs typeface="Arial"/>
              </a:rPr>
              <a:t>Check Forum for updates.</a:t>
            </a:r>
          </a:p>
        </p:txBody>
      </p:sp>
    </p:spTree>
    <p:extLst>
      <p:ext uri="{BB962C8B-B14F-4D97-AF65-F5344CB8AC3E}">
        <p14:creationId xmlns:p14="http://schemas.microsoft.com/office/powerpoint/2010/main" val="307149982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Direct Delivery via Catalog</a:t>
            </a:r>
            <a:endParaRPr lang="en-US" sz="4400">
              <a:latin typeface="Arial Black"/>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TextBox 2">
            <a:extLst>
              <a:ext uri="{FF2B5EF4-FFF2-40B4-BE49-F238E27FC236}">
                <a16:creationId xmlns:a16="http://schemas.microsoft.com/office/drawing/2014/main" id="{7F94DB5E-C246-2BF6-FE14-F9A11B74182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Arial"/>
              <a:cs typeface="Arial"/>
            </a:endParaRPr>
          </a:p>
        </p:txBody>
      </p:sp>
      <p:sp>
        <p:nvSpPr>
          <p:cNvPr id="4" name="TextBox 1">
            <a:extLst>
              <a:ext uri="{FF2B5EF4-FFF2-40B4-BE49-F238E27FC236}">
                <a16:creationId xmlns:a16="http://schemas.microsoft.com/office/drawing/2014/main" id="{69D5E674-4766-87A1-86E9-C799B8FDEC22}"/>
              </a:ext>
            </a:extLst>
          </p:cNvPr>
          <p:cNvSpPr txBox="1"/>
          <p:nvPr/>
        </p:nvSpPr>
        <p:spPr>
          <a:xfrm>
            <a:off x="681550" y="1523269"/>
            <a:ext cx="10620629" cy="3970318"/>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800" dirty="0">
              <a:solidFill>
                <a:schemeClr val="tx1">
                  <a:lumMod val="95000"/>
                  <a:lumOff val="5000"/>
                </a:schemeClr>
              </a:solidFill>
              <a:latin typeface="Arial"/>
              <a:cs typeface="Arial"/>
            </a:endParaRPr>
          </a:p>
          <a:p>
            <a:pPr algn="ctr"/>
            <a:endParaRPr lang="en-US" sz="2800" dirty="0">
              <a:solidFill>
                <a:schemeClr val="tx1">
                  <a:lumMod val="95000"/>
                  <a:lumOff val="5000"/>
                </a:schemeClr>
              </a:solidFill>
              <a:latin typeface="Arial"/>
              <a:cs typeface="Arial"/>
            </a:endParaRPr>
          </a:p>
          <a:p>
            <a:pPr algn="ctr"/>
            <a:r>
              <a:rPr lang="en-US" sz="2800" dirty="0">
                <a:solidFill>
                  <a:schemeClr val="tx1">
                    <a:lumMod val="95000"/>
                    <a:lumOff val="5000"/>
                  </a:schemeClr>
                </a:solidFill>
                <a:latin typeface="Arial"/>
                <a:cs typeface="Arial"/>
              </a:rPr>
              <a:t>Create A New Requisition for Each Ship-To Location</a:t>
            </a:r>
            <a:br>
              <a:rPr lang="en-US" sz="2800" dirty="0">
                <a:solidFill>
                  <a:schemeClr val="tx1">
                    <a:lumMod val="95000"/>
                    <a:lumOff val="5000"/>
                  </a:schemeClr>
                </a:solidFill>
                <a:latin typeface="Arial"/>
                <a:cs typeface="Arial"/>
              </a:rPr>
            </a:br>
            <a:endParaRPr lang="en-US" sz="2800" dirty="0">
              <a:solidFill>
                <a:schemeClr val="tx1">
                  <a:lumMod val="95000"/>
                  <a:lumOff val="5000"/>
                </a:schemeClr>
              </a:solidFill>
              <a:latin typeface="Arial"/>
              <a:cs typeface="Arial"/>
            </a:endParaRPr>
          </a:p>
          <a:p>
            <a:pPr algn="ctr"/>
            <a:r>
              <a:rPr lang="en-US" sz="2800" dirty="0">
                <a:solidFill>
                  <a:schemeClr val="tx1">
                    <a:lumMod val="95000"/>
                    <a:lumOff val="5000"/>
                  </a:schemeClr>
                </a:solidFill>
                <a:latin typeface="Arial"/>
                <a:cs typeface="Arial"/>
              </a:rPr>
              <a:t>Example:</a:t>
            </a:r>
          </a:p>
          <a:p>
            <a:pPr marL="1089025" indent="336550">
              <a:buFont typeface="Arial" panose="020B0604020202020204" pitchFamily="34" charset="0"/>
              <a:buChar char="•"/>
              <a:tabLst>
                <a:tab pos="1143000" algn="l"/>
                <a:tab pos="2111375" algn="l"/>
              </a:tabLst>
            </a:pPr>
            <a:r>
              <a:rPr lang="en-US" sz="2800" dirty="0">
                <a:solidFill>
                  <a:schemeClr val="tx1">
                    <a:lumMod val="95000"/>
                    <a:lumOff val="5000"/>
                  </a:schemeClr>
                </a:solidFill>
                <a:latin typeface="Arial"/>
                <a:cs typeface="Arial"/>
              </a:rPr>
              <a:t>Request #1 </a:t>
            </a:r>
            <a:r>
              <a:rPr lang="en-US" sz="2800" dirty="0">
                <a:solidFill>
                  <a:schemeClr val="tx1">
                    <a:lumMod val="95000"/>
                    <a:lumOff val="5000"/>
                  </a:schemeClr>
                </a:solidFill>
                <a:latin typeface="Arial"/>
                <a:cs typeface="Arial"/>
                <a:sym typeface="Wingdings" panose="05000000000000000000" pitchFamily="2" charset="2"/>
              </a:rPr>
              <a:t> Direct Delivery (Contracted Warehouse)</a:t>
            </a:r>
          </a:p>
          <a:p>
            <a:pPr marL="1089025" indent="336550">
              <a:buFont typeface="Arial" panose="020B0604020202020204" pitchFamily="34" charset="0"/>
              <a:buChar char="•"/>
              <a:tabLst>
                <a:tab pos="1143000" algn="l"/>
                <a:tab pos="2111375" algn="l"/>
              </a:tabLst>
            </a:pPr>
            <a:r>
              <a:rPr lang="en-US" sz="2800" dirty="0">
                <a:solidFill>
                  <a:schemeClr val="tx1">
                    <a:lumMod val="95000"/>
                    <a:lumOff val="5000"/>
                  </a:schemeClr>
                </a:solidFill>
                <a:latin typeface="Arial"/>
                <a:cs typeface="Arial"/>
                <a:sym typeface="Wingdings" panose="05000000000000000000" pitchFamily="2" charset="2"/>
              </a:rPr>
              <a:t>Request #2  Processing Ship To Location #1</a:t>
            </a:r>
            <a:endParaRPr lang="en-US" sz="2800" dirty="0">
              <a:solidFill>
                <a:schemeClr val="tx1">
                  <a:lumMod val="95000"/>
                  <a:lumOff val="5000"/>
                </a:schemeClr>
              </a:solidFill>
              <a:latin typeface="Arial"/>
              <a:cs typeface="Arial"/>
            </a:endParaRPr>
          </a:p>
          <a:p>
            <a:pPr marL="1089025" indent="336550">
              <a:buFont typeface="Arial" panose="020B0604020202020204" pitchFamily="34" charset="0"/>
              <a:buChar char="•"/>
              <a:tabLst>
                <a:tab pos="1143000" algn="l"/>
                <a:tab pos="2111375" algn="l"/>
              </a:tabLst>
            </a:pPr>
            <a:r>
              <a:rPr lang="en-US" sz="2800" dirty="0">
                <a:solidFill>
                  <a:schemeClr val="tx1">
                    <a:lumMod val="95000"/>
                    <a:lumOff val="5000"/>
                  </a:schemeClr>
                </a:solidFill>
                <a:latin typeface="Arial"/>
                <a:cs typeface="Arial"/>
              </a:rPr>
              <a:t>Request #3 </a:t>
            </a:r>
            <a:r>
              <a:rPr lang="en-US" sz="2800" dirty="0">
                <a:solidFill>
                  <a:schemeClr val="tx1">
                    <a:lumMod val="95000"/>
                    <a:lumOff val="5000"/>
                  </a:schemeClr>
                </a:solidFill>
                <a:latin typeface="Arial"/>
                <a:cs typeface="Arial"/>
                <a:sym typeface="Wingdings" panose="05000000000000000000" pitchFamily="2" charset="2"/>
              </a:rPr>
              <a:t> Processing Ship To Location #2</a:t>
            </a:r>
            <a:endParaRPr lang="en-US" sz="2800" dirty="0">
              <a:solidFill>
                <a:schemeClr val="tx1">
                  <a:lumMod val="95000"/>
                  <a:lumOff val="5000"/>
                </a:schemeClr>
              </a:solidFill>
              <a:latin typeface="Arial"/>
              <a:cs typeface="Arial"/>
            </a:endParaRPr>
          </a:p>
          <a:p>
            <a:endParaRPr lang="en-US" sz="2800" dirty="0">
              <a:solidFill>
                <a:schemeClr val="tx1">
                  <a:lumMod val="95000"/>
                  <a:lumOff val="5000"/>
                </a:schemeClr>
              </a:solidFill>
              <a:latin typeface="Arial"/>
              <a:cs typeface="Arial"/>
            </a:endParaRPr>
          </a:p>
        </p:txBody>
      </p:sp>
      <p:sp>
        <p:nvSpPr>
          <p:cNvPr id="8" name="Rectangle: Rounded Corners 7">
            <a:extLst>
              <a:ext uri="{FF2B5EF4-FFF2-40B4-BE49-F238E27FC236}">
                <a16:creationId xmlns:a16="http://schemas.microsoft.com/office/drawing/2014/main" id="{AE307D33-A3BF-10CB-0AFE-86F545510DDA}"/>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Tree>
    <p:extLst>
      <p:ext uri="{BB962C8B-B14F-4D97-AF65-F5344CB8AC3E}">
        <p14:creationId xmlns:p14="http://schemas.microsoft.com/office/powerpoint/2010/main" val="1675688113"/>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Direct Delivery via Catalog</a:t>
            </a:r>
            <a:endParaRPr lang="en-US" sz="4400">
              <a:latin typeface="Arial Black"/>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10" name="Picture 11" descr="Graphical user interface, application&#10;&#10;Description automatically generated">
            <a:extLst>
              <a:ext uri="{FF2B5EF4-FFF2-40B4-BE49-F238E27FC236}">
                <a16:creationId xmlns:a16="http://schemas.microsoft.com/office/drawing/2014/main" id="{9DAE0FE9-5822-C69F-C8DC-6D48A4E32017}"/>
              </a:ext>
            </a:extLst>
          </p:cNvPr>
          <p:cNvPicPr>
            <a:picLocks noChangeAspect="1"/>
          </p:cNvPicPr>
          <p:nvPr/>
        </p:nvPicPr>
        <p:blipFill>
          <a:blip r:embed="rId3"/>
          <a:stretch>
            <a:fillRect/>
          </a:stretch>
        </p:blipFill>
        <p:spPr>
          <a:xfrm>
            <a:off x="681567" y="1353078"/>
            <a:ext cx="10606616" cy="4162426"/>
          </a:xfrm>
          <a:prstGeom prst="rect">
            <a:avLst/>
          </a:prstGeom>
          <a:ln w="28575">
            <a:solidFill>
              <a:schemeClr val="tx1"/>
            </a:solidFill>
          </a:ln>
        </p:spPr>
      </p:pic>
      <p:sp>
        <p:nvSpPr>
          <p:cNvPr id="12" name="Rectangle 11">
            <a:extLst>
              <a:ext uri="{FF2B5EF4-FFF2-40B4-BE49-F238E27FC236}">
                <a16:creationId xmlns:a16="http://schemas.microsoft.com/office/drawing/2014/main" id="{4109199B-4584-49BA-47D9-0EDE8E2D177B}"/>
              </a:ext>
            </a:extLst>
          </p:cNvPr>
          <p:cNvSpPr/>
          <p:nvPr/>
        </p:nvSpPr>
        <p:spPr>
          <a:xfrm>
            <a:off x="683494" y="3770873"/>
            <a:ext cx="3071515" cy="389678"/>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AC542D8D-F8C9-151D-C028-80EAE45374A9}"/>
              </a:ext>
            </a:extLst>
          </p:cNvPr>
          <p:cNvSpPr/>
          <p:nvPr/>
        </p:nvSpPr>
        <p:spPr>
          <a:xfrm>
            <a:off x="1434910" y="2828956"/>
            <a:ext cx="1113599" cy="421428"/>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Arrow: Left 15">
            <a:extLst>
              <a:ext uri="{FF2B5EF4-FFF2-40B4-BE49-F238E27FC236}">
                <a16:creationId xmlns:a16="http://schemas.microsoft.com/office/drawing/2014/main" id="{668F21C4-9D57-AE47-9290-835BFC25719A}"/>
              </a:ext>
            </a:extLst>
          </p:cNvPr>
          <p:cNvSpPr/>
          <p:nvPr/>
        </p:nvSpPr>
        <p:spPr>
          <a:xfrm>
            <a:off x="2644951" y="2590099"/>
            <a:ext cx="2772086" cy="908318"/>
          </a:xfrm>
          <a:prstGeom prst="leftArrow">
            <a:avLst/>
          </a:prstGeom>
          <a:solidFill>
            <a:schemeClr val="accent6"/>
          </a:solidFill>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lumMod val="95000"/>
                    <a:lumOff val="5000"/>
                  </a:schemeClr>
                </a:solidFill>
                <a:latin typeface="Arial"/>
                <a:cs typeface="Arial"/>
              </a:rPr>
              <a:t>Click On Operations</a:t>
            </a:r>
          </a:p>
        </p:txBody>
      </p:sp>
      <p:sp>
        <p:nvSpPr>
          <p:cNvPr id="17" name="Arrow: Left 16">
            <a:extLst>
              <a:ext uri="{FF2B5EF4-FFF2-40B4-BE49-F238E27FC236}">
                <a16:creationId xmlns:a16="http://schemas.microsoft.com/office/drawing/2014/main" id="{B8BFB997-1541-C4CE-0A44-4DAC3098B252}"/>
              </a:ext>
            </a:extLst>
          </p:cNvPr>
          <p:cNvSpPr/>
          <p:nvPr/>
        </p:nvSpPr>
        <p:spPr>
          <a:xfrm>
            <a:off x="3809117" y="3426182"/>
            <a:ext cx="2698003" cy="1056484"/>
          </a:xfrm>
          <a:prstGeom prst="leftArrow">
            <a:avLst/>
          </a:prstGeom>
          <a:solidFill>
            <a:schemeClr val="accent6"/>
          </a:solidFill>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lumMod val="95000"/>
                    <a:lumOff val="5000"/>
                  </a:schemeClr>
                </a:solidFill>
                <a:latin typeface="Arial"/>
                <a:cs typeface="Arial"/>
              </a:rPr>
              <a:t>Click On Order Management</a:t>
            </a:r>
          </a:p>
        </p:txBody>
      </p:sp>
      <p:sp>
        <p:nvSpPr>
          <p:cNvPr id="3" name="Oval 2">
            <a:extLst>
              <a:ext uri="{FF2B5EF4-FFF2-40B4-BE49-F238E27FC236}">
                <a16:creationId xmlns:a16="http://schemas.microsoft.com/office/drawing/2014/main" id="{A6854A9E-9C89-A617-E916-A1613B6F9B09}"/>
              </a:ext>
            </a:extLst>
          </p:cNvPr>
          <p:cNvSpPr/>
          <p:nvPr/>
        </p:nvSpPr>
        <p:spPr>
          <a:xfrm>
            <a:off x="5158077" y="2446550"/>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a:t>
            </a:r>
          </a:p>
        </p:txBody>
      </p:sp>
      <p:sp>
        <p:nvSpPr>
          <p:cNvPr id="4" name="Oval 3">
            <a:extLst>
              <a:ext uri="{FF2B5EF4-FFF2-40B4-BE49-F238E27FC236}">
                <a16:creationId xmlns:a16="http://schemas.microsoft.com/office/drawing/2014/main" id="{A6854A9E-9C89-A617-E916-A1613B6F9B09}"/>
              </a:ext>
            </a:extLst>
          </p:cNvPr>
          <p:cNvSpPr/>
          <p:nvPr/>
        </p:nvSpPr>
        <p:spPr>
          <a:xfrm>
            <a:off x="6256681" y="3428916"/>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2</a:t>
            </a:r>
          </a:p>
        </p:txBody>
      </p:sp>
    </p:spTree>
    <p:extLst>
      <p:ext uri="{BB962C8B-B14F-4D97-AF65-F5344CB8AC3E}">
        <p14:creationId xmlns:p14="http://schemas.microsoft.com/office/powerpoint/2010/main" val="2040059703"/>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Direct Delivery via Catalog</a:t>
            </a:r>
            <a:endParaRPr lang="en-US" sz="4400">
              <a:latin typeface="Arial Black"/>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3" descr="Graphical user interface, application&#10;&#10;Description automatically generated">
            <a:extLst>
              <a:ext uri="{FF2B5EF4-FFF2-40B4-BE49-F238E27FC236}">
                <a16:creationId xmlns:a16="http://schemas.microsoft.com/office/drawing/2014/main" id="{758498C3-FA00-E8D1-4C29-C910D30A730A}"/>
              </a:ext>
            </a:extLst>
          </p:cNvPr>
          <p:cNvPicPr>
            <a:picLocks noChangeAspect="1"/>
          </p:cNvPicPr>
          <p:nvPr/>
        </p:nvPicPr>
        <p:blipFill>
          <a:blip r:embed="rId3"/>
          <a:stretch>
            <a:fillRect/>
          </a:stretch>
        </p:blipFill>
        <p:spPr>
          <a:xfrm>
            <a:off x="686938" y="1425454"/>
            <a:ext cx="10613407" cy="4325538"/>
          </a:xfrm>
          <a:prstGeom prst="rect">
            <a:avLst/>
          </a:prstGeom>
          <a:ln w="28575">
            <a:solidFill>
              <a:schemeClr val="tx1"/>
            </a:solidFill>
          </a:ln>
        </p:spPr>
      </p:pic>
      <p:sp>
        <p:nvSpPr>
          <p:cNvPr id="4" name="Rectangle 3">
            <a:extLst>
              <a:ext uri="{FF2B5EF4-FFF2-40B4-BE49-F238E27FC236}">
                <a16:creationId xmlns:a16="http://schemas.microsoft.com/office/drawing/2014/main" id="{2BD61BE1-DE4E-97CD-0A78-90FE515001AD}"/>
              </a:ext>
            </a:extLst>
          </p:cNvPr>
          <p:cNvSpPr/>
          <p:nvPr/>
        </p:nvSpPr>
        <p:spPr>
          <a:xfrm>
            <a:off x="683493" y="4259917"/>
            <a:ext cx="3094261" cy="310066"/>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Rounded Corners 4">
            <a:extLst>
              <a:ext uri="{FF2B5EF4-FFF2-40B4-BE49-F238E27FC236}">
                <a16:creationId xmlns:a16="http://schemas.microsoft.com/office/drawing/2014/main" id="{3D1C0D41-185E-EA08-3745-A52FF54EA072}"/>
              </a:ext>
            </a:extLst>
          </p:cNvPr>
          <p:cNvSpPr/>
          <p:nvPr/>
        </p:nvSpPr>
        <p:spPr>
          <a:xfrm>
            <a:off x="7416777" y="2101306"/>
            <a:ext cx="3962182" cy="1895657"/>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Arial"/>
              </a:rPr>
              <a:t>*Note: This part of the process is a </a:t>
            </a:r>
            <a:r>
              <a:rPr lang="en-US" sz="2000" b="1" i="1">
                <a:solidFill>
                  <a:srgbClr val="FFFF00"/>
                </a:solidFill>
                <a:latin typeface="Arial"/>
                <a:ea typeface="+mn-lt"/>
                <a:cs typeface="Arial"/>
              </a:rPr>
              <a:t>request</a:t>
            </a:r>
            <a:r>
              <a:rPr lang="en-US" sz="2000" b="1">
                <a:solidFill>
                  <a:schemeClr val="tx1">
                    <a:lumMod val="95000"/>
                    <a:lumOff val="5000"/>
                  </a:schemeClr>
                </a:solidFill>
                <a:latin typeface="Arial"/>
                <a:ea typeface="+mn-lt"/>
                <a:cs typeface="Arial"/>
              </a:rPr>
              <a:t> for materials. This is not an order submission.</a:t>
            </a:r>
            <a:endParaRPr lang="en-US">
              <a:solidFill>
                <a:schemeClr val="tx1">
                  <a:lumMod val="95000"/>
                  <a:lumOff val="5000"/>
                </a:schemeClr>
              </a:solidFill>
            </a:endParaRPr>
          </a:p>
        </p:txBody>
      </p:sp>
      <p:sp>
        <p:nvSpPr>
          <p:cNvPr id="6" name="Arrow: Left 5">
            <a:extLst>
              <a:ext uri="{FF2B5EF4-FFF2-40B4-BE49-F238E27FC236}">
                <a16:creationId xmlns:a16="http://schemas.microsoft.com/office/drawing/2014/main" id="{52195F30-4C78-D122-5424-1AB64FE9AF3C}"/>
              </a:ext>
            </a:extLst>
          </p:cNvPr>
          <p:cNvSpPr/>
          <p:nvPr/>
        </p:nvSpPr>
        <p:spPr>
          <a:xfrm>
            <a:off x="3655407" y="3797905"/>
            <a:ext cx="2891346" cy="1234089"/>
          </a:xfrm>
          <a:prstGeom prst="leftArrow">
            <a:avLst/>
          </a:prstGeom>
          <a:solidFill>
            <a:schemeClr val="accent6"/>
          </a:solidFill>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lumMod val="95000"/>
                    <a:lumOff val="5000"/>
                  </a:schemeClr>
                </a:solidFill>
                <a:latin typeface="Arial"/>
                <a:cs typeface="Arial"/>
              </a:rPr>
              <a:t>Click On Domestic Order Entry</a:t>
            </a:r>
          </a:p>
        </p:txBody>
      </p:sp>
      <p:sp>
        <p:nvSpPr>
          <p:cNvPr id="7" name="Oval 6">
            <a:extLst>
              <a:ext uri="{FF2B5EF4-FFF2-40B4-BE49-F238E27FC236}">
                <a16:creationId xmlns:a16="http://schemas.microsoft.com/office/drawing/2014/main" id="{A6854A9E-9C89-A617-E916-A1613B6F9B09}"/>
              </a:ext>
            </a:extLst>
          </p:cNvPr>
          <p:cNvSpPr/>
          <p:nvPr/>
        </p:nvSpPr>
        <p:spPr>
          <a:xfrm>
            <a:off x="6307743" y="3799110"/>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3</a:t>
            </a:r>
          </a:p>
        </p:txBody>
      </p:sp>
    </p:spTree>
    <p:extLst>
      <p:ext uri="{BB962C8B-B14F-4D97-AF65-F5344CB8AC3E}">
        <p14:creationId xmlns:p14="http://schemas.microsoft.com/office/powerpoint/2010/main" val="146179324"/>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Direct Delivery via Catalog</a:t>
            </a:r>
            <a:endParaRPr lang="en-US" sz="4400">
              <a:latin typeface="Arial Black"/>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19</a:t>
            </a:fld>
            <a:endParaRPr lang="en-US"/>
          </a:p>
        </p:txBody>
      </p:sp>
      <p:pic>
        <p:nvPicPr>
          <p:cNvPr id="12" name="Picture 11">
            <a:extLst>
              <a:ext uri="{FF2B5EF4-FFF2-40B4-BE49-F238E27FC236}">
                <a16:creationId xmlns:a16="http://schemas.microsoft.com/office/drawing/2014/main" id="{977CDC19-3607-9FFB-5AF6-A2DC66305BA3}"/>
              </a:ext>
            </a:extLst>
          </p:cNvPr>
          <p:cNvPicPr>
            <a:picLocks noChangeAspect="1"/>
          </p:cNvPicPr>
          <p:nvPr/>
        </p:nvPicPr>
        <p:blipFill rotWithShape="1">
          <a:blip r:embed="rId3"/>
          <a:srcRect l="2026" r="3082"/>
          <a:stretch/>
        </p:blipFill>
        <p:spPr>
          <a:xfrm>
            <a:off x="681744" y="1796713"/>
            <a:ext cx="10634795" cy="3969832"/>
          </a:xfrm>
          <a:prstGeom prst="rect">
            <a:avLst/>
          </a:prstGeom>
          <a:ln w="19050">
            <a:solidFill>
              <a:schemeClr val="tx1"/>
            </a:solidFill>
          </a:ln>
        </p:spPr>
      </p:pic>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7" name="Rectangle 6">
            <a:extLst>
              <a:ext uri="{FF2B5EF4-FFF2-40B4-BE49-F238E27FC236}">
                <a16:creationId xmlns:a16="http://schemas.microsoft.com/office/drawing/2014/main" id="{335CB6DA-7563-0589-77E0-3597B3EB139F}"/>
              </a:ext>
            </a:extLst>
          </p:cNvPr>
          <p:cNvSpPr/>
          <p:nvPr/>
        </p:nvSpPr>
        <p:spPr>
          <a:xfrm>
            <a:off x="698500" y="2397967"/>
            <a:ext cx="10618039" cy="3368578"/>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Rounded Corners 5">
            <a:extLst>
              <a:ext uri="{FF2B5EF4-FFF2-40B4-BE49-F238E27FC236}">
                <a16:creationId xmlns:a16="http://schemas.microsoft.com/office/drawing/2014/main" id="{8058DDD1-664B-0E28-F230-9F37CF5740A4}"/>
              </a:ext>
            </a:extLst>
          </p:cNvPr>
          <p:cNvSpPr/>
          <p:nvPr/>
        </p:nvSpPr>
        <p:spPr>
          <a:xfrm>
            <a:off x="7381508" y="2816471"/>
            <a:ext cx="3416272" cy="1099539"/>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cs typeface="Arial"/>
              </a:rPr>
              <a:t>Main Content Area Showcasing Domestic Order Entry Screen</a:t>
            </a:r>
          </a:p>
        </p:txBody>
      </p:sp>
      <p:sp>
        <p:nvSpPr>
          <p:cNvPr id="4" name="Arrow: Left 3">
            <a:extLst>
              <a:ext uri="{FF2B5EF4-FFF2-40B4-BE49-F238E27FC236}">
                <a16:creationId xmlns:a16="http://schemas.microsoft.com/office/drawing/2014/main" id="{3B7308C9-3661-87AA-5EA4-510537215BCE}"/>
              </a:ext>
            </a:extLst>
          </p:cNvPr>
          <p:cNvSpPr/>
          <p:nvPr/>
        </p:nvSpPr>
        <p:spPr>
          <a:xfrm>
            <a:off x="1696441" y="4988274"/>
            <a:ext cx="2461989" cy="900628"/>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lumMod val="95000"/>
                    <a:lumOff val="5000"/>
                  </a:schemeClr>
                </a:solidFill>
                <a:latin typeface="Arial"/>
                <a:cs typeface="Arial"/>
              </a:rPr>
              <a:t>Programs </a:t>
            </a:r>
          </a:p>
        </p:txBody>
      </p:sp>
    </p:spTree>
    <p:extLst>
      <p:ext uri="{BB962C8B-B14F-4D97-AF65-F5344CB8AC3E}">
        <p14:creationId xmlns:p14="http://schemas.microsoft.com/office/powerpoint/2010/main" val="2899159262"/>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2">
            <a:extLst>
              <a:ext uri="{FF2B5EF4-FFF2-40B4-BE49-F238E27FC236}">
                <a16:creationId xmlns:a16="http://schemas.microsoft.com/office/drawing/2014/main" id="{1537A61B-4568-4A2F-85E0-CBD3B5C3B7F2}"/>
              </a:ext>
            </a:extLst>
          </p:cNvPr>
          <p:cNvPicPr>
            <a:picLocks noChangeAspect="1"/>
          </p:cNvPicPr>
          <p:nvPr/>
        </p:nvPicPr>
        <p:blipFill>
          <a:blip r:embed="rId3" cstate="email">
            <a:alphaModFix amt="20000"/>
            <a:extLst>
              <a:ext uri="{28A0092B-C50C-407E-A947-70E740481C1C}">
                <a14:useLocalDpi xmlns:a14="http://schemas.microsoft.com/office/drawing/2010/main"/>
              </a:ext>
            </a:extLst>
          </a:blip>
          <a:srcRect/>
          <a:stretch>
            <a:fillRect/>
          </a:stretch>
        </p:blipFill>
        <p:spPr>
          <a:xfrm>
            <a:off x="-12481" y="0"/>
            <a:ext cx="12226607" cy="6858000"/>
          </a:xfrm>
          <a:prstGeom prst="rect">
            <a:avLst/>
          </a:prstGeom>
        </p:spPr>
      </p:pic>
      <p:sp>
        <p:nvSpPr>
          <p:cNvPr id="5" name="Rectangle 4">
            <a:extLst>
              <a:ext uri="{FF2B5EF4-FFF2-40B4-BE49-F238E27FC236}">
                <a16:creationId xmlns:a16="http://schemas.microsoft.com/office/drawing/2014/main" id="{3D1F855A-9262-4A34-A5D1-6B8F07BFE151}"/>
              </a:ext>
            </a:extLst>
          </p:cNvPr>
          <p:cNvSpPr/>
          <p:nvPr/>
        </p:nvSpPr>
        <p:spPr>
          <a:xfrm>
            <a:off x="0" y="6079619"/>
            <a:ext cx="12192000" cy="638176"/>
          </a:xfrm>
          <a:prstGeom prst="rect">
            <a:avLst/>
          </a:prstGeom>
          <a:solidFill>
            <a:srgbClr val="66B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352" b="0" i="0" u="none" strike="noStrike" kern="1200" cap="none" spc="0" normalizeH="0" baseline="0" noProof="0">
              <a:ln>
                <a:noFill/>
              </a:ln>
              <a:solidFill>
                <a:prstClr val="white"/>
              </a:solidFill>
              <a:effectLst/>
              <a:uLnTx/>
              <a:uFillTx/>
              <a:latin typeface="Rockwell" panose="02060603020205020403" pitchFamily="18" charset="0"/>
              <a:ea typeface="+mn-ea"/>
              <a:cs typeface="+mn-cs"/>
            </a:endParaRPr>
          </a:p>
        </p:txBody>
      </p:sp>
      <p:sp>
        <p:nvSpPr>
          <p:cNvPr id="65" name="Rectangle 64">
            <a:extLst>
              <a:ext uri="{FF2B5EF4-FFF2-40B4-BE49-F238E27FC236}">
                <a16:creationId xmlns:a16="http://schemas.microsoft.com/office/drawing/2014/main" id="{D13067CD-2282-47E5-B3A0-E9AC0499E245}"/>
              </a:ext>
            </a:extLst>
          </p:cNvPr>
          <p:cNvSpPr/>
          <p:nvPr/>
        </p:nvSpPr>
        <p:spPr>
          <a:xfrm>
            <a:off x="380380" y="1638600"/>
            <a:ext cx="11440884" cy="4308872"/>
          </a:xfrm>
          <a:prstGeom prst="rect">
            <a:avLst/>
          </a:prstGeom>
          <a:solidFill>
            <a:srgbClr val="FFFFFF"/>
          </a:solidFill>
          <a:ln>
            <a:solidFill>
              <a:schemeClr val="tx1"/>
            </a:solidFill>
          </a:ln>
          <a:effectLst/>
        </p:spPr>
        <p:txBody>
          <a:bodyPr wrap="square" lIns="91440" tIns="45720" rIns="91440" bIns="4572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3200" b="0" i="0" u="none" strike="noStrike" kern="1200" cap="none" spc="0" normalizeH="0" baseline="0" noProof="0">
                <a:ln>
                  <a:noFill/>
                </a:ln>
                <a:solidFill>
                  <a:srgbClr val="000000"/>
                </a:solidFill>
                <a:effectLst>
                  <a:outerShdw blurRad="1270000" algn="ctr" rotWithShape="0">
                    <a:prstClr val="black">
                      <a:alpha val="40000"/>
                    </a:prstClr>
                  </a:outerShdw>
                </a:effectLst>
                <a:uLnTx/>
                <a:uFillTx/>
                <a:latin typeface="Arial"/>
                <a:ea typeface="Verdana"/>
                <a:cs typeface="Segoe UI"/>
              </a:rPr>
              <a:t>The FDP Module in TX-UNPS does not have an upgrade.</a:t>
            </a:r>
            <a:br>
              <a:rPr kumimoji="0" lang="en-US" sz="3200" b="0" i="0" u="none" strike="noStrike" kern="1200" cap="none" spc="0" normalizeH="0" baseline="0" noProof="0">
                <a:ln>
                  <a:noFill/>
                </a:ln>
                <a:solidFill>
                  <a:srgbClr val="000000"/>
                </a:solidFill>
                <a:effectLst>
                  <a:outerShdw blurRad="1270000" algn="ctr" rotWithShape="0">
                    <a:prstClr val="black">
                      <a:alpha val="40000"/>
                    </a:prstClr>
                  </a:outerShdw>
                </a:effectLst>
                <a:uLnTx/>
                <a:uFillTx/>
                <a:latin typeface="Arial"/>
                <a:ea typeface="Verdana"/>
                <a:cs typeface="Segoe UI"/>
              </a:rPr>
            </a:br>
            <a:endParaRPr kumimoji="0" lang="en-US" sz="3200" b="0" i="0" u="none" strike="noStrike" kern="1200" cap="none" spc="0" normalizeH="0" baseline="0" noProof="0">
              <a:ln>
                <a:noFill/>
              </a:ln>
              <a:solidFill>
                <a:srgbClr val="000000"/>
              </a:solidFill>
              <a:effectLst>
                <a:outerShdw blurRad="1270000" algn="ctr" rotWithShape="0">
                  <a:prstClr val="black">
                    <a:alpha val="40000"/>
                  </a:prstClr>
                </a:outerShdw>
              </a:effectLst>
              <a:uLnTx/>
              <a:uFillTx/>
              <a:latin typeface="Arial"/>
              <a:ea typeface="Verdana"/>
              <a:cs typeface="Segoe UI"/>
            </a:endParaRPr>
          </a:p>
          <a:p>
            <a:pPr marL="457200" indent="-457200">
              <a:buFont typeface="Arial"/>
              <a:buChar char="•"/>
              <a:defRPr/>
            </a:pPr>
            <a:r>
              <a:rPr lang="en-US" sz="3200">
                <a:solidFill>
                  <a:srgbClr val="000000"/>
                </a:solidFill>
                <a:effectLst>
                  <a:outerShdw blurRad="1270000" algn="ctr" rotWithShape="0">
                    <a:prstClr val="black">
                      <a:alpha val="40000"/>
                    </a:prstClr>
                  </a:outerShdw>
                </a:effectLst>
                <a:latin typeface="Arial"/>
                <a:ea typeface="Verdana"/>
                <a:cs typeface="Segoe UI"/>
              </a:rPr>
              <a:t>Since 2010</a:t>
            </a:r>
            <a:r>
              <a:rPr kumimoji="0" lang="en-US" sz="3200" b="0" i="0" u="none" strike="noStrike" kern="1200" cap="none" spc="0" normalizeH="0" baseline="0" noProof="0">
                <a:ln>
                  <a:noFill/>
                </a:ln>
                <a:solidFill>
                  <a:srgbClr val="000000"/>
                </a:solidFill>
                <a:effectLst>
                  <a:outerShdw blurRad="1270000" algn="ctr" rotWithShape="0">
                    <a:prstClr val="black">
                      <a:alpha val="40000"/>
                    </a:prstClr>
                  </a:outerShdw>
                </a:effectLst>
                <a:uLnTx/>
                <a:uFillTx/>
                <a:latin typeface="Arial"/>
                <a:ea typeface="Verdana"/>
                <a:cs typeface="Segoe UI"/>
              </a:rPr>
              <a:t>, </a:t>
            </a:r>
            <a:r>
              <a:rPr lang="en-US" sz="3200">
                <a:solidFill>
                  <a:srgbClr val="000000"/>
                </a:solidFill>
                <a:effectLst>
                  <a:outerShdw blurRad="1270000" algn="ctr" rotWithShape="0">
                    <a:prstClr val="black">
                      <a:alpha val="40000"/>
                    </a:prstClr>
                  </a:outerShdw>
                </a:effectLst>
                <a:latin typeface="Arial"/>
                <a:ea typeface="Verdana"/>
                <a:cs typeface="Segoe UI"/>
              </a:rPr>
              <a:t>TDA has used</a:t>
            </a:r>
            <a:r>
              <a:rPr kumimoji="0" lang="en-US" sz="3200" b="0" i="0" u="none" strike="noStrike" kern="1200" cap="none" spc="0" normalizeH="0" baseline="0" noProof="0">
                <a:ln>
                  <a:noFill/>
                </a:ln>
                <a:solidFill>
                  <a:srgbClr val="000000"/>
                </a:solidFill>
                <a:effectLst>
                  <a:outerShdw blurRad="1270000" algn="ctr" rotWithShape="0">
                    <a:prstClr val="black">
                      <a:alpha val="40000"/>
                    </a:prstClr>
                  </a:outerShdw>
                </a:effectLst>
                <a:uLnTx/>
                <a:uFillTx/>
                <a:latin typeface="Arial"/>
                <a:ea typeface="Verdana"/>
                <a:cs typeface="Segoe UI"/>
              </a:rPr>
              <a:t> the Web Based Supply Chain Management System (WBSCM)</a:t>
            </a:r>
            <a:r>
              <a:rPr lang="en-US" sz="3200">
                <a:solidFill>
                  <a:srgbClr val="000000"/>
                </a:solidFill>
                <a:effectLst>
                  <a:outerShdw blurRad="1270000" algn="ctr" rotWithShape="0">
                    <a:prstClr val="black">
                      <a:alpha val="40000"/>
                    </a:prstClr>
                  </a:outerShdw>
                </a:effectLst>
                <a:latin typeface="Arial"/>
                <a:ea typeface="Verdana"/>
                <a:cs typeface="Segoe UI"/>
              </a:rPr>
              <a:t> to submit RA orders to USDA.</a:t>
            </a:r>
            <a:br>
              <a:rPr lang="en-US" sz="3200">
                <a:solidFill>
                  <a:srgbClr val="000000"/>
                </a:solidFill>
                <a:effectLst>
                  <a:outerShdw blurRad="1270000" algn="ctr" rotWithShape="0">
                    <a:prstClr val="black">
                      <a:alpha val="40000"/>
                    </a:prstClr>
                  </a:outerShdw>
                </a:effectLst>
                <a:latin typeface="Arial"/>
                <a:ea typeface="Verdana"/>
                <a:cs typeface="Segoe UI"/>
              </a:rPr>
            </a:br>
            <a:endParaRPr lang="en-US" sz="3200" b="0" i="0" u="none" strike="noStrike" kern="1200" cap="none" spc="0" normalizeH="0" baseline="0" noProof="0">
              <a:ln>
                <a:noFill/>
              </a:ln>
              <a:solidFill>
                <a:srgbClr val="000000"/>
              </a:solidFill>
              <a:effectLst>
                <a:outerShdw blurRad="1270000" algn="ctr" rotWithShape="0">
                  <a:prstClr val="black">
                    <a:alpha val="40000"/>
                  </a:prstClr>
                </a:outerShdw>
              </a:effectLst>
              <a:uLnTx/>
              <a:uFillTx/>
              <a:latin typeface="Arial"/>
              <a:ea typeface="Verdana"/>
              <a:cs typeface="Segoe UI"/>
            </a:endParaRP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3200" b="0" i="0" u="none" strike="noStrike" kern="1200" cap="none" spc="0" normalizeH="0" baseline="0" noProof="0">
                <a:ln>
                  <a:noFill/>
                </a:ln>
                <a:solidFill>
                  <a:srgbClr val="000000"/>
                </a:solidFill>
                <a:effectLst>
                  <a:outerShdw blurRad="1270000" algn="ctr" rotWithShape="0">
                    <a:prstClr val="black">
                      <a:alpha val="40000"/>
                    </a:prstClr>
                  </a:outerShdw>
                </a:effectLst>
                <a:uLnTx/>
                <a:uFillTx/>
                <a:latin typeface="Arial"/>
                <a:ea typeface="Verdana"/>
                <a:cs typeface="Segoe UI"/>
              </a:rPr>
              <a:t>USDA owns and regularly upgrades WBSCM, making it the best solution to serve RAs in Texas now and in the future.</a:t>
            </a:r>
            <a:br>
              <a:rPr kumimoji="0" lang="en-US" sz="3200" b="0" i="0" u="none" strike="noStrike" kern="1200" cap="none" spc="0" normalizeH="0" baseline="0" noProof="0">
                <a:ln>
                  <a:noFill/>
                </a:ln>
                <a:solidFill>
                  <a:srgbClr val="000000"/>
                </a:solidFill>
                <a:effectLst>
                  <a:outerShdw blurRad="1270000" algn="ctr" rotWithShape="0">
                    <a:prstClr val="black">
                      <a:alpha val="40000"/>
                    </a:prstClr>
                  </a:outerShdw>
                </a:effectLst>
                <a:uLnTx/>
                <a:uFillTx/>
                <a:latin typeface="Arial"/>
                <a:ea typeface="Verdana"/>
                <a:cs typeface="Segoe UI"/>
              </a:rPr>
            </a:b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3" name="Slide Number Placeholder 2">
            <a:extLst>
              <a:ext uri="{FF2B5EF4-FFF2-40B4-BE49-F238E27FC236}">
                <a16:creationId xmlns:a16="http://schemas.microsoft.com/office/drawing/2014/main" id="{11445BE0-2C12-4CB4-BB40-B4AB860B227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9449E-6FBB-2343-B3AE-D1EFA46A6E77}"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
        <p:nvSpPr>
          <p:cNvPr id="6" name="TextBox 5">
            <a:extLst>
              <a:ext uri="{FF2B5EF4-FFF2-40B4-BE49-F238E27FC236}">
                <a16:creationId xmlns:a16="http://schemas.microsoft.com/office/drawing/2014/main" id="{6D5D46C9-AE84-F2AF-2C91-572145493F6E}"/>
              </a:ext>
            </a:extLst>
          </p:cNvPr>
          <p:cNvSpPr txBox="1"/>
          <p:nvPr/>
        </p:nvSpPr>
        <p:spPr>
          <a:xfrm>
            <a:off x="376428" y="432687"/>
            <a:ext cx="11439144" cy="923330"/>
          </a:xfrm>
          <a:prstGeom prst="rect">
            <a:avLst/>
          </a:prstGeom>
          <a:solidFill>
            <a:srgbClr val="FFFFFF"/>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Century Gothic"/>
                <a:ea typeface="Verdana"/>
                <a:cs typeface="Arial"/>
              </a:rPr>
              <a:t>Why WBSCM?</a:t>
            </a:r>
          </a:p>
        </p:txBody>
      </p:sp>
    </p:spTree>
    <p:extLst>
      <p:ext uri="{BB962C8B-B14F-4D97-AF65-F5344CB8AC3E}">
        <p14:creationId xmlns:p14="http://schemas.microsoft.com/office/powerpoint/2010/main" val="3934912659"/>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Direct Delivery via Catalog</a:t>
            </a:r>
            <a:endParaRPr lang="en-US" sz="4400">
              <a:latin typeface="Arial Black"/>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20</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8" name="Picture 9" descr="Graphical user interface, application&#10;&#10;Description automatically generated">
            <a:extLst>
              <a:ext uri="{FF2B5EF4-FFF2-40B4-BE49-F238E27FC236}">
                <a16:creationId xmlns:a16="http://schemas.microsoft.com/office/drawing/2014/main" id="{DD5FC3A9-AC41-060C-070E-30B151E8F621}"/>
              </a:ext>
            </a:extLst>
          </p:cNvPr>
          <p:cNvPicPr>
            <a:picLocks noChangeAspect="1"/>
          </p:cNvPicPr>
          <p:nvPr/>
        </p:nvPicPr>
        <p:blipFill rotWithShape="1">
          <a:blip r:embed="rId3"/>
          <a:srcRect t="-1" r="51724" b="47848"/>
          <a:stretch/>
        </p:blipFill>
        <p:spPr>
          <a:xfrm>
            <a:off x="686938" y="1450971"/>
            <a:ext cx="10617557" cy="4628648"/>
          </a:xfrm>
          <a:prstGeom prst="rect">
            <a:avLst/>
          </a:prstGeom>
          <a:ln w="28575">
            <a:solidFill>
              <a:schemeClr val="tx1"/>
            </a:solidFill>
          </a:ln>
        </p:spPr>
      </p:pic>
      <p:sp>
        <p:nvSpPr>
          <p:cNvPr id="12" name="Arrow: Right 11">
            <a:extLst>
              <a:ext uri="{FF2B5EF4-FFF2-40B4-BE49-F238E27FC236}">
                <a16:creationId xmlns:a16="http://schemas.microsoft.com/office/drawing/2014/main" id="{39511B3E-13CA-A055-1773-2412C58BD39C}"/>
              </a:ext>
            </a:extLst>
          </p:cNvPr>
          <p:cNvSpPr/>
          <p:nvPr/>
        </p:nvSpPr>
        <p:spPr>
          <a:xfrm>
            <a:off x="3356909" y="2738556"/>
            <a:ext cx="2638566" cy="1194178"/>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latin typeface="Arial"/>
                <a:cs typeface="Arial"/>
              </a:rPr>
              <a:t>Hide Nav. Panel by clicking arrow</a:t>
            </a:r>
          </a:p>
        </p:txBody>
      </p:sp>
      <p:sp>
        <p:nvSpPr>
          <p:cNvPr id="7" name="Rectangle 6">
            <a:extLst>
              <a:ext uri="{FF2B5EF4-FFF2-40B4-BE49-F238E27FC236}">
                <a16:creationId xmlns:a16="http://schemas.microsoft.com/office/drawing/2014/main" id="{AF1151EE-1754-5CAC-A1C9-685C5B527195}"/>
              </a:ext>
            </a:extLst>
          </p:cNvPr>
          <p:cNvSpPr/>
          <p:nvPr/>
        </p:nvSpPr>
        <p:spPr>
          <a:xfrm>
            <a:off x="6326155" y="3097763"/>
            <a:ext cx="531845" cy="47586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848319127"/>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Direct Delivery via Catalog</a:t>
            </a:r>
            <a:endParaRPr lang="en-US" sz="4400">
              <a:latin typeface="Arial Black"/>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21</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3" descr="Graphical user interface, text, application&#10;&#10;Description automatically generated">
            <a:extLst>
              <a:ext uri="{FF2B5EF4-FFF2-40B4-BE49-F238E27FC236}">
                <a16:creationId xmlns:a16="http://schemas.microsoft.com/office/drawing/2014/main" id="{30F9228A-7AB9-A1D3-3939-B4E900E4E18B}"/>
              </a:ext>
            </a:extLst>
          </p:cNvPr>
          <p:cNvPicPr>
            <a:picLocks noChangeAspect="1"/>
          </p:cNvPicPr>
          <p:nvPr/>
        </p:nvPicPr>
        <p:blipFill rotWithShape="1">
          <a:blip r:embed="rId3"/>
          <a:srcRect r="-97" b="23425"/>
          <a:stretch/>
        </p:blipFill>
        <p:spPr>
          <a:xfrm>
            <a:off x="683147" y="1353892"/>
            <a:ext cx="10616155" cy="3995928"/>
          </a:xfrm>
          <a:prstGeom prst="rect">
            <a:avLst/>
          </a:prstGeom>
          <a:ln w="28575">
            <a:solidFill>
              <a:schemeClr val="tx1"/>
            </a:solidFill>
          </a:ln>
        </p:spPr>
      </p:pic>
      <p:sp>
        <p:nvSpPr>
          <p:cNvPr id="4" name="Rectangle: Rounded Corners 3">
            <a:extLst>
              <a:ext uri="{FF2B5EF4-FFF2-40B4-BE49-F238E27FC236}">
                <a16:creationId xmlns:a16="http://schemas.microsoft.com/office/drawing/2014/main" id="{5569D945-CC81-BF3A-4A4B-91842DB0505E}"/>
              </a:ext>
            </a:extLst>
          </p:cNvPr>
          <p:cNvSpPr/>
          <p:nvPr/>
        </p:nvSpPr>
        <p:spPr>
          <a:xfrm>
            <a:off x="4470085" y="4888427"/>
            <a:ext cx="3416272" cy="1099539"/>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cs typeface="Arial"/>
              </a:rPr>
              <a:t>Domestic Order Entry Screen with Navigation Panel hidden.</a:t>
            </a:r>
          </a:p>
        </p:txBody>
      </p:sp>
    </p:spTree>
    <p:extLst>
      <p:ext uri="{BB962C8B-B14F-4D97-AF65-F5344CB8AC3E}">
        <p14:creationId xmlns:p14="http://schemas.microsoft.com/office/powerpoint/2010/main" val="2413575466"/>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Direct Delivery via Catalog</a:t>
            </a:r>
            <a:endParaRPr lang="en-US" sz="4400">
              <a:latin typeface="Arial Black"/>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4" name="Rectangle: Rounded Corners 3">
            <a:extLst>
              <a:ext uri="{FF2B5EF4-FFF2-40B4-BE49-F238E27FC236}">
                <a16:creationId xmlns:a16="http://schemas.microsoft.com/office/drawing/2014/main" id="{5569D945-CC81-BF3A-4A4B-91842DB0505E}"/>
              </a:ext>
            </a:extLst>
          </p:cNvPr>
          <p:cNvSpPr/>
          <p:nvPr/>
        </p:nvSpPr>
        <p:spPr>
          <a:xfrm>
            <a:off x="3948816" y="1376899"/>
            <a:ext cx="4197810" cy="192992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lumMod val="95000"/>
                    <a:lumOff val="5000"/>
                  </a:schemeClr>
                </a:solidFill>
                <a:latin typeface="Arial"/>
                <a:cs typeface="Arial"/>
              </a:rPr>
              <a:t>User needs to locate available products in catalog for requisition.</a:t>
            </a:r>
          </a:p>
        </p:txBody>
      </p:sp>
      <p:sp>
        <p:nvSpPr>
          <p:cNvPr id="6" name="Rectangle: Rounded Corners 5">
            <a:extLst>
              <a:ext uri="{FF2B5EF4-FFF2-40B4-BE49-F238E27FC236}">
                <a16:creationId xmlns:a16="http://schemas.microsoft.com/office/drawing/2014/main" id="{59507F74-7EEF-9C49-73C5-2A7014B47921}"/>
              </a:ext>
            </a:extLst>
          </p:cNvPr>
          <p:cNvSpPr/>
          <p:nvPr/>
        </p:nvSpPr>
        <p:spPr>
          <a:xfrm>
            <a:off x="1187212" y="4102833"/>
            <a:ext cx="3940017" cy="1727372"/>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bg1"/>
                </a:solidFill>
                <a:latin typeface="Arial"/>
                <a:cs typeface="Arial"/>
              </a:rPr>
              <a:t>Direct Delivery via Browse Catalog</a:t>
            </a:r>
          </a:p>
        </p:txBody>
      </p:sp>
      <p:sp>
        <p:nvSpPr>
          <p:cNvPr id="7" name="Rectangle: Rounded Corners 6">
            <a:extLst>
              <a:ext uri="{FF2B5EF4-FFF2-40B4-BE49-F238E27FC236}">
                <a16:creationId xmlns:a16="http://schemas.microsoft.com/office/drawing/2014/main" id="{D2582B83-D565-805F-2035-080D5BD44FBB}"/>
              </a:ext>
            </a:extLst>
          </p:cNvPr>
          <p:cNvSpPr/>
          <p:nvPr/>
        </p:nvSpPr>
        <p:spPr>
          <a:xfrm>
            <a:off x="6706284" y="4102832"/>
            <a:ext cx="4135402" cy="1727373"/>
          </a:xfrm>
          <a:prstGeom prst="roundRect">
            <a:avLst/>
          </a:prstGeom>
          <a:solidFill>
            <a:srgbClr val="721F5D"/>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bg1"/>
                </a:solidFill>
                <a:latin typeface="Arial"/>
                <a:cs typeface="Arial"/>
              </a:rPr>
              <a:t>Processing Diversion via Extended Search </a:t>
            </a:r>
            <a:endParaRPr lang="en-US" dirty="0">
              <a:solidFill>
                <a:schemeClr val="bg1"/>
              </a:solidFill>
              <a:latin typeface="Century Gothic"/>
              <a:cs typeface="Arial"/>
            </a:endParaRPr>
          </a:p>
          <a:p>
            <a:pPr algn="ctr"/>
            <a:r>
              <a:rPr lang="en-US" sz="800" b="1" dirty="0">
                <a:latin typeface="Arial"/>
                <a:cs typeface="Arial"/>
              </a:rPr>
              <a:t> </a:t>
            </a:r>
            <a:br>
              <a:rPr lang="en-US" sz="2400" b="1" dirty="0">
                <a:solidFill>
                  <a:schemeClr val="bg1"/>
                </a:solidFill>
                <a:latin typeface="Arial"/>
                <a:cs typeface="Arial"/>
              </a:rPr>
            </a:br>
            <a:r>
              <a:rPr lang="en-US" sz="1600" b="1" dirty="0">
                <a:solidFill>
                  <a:schemeClr val="bg1"/>
                </a:solidFill>
                <a:latin typeface="Arial"/>
                <a:cs typeface="Arial"/>
              </a:rPr>
              <a:t>(*Locate specific product by material code or key word)</a:t>
            </a:r>
            <a:endParaRPr lang="en-US" dirty="0">
              <a:solidFill>
                <a:schemeClr val="bg1"/>
              </a:solidFill>
            </a:endParaRPr>
          </a:p>
        </p:txBody>
      </p:sp>
      <p:cxnSp>
        <p:nvCxnSpPr>
          <p:cNvPr id="3" name="Straight Arrow Connector 2">
            <a:extLst>
              <a:ext uri="{FF2B5EF4-FFF2-40B4-BE49-F238E27FC236}">
                <a16:creationId xmlns:a16="http://schemas.microsoft.com/office/drawing/2014/main" id="{3D1C4DA0-BB55-B45B-8C28-112E63DFAA6D}"/>
              </a:ext>
            </a:extLst>
          </p:cNvPr>
          <p:cNvCxnSpPr>
            <a:cxnSpLocks/>
          </p:cNvCxnSpPr>
          <p:nvPr/>
        </p:nvCxnSpPr>
        <p:spPr>
          <a:xfrm flipH="1" flipV="1">
            <a:off x="3223598" y="3631950"/>
            <a:ext cx="2775926" cy="49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737B21F6-552E-6178-CE68-E9B26F47C619}"/>
              </a:ext>
            </a:extLst>
          </p:cNvPr>
          <p:cNvCxnSpPr>
            <a:cxnSpLocks/>
          </p:cNvCxnSpPr>
          <p:nvPr/>
        </p:nvCxnSpPr>
        <p:spPr>
          <a:xfrm flipH="1" flipV="1">
            <a:off x="5998059" y="3631950"/>
            <a:ext cx="2775926" cy="49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DB88724-5A12-25A6-9194-EC9043E130B9}"/>
              </a:ext>
            </a:extLst>
          </p:cNvPr>
          <p:cNvCxnSpPr>
            <a:cxnSpLocks/>
          </p:cNvCxnSpPr>
          <p:nvPr/>
        </p:nvCxnSpPr>
        <p:spPr>
          <a:xfrm flipH="1">
            <a:off x="6045440" y="3300288"/>
            <a:ext cx="2" cy="332153"/>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2335A0D-D9A5-83DF-91AC-152BB4C7D21F}"/>
              </a:ext>
            </a:extLst>
          </p:cNvPr>
          <p:cNvCxnSpPr>
            <a:cxnSpLocks/>
          </p:cNvCxnSpPr>
          <p:nvPr/>
        </p:nvCxnSpPr>
        <p:spPr>
          <a:xfrm flipH="1" flipV="1">
            <a:off x="3222837" y="3635373"/>
            <a:ext cx="4398" cy="464527"/>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4EDB28F-8285-6100-DBE8-0E5C1E76AF6E}"/>
              </a:ext>
            </a:extLst>
          </p:cNvPr>
          <p:cNvCxnSpPr>
            <a:cxnSpLocks/>
          </p:cNvCxnSpPr>
          <p:nvPr/>
        </p:nvCxnSpPr>
        <p:spPr>
          <a:xfrm flipH="1" flipV="1">
            <a:off x="8764704" y="3635373"/>
            <a:ext cx="4398" cy="464527"/>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2981317"/>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Direct Delivery via Catalog</a:t>
            </a:r>
            <a:endParaRPr lang="en-US" sz="4400">
              <a:latin typeface="Arial Black"/>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3" descr="Graphical user interface, text, application&#10;&#10;Description automatically generated">
            <a:extLst>
              <a:ext uri="{FF2B5EF4-FFF2-40B4-BE49-F238E27FC236}">
                <a16:creationId xmlns:a16="http://schemas.microsoft.com/office/drawing/2014/main" id="{4663296F-726B-AF03-8C80-466DA3113A5D}"/>
              </a:ext>
            </a:extLst>
          </p:cNvPr>
          <p:cNvPicPr>
            <a:picLocks noChangeAspect="1"/>
          </p:cNvPicPr>
          <p:nvPr/>
        </p:nvPicPr>
        <p:blipFill>
          <a:blip r:embed="rId3"/>
          <a:stretch>
            <a:fillRect/>
          </a:stretch>
        </p:blipFill>
        <p:spPr>
          <a:xfrm>
            <a:off x="1910862" y="1361037"/>
            <a:ext cx="9405814" cy="4116386"/>
          </a:xfrm>
          <a:prstGeom prst="rect">
            <a:avLst/>
          </a:prstGeom>
          <a:ln w="28575">
            <a:solidFill>
              <a:schemeClr val="tx1"/>
            </a:solidFill>
          </a:ln>
        </p:spPr>
      </p:pic>
      <p:sp>
        <p:nvSpPr>
          <p:cNvPr id="5" name="Rectangle: Rounded Corners 4">
            <a:extLst>
              <a:ext uri="{FF2B5EF4-FFF2-40B4-BE49-F238E27FC236}">
                <a16:creationId xmlns:a16="http://schemas.microsoft.com/office/drawing/2014/main" id="{2E31B64C-1171-C208-227F-C3840E413513}"/>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8" name="Arrow: Right 7">
            <a:extLst>
              <a:ext uri="{FF2B5EF4-FFF2-40B4-BE49-F238E27FC236}">
                <a16:creationId xmlns:a16="http://schemas.microsoft.com/office/drawing/2014/main" id="{7D375E27-4FDF-B805-4B4A-B1C49A0A96D4}"/>
              </a:ext>
            </a:extLst>
          </p:cNvPr>
          <p:cNvSpPr/>
          <p:nvPr/>
        </p:nvSpPr>
        <p:spPr>
          <a:xfrm flipH="1">
            <a:off x="2738069" y="4909227"/>
            <a:ext cx="1701037" cy="669792"/>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solidFill>
                <a:schemeClr val="tx1"/>
              </a:solidFill>
              <a:latin typeface="Arial"/>
              <a:cs typeface="Arial"/>
            </a:endParaRPr>
          </a:p>
        </p:txBody>
      </p:sp>
      <p:sp>
        <p:nvSpPr>
          <p:cNvPr id="10" name="Rectangle: Rounded Corners 9">
            <a:extLst>
              <a:ext uri="{FF2B5EF4-FFF2-40B4-BE49-F238E27FC236}">
                <a16:creationId xmlns:a16="http://schemas.microsoft.com/office/drawing/2014/main" id="{00208903-06A7-C532-8F39-57AC4BE28F26}"/>
              </a:ext>
            </a:extLst>
          </p:cNvPr>
          <p:cNvSpPr/>
          <p:nvPr/>
        </p:nvSpPr>
        <p:spPr>
          <a:xfrm>
            <a:off x="129709" y="2718712"/>
            <a:ext cx="2539875" cy="171405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lumMod val="95000"/>
                    <a:lumOff val="5000"/>
                  </a:schemeClr>
                </a:solidFill>
                <a:latin typeface="Arial"/>
              </a:rPr>
              <a:t>Click + button next to appropriate program</a:t>
            </a:r>
            <a:r>
              <a:rPr lang="en-US" b="1">
                <a:solidFill>
                  <a:schemeClr val="tx1">
                    <a:lumMod val="95000"/>
                    <a:lumOff val="5000"/>
                  </a:schemeClr>
                </a:solidFill>
                <a:latin typeface="Arial"/>
                <a:ea typeface="Arial"/>
                <a:cs typeface="Arial"/>
              </a:rPr>
              <a:t>​</a:t>
            </a:r>
            <a:endParaRPr lang="en-US" sz="2000" b="1">
              <a:solidFill>
                <a:schemeClr val="tx1">
                  <a:lumMod val="95000"/>
                  <a:lumOff val="5000"/>
                </a:schemeClr>
              </a:solidFill>
              <a:latin typeface="Arial"/>
              <a:cs typeface="Arial"/>
            </a:endParaRPr>
          </a:p>
        </p:txBody>
      </p:sp>
      <p:sp>
        <p:nvSpPr>
          <p:cNvPr id="4" name="Oval 3">
            <a:extLst>
              <a:ext uri="{FF2B5EF4-FFF2-40B4-BE49-F238E27FC236}">
                <a16:creationId xmlns:a16="http://schemas.microsoft.com/office/drawing/2014/main" id="{A6854A9E-9C89-A617-E916-A1613B6F9B09}"/>
              </a:ext>
            </a:extLst>
          </p:cNvPr>
          <p:cNvSpPr/>
          <p:nvPr/>
        </p:nvSpPr>
        <p:spPr>
          <a:xfrm>
            <a:off x="4178093" y="4785609"/>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a:t>
            </a:r>
          </a:p>
        </p:txBody>
      </p:sp>
    </p:spTree>
    <p:extLst>
      <p:ext uri="{BB962C8B-B14F-4D97-AF65-F5344CB8AC3E}">
        <p14:creationId xmlns:p14="http://schemas.microsoft.com/office/powerpoint/2010/main" val="3392165310"/>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Direct Delivery via Catalog</a:t>
            </a:r>
            <a:endParaRPr lang="en-US" sz="4400">
              <a:latin typeface="Arial Black"/>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4" name="Picture 5" descr="Graphical user interface, application&#10;&#10;Description automatically generated">
            <a:extLst>
              <a:ext uri="{FF2B5EF4-FFF2-40B4-BE49-F238E27FC236}">
                <a16:creationId xmlns:a16="http://schemas.microsoft.com/office/drawing/2014/main" id="{265CF8E4-E656-5EBE-8489-C0C28E6C7FB4}"/>
              </a:ext>
            </a:extLst>
          </p:cNvPr>
          <p:cNvPicPr>
            <a:picLocks noChangeAspect="1"/>
          </p:cNvPicPr>
          <p:nvPr/>
        </p:nvPicPr>
        <p:blipFill>
          <a:blip r:embed="rId3"/>
          <a:stretch>
            <a:fillRect/>
          </a:stretch>
        </p:blipFill>
        <p:spPr>
          <a:xfrm>
            <a:off x="689708" y="1444275"/>
            <a:ext cx="10109198" cy="4252758"/>
          </a:xfrm>
          <a:prstGeom prst="rect">
            <a:avLst/>
          </a:prstGeom>
          <a:ln w="28575">
            <a:solidFill>
              <a:schemeClr val="tx1"/>
            </a:solidFill>
          </a:ln>
        </p:spPr>
      </p:pic>
      <p:sp>
        <p:nvSpPr>
          <p:cNvPr id="6" name="Rectangle: Rounded Corners 5">
            <a:extLst>
              <a:ext uri="{FF2B5EF4-FFF2-40B4-BE49-F238E27FC236}">
                <a16:creationId xmlns:a16="http://schemas.microsoft.com/office/drawing/2014/main" id="{1DC75D20-F941-3CCC-EE1F-38B5AE6D8221}"/>
              </a:ext>
            </a:extLst>
          </p:cNvPr>
          <p:cNvSpPr/>
          <p:nvPr/>
        </p:nvSpPr>
        <p:spPr>
          <a:xfrm>
            <a:off x="3625697" y="3890070"/>
            <a:ext cx="4739555" cy="979714"/>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a:buChar char="•"/>
            </a:pPr>
            <a:r>
              <a:rPr lang="en-US" b="1">
                <a:solidFill>
                  <a:schemeClr val="tx1">
                    <a:lumMod val="95000"/>
                    <a:lumOff val="5000"/>
                  </a:schemeClr>
                </a:solidFill>
                <a:latin typeface="Arial"/>
              </a:rPr>
              <a:t>Click + button next to </a:t>
            </a:r>
            <a:r>
              <a:rPr lang="en-US" b="1">
                <a:solidFill>
                  <a:schemeClr val="tx1">
                    <a:lumMod val="95000"/>
                    <a:lumOff val="5000"/>
                  </a:schemeClr>
                </a:solidFill>
                <a:latin typeface="Arial"/>
                <a:cs typeface="Arial"/>
              </a:rPr>
              <a:t>Direct Delivery</a:t>
            </a:r>
          </a:p>
        </p:txBody>
      </p:sp>
      <p:sp>
        <p:nvSpPr>
          <p:cNvPr id="8" name="Rectangle: Rounded Corners 7">
            <a:extLst>
              <a:ext uri="{FF2B5EF4-FFF2-40B4-BE49-F238E27FC236}">
                <a16:creationId xmlns:a16="http://schemas.microsoft.com/office/drawing/2014/main" id="{88A4B5DC-CDE3-9CF6-2BD9-37FF9B8DD0F0}"/>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3" name="Oval 2">
            <a:extLst>
              <a:ext uri="{FF2B5EF4-FFF2-40B4-BE49-F238E27FC236}">
                <a16:creationId xmlns:a16="http://schemas.microsoft.com/office/drawing/2014/main" id="{A6854A9E-9C89-A617-E916-A1613B6F9B09}"/>
              </a:ext>
            </a:extLst>
          </p:cNvPr>
          <p:cNvSpPr/>
          <p:nvPr/>
        </p:nvSpPr>
        <p:spPr>
          <a:xfrm>
            <a:off x="2546905" y="4180110"/>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2</a:t>
            </a:r>
          </a:p>
        </p:txBody>
      </p:sp>
    </p:spTree>
    <p:extLst>
      <p:ext uri="{BB962C8B-B14F-4D97-AF65-F5344CB8AC3E}">
        <p14:creationId xmlns:p14="http://schemas.microsoft.com/office/powerpoint/2010/main" val="3825733858"/>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Direct Delivery via Catalog</a:t>
            </a:r>
            <a:endParaRPr lang="en-US" sz="4400">
              <a:latin typeface="Arial Black"/>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4" name="Picture 5" descr="Graphical user interface, application&#10;&#10;Description automatically generated">
            <a:extLst>
              <a:ext uri="{FF2B5EF4-FFF2-40B4-BE49-F238E27FC236}">
                <a16:creationId xmlns:a16="http://schemas.microsoft.com/office/drawing/2014/main" id="{265CF8E4-E656-5EBE-8489-C0C28E6C7FB4}"/>
              </a:ext>
            </a:extLst>
          </p:cNvPr>
          <p:cNvPicPr>
            <a:picLocks noChangeAspect="1"/>
          </p:cNvPicPr>
          <p:nvPr/>
        </p:nvPicPr>
        <p:blipFill>
          <a:blip r:embed="rId3"/>
          <a:stretch>
            <a:fillRect/>
          </a:stretch>
        </p:blipFill>
        <p:spPr>
          <a:xfrm>
            <a:off x="689708" y="1444275"/>
            <a:ext cx="10109198" cy="4252758"/>
          </a:xfrm>
          <a:prstGeom prst="rect">
            <a:avLst/>
          </a:prstGeom>
          <a:ln w="28575">
            <a:solidFill>
              <a:schemeClr val="tx1"/>
            </a:solidFill>
          </a:ln>
        </p:spPr>
      </p:pic>
      <p:sp>
        <p:nvSpPr>
          <p:cNvPr id="6" name="Rectangle: Rounded Corners 5">
            <a:extLst>
              <a:ext uri="{FF2B5EF4-FFF2-40B4-BE49-F238E27FC236}">
                <a16:creationId xmlns:a16="http://schemas.microsoft.com/office/drawing/2014/main" id="{1DC75D20-F941-3CCC-EE1F-38B5AE6D8221}"/>
              </a:ext>
            </a:extLst>
          </p:cNvPr>
          <p:cNvSpPr/>
          <p:nvPr/>
        </p:nvSpPr>
        <p:spPr>
          <a:xfrm>
            <a:off x="3480886" y="3429000"/>
            <a:ext cx="5029178" cy="190811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cs typeface="Arial"/>
              </a:rPr>
              <a:t>Direct Delivery </a:t>
            </a:r>
            <a:br>
              <a:rPr lang="en-US" sz="2000" b="1">
                <a:solidFill>
                  <a:schemeClr val="tx1">
                    <a:lumMod val="95000"/>
                    <a:lumOff val="5000"/>
                  </a:schemeClr>
                </a:solidFill>
                <a:latin typeface="Arial"/>
                <a:cs typeface="Arial"/>
              </a:rPr>
            </a:br>
            <a:r>
              <a:rPr lang="en-US" sz="2000" b="1">
                <a:solidFill>
                  <a:schemeClr val="tx1">
                    <a:lumMod val="95000"/>
                    <a:lumOff val="5000"/>
                  </a:schemeClr>
                </a:solidFill>
                <a:latin typeface="Arial"/>
                <a:cs typeface="Arial"/>
              </a:rPr>
              <a:t>(formerly Brown Box): </a:t>
            </a:r>
            <a:br>
              <a:rPr lang="en-US" sz="2000" b="1">
                <a:latin typeface="Arial"/>
                <a:cs typeface="Arial"/>
              </a:rPr>
            </a:br>
            <a:endParaRPr lang="en-US">
              <a:solidFill>
                <a:schemeClr val="tx1">
                  <a:lumMod val="95000"/>
                  <a:lumOff val="5000"/>
                </a:schemeClr>
              </a:solidFill>
            </a:endParaRPr>
          </a:p>
          <a:p>
            <a:pPr algn="ctr"/>
            <a:r>
              <a:rPr lang="en-US" sz="2000" b="1">
                <a:solidFill>
                  <a:schemeClr val="tx1">
                    <a:lumMod val="95000"/>
                    <a:lumOff val="5000"/>
                  </a:schemeClr>
                </a:solidFill>
                <a:latin typeface="Arial"/>
                <a:cs typeface="Arial"/>
              </a:rPr>
              <a:t>Material sourced from vendor and delivered as-is to customer.</a:t>
            </a:r>
            <a:endParaRPr lang="en-US">
              <a:solidFill>
                <a:schemeClr val="tx1">
                  <a:lumMod val="95000"/>
                  <a:lumOff val="5000"/>
                </a:schemeClr>
              </a:solidFill>
            </a:endParaRPr>
          </a:p>
        </p:txBody>
      </p:sp>
      <p:sp>
        <p:nvSpPr>
          <p:cNvPr id="8" name="Rectangle: Rounded Corners 7">
            <a:extLst>
              <a:ext uri="{FF2B5EF4-FFF2-40B4-BE49-F238E27FC236}">
                <a16:creationId xmlns:a16="http://schemas.microsoft.com/office/drawing/2014/main" id="{EF1EF8C5-037C-588D-A96B-279079FC1E77}"/>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Tree>
    <p:extLst>
      <p:ext uri="{BB962C8B-B14F-4D97-AF65-F5344CB8AC3E}">
        <p14:creationId xmlns:p14="http://schemas.microsoft.com/office/powerpoint/2010/main" val="4066046469"/>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Direct Delivery via Catalog</a:t>
            </a:r>
            <a:endParaRPr lang="en-US" sz="4400">
              <a:latin typeface="Arial Black"/>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6" descr="Graphical user interface, application&#10;&#10;Description automatically generated">
            <a:extLst>
              <a:ext uri="{FF2B5EF4-FFF2-40B4-BE49-F238E27FC236}">
                <a16:creationId xmlns:a16="http://schemas.microsoft.com/office/drawing/2014/main" id="{D6E9C034-2938-5AB5-0CD7-F2DD0C9BC73D}"/>
              </a:ext>
            </a:extLst>
          </p:cNvPr>
          <p:cNvPicPr>
            <a:picLocks noChangeAspect="1"/>
          </p:cNvPicPr>
          <p:nvPr/>
        </p:nvPicPr>
        <p:blipFill>
          <a:blip r:embed="rId3"/>
          <a:stretch>
            <a:fillRect/>
          </a:stretch>
        </p:blipFill>
        <p:spPr>
          <a:xfrm>
            <a:off x="687859" y="1322412"/>
            <a:ext cx="9868929" cy="4295553"/>
          </a:xfrm>
          <a:prstGeom prst="rect">
            <a:avLst/>
          </a:prstGeom>
          <a:ln w="28575">
            <a:solidFill>
              <a:schemeClr val="tx1">
                <a:lumMod val="95000"/>
                <a:lumOff val="5000"/>
              </a:schemeClr>
            </a:solidFill>
          </a:ln>
        </p:spPr>
      </p:pic>
      <p:sp>
        <p:nvSpPr>
          <p:cNvPr id="7" name="Rectangle: Rounded Corners 6">
            <a:extLst>
              <a:ext uri="{FF2B5EF4-FFF2-40B4-BE49-F238E27FC236}">
                <a16:creationId xmlns:a16="http://schemas.microsoft.com/office/drawing/2014/main" id="{924380AB-5210-C82A-6A6D-630734747FED}"/>
              </a:ext>
            </a:extLst>
          </p:cNvPr>
          <p:cNvSpPr/>
          <p:nvPr/>
        </p:nvSpPr>
        <p:spPr>
          <a:xfrm>
            <a:off x="3732180" y="2495339"/>
            <a:ext cx="4720258" cy="248054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cs typeface="Arial"/>
              </a:rPr>
              <a:t>Click + button next to appropriate material/product group available to user</a:t>
            </a:r>
            <a:br>
              <a:rPr lang="en-US" sz="2000" b="1">
                <a:solidFill>
                  <a:schemeClr val="tx1">
                    <a:lumMod val="95000"/>
                    <a:lumOff val="5000"/>
                  </a:schemeClr>
                </a:solidFill>
                <a:latin typeface="Arial"/>
                <a:cs typeface="Arial"/>
              </a:rPr>
            </a:br>
            <a:endParaRPr lang="en-US" sz="2000" b="1">
              <a:latin typeface="Arial"/>
              <a:cs typeface="Arial"/>
            </a:endParaRPr>
          </a:p>
          <a:p>
            <a:pPr algn="ctr"/>
            <a:r>
              <a:rPr lang="en-US" sz="2000" b="1" u="sng">
                <a:solidFill>
                  <a:schemeClr val="tx1">
                    <a:lumMod val="95000"/>
                    <a:lumOff val="5000"/>
                  </a:schemeClr>
                </a:solidFill>
                <a:latin typeface="Arial"/>
                <a:ea typeface="+mn-lt"/>
                <a:cs typeface="Arial"/>
              </a:rPr>
              <a:t>Example: </a:t>
            </a:r>
            <a:br>
              <a:rPr lang="en-US" sz="2000" b="1">
                <a:solidFill>
                  <a:schemeClr val="tx1">
                    <a:lumMod val="95000"/>
                    <a:lumOff val="5000"/>
                  </a:schemeClr>
                </a:solidFill>
                <a:latin typeface="Arial"/>
                <a:ea typeface="+mn-lt"/>
                <a:cs typeface="Arial"/>
              </a:rPr>
            </a:br>
            <a:r>
              <a:rPr lang="en-US" sz="2000" b="1">
                <a:solidFill>
                  <a:schemeClr val="tx1">
                    <a:lumMod val="95000"/>
                    <a:lumOff val="5000"/>
                  </a:schemeClr>
                </a:solidFill>
                <a:latin typeface="Arial"/>
                <a:ea typeface="+mn-lt"/>
                <a:cs typeface="Arial"/>
              </a:rPr>
              <a:t>Meat (product) selected under Direct Delivery (request type).</a:t>
            </a:r>
          </a:p>
        </p:txBody>
      </p:sp>
      <p:sp>
        <p:nvSpPr>
          <p:cNvPr id="8" name="Rectangle: Rounded Corners 7">
            <a:extLst>
              <a:ext uri="{FF2B5EF4-FFF2-40B4-BE49-F238E27FC236}">
                <a16:creationId xmlns:a16="http://schemas.microsoft.com/office/drawing/2014/main" id="{E8EBB62E-71CF-877D-9CF7-1BEECAD63E6C}"/>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4" name="Oval 3">
            <a:extLst>
              <a:ext uri="{FF2B5EF4-FFF2-40B4-BE49-F238E27FC236}">
                <a16:creationId xmlns:a16="http://schemas.microsoft.com/office/drawing/2014/main" id="{A6854A9E-9C89-A617-E916-A1613B6F9B09}"/>
              </a:ext>
            </a:extLst>
          </p:cNvPr>
          <p:cNvSpPr/>
          <p:nvPr/>
        </p:nvSpPr>
        <p:spPr>
          <a:xfrm>
            <a:off x="875421" y="4167820"/>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3</a:t>
            </a:r>
          </a:p>
        </p:txBody>
      </p:sp>
    </p:spTree>
    <p:extLst>
      <p:ext uri="{BB962C8B-B14F-4D97-AF65-F5344CB8AC3E}">
        <p14:creationId xmlns:p14="http://schemas.microsoft.com/office/powerpoint/2010/main" val="1516675186"/>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Direct Delivery via Catalog</a:t>
            </a:r>
            <a:endParaRPr lang="en-US" sz="4400">
              <a:latin typeface="Arial Black"/>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6" name="Picture 7" descr="Graphical user interface, text, application, email&#10;&#10;Description automatically generated">
            <a:extLst>
              <a:ext uri="{FF2B5EF4-FFF2-40B4-BE49-F238E27FC236}">
                <a16:creationId xmlns:a16="http://schemas.microsoft.com/office/drawing/2014/main" id="{F53D7389-42CF-9D5F-9CD9-FB9B2AD20816}"/>
              </a:ext>
            </a:extLst>
          </p:cNvPr>
          <p:cNvPicPr>
            <a:picLocks noChangeAspect="1"/>
          </p:cNvPicPr>
          <p:nvPr/>
        </p:nvPicPr>
        <p:blipFill>
          <a:blip r:embed="rId3"/>
          <a:stretch>
            <a:fillRect/>
          </a:stretch>
        </p:blipFill>
        <p:spPr>
          <a:xfrm>
            <a:off x="687860" y="1350195"/>
            <a:ext cx="10620632" cy="3570664"/>
          </a:xfrm>
          <a:prstGeom prst="rect">
            <a:avLst/>
          </a:prstGeom>
          <a:ln w="28575">
            <a:solidFill>
              <a:schemeClr val="tx1"/>
            </a:solidFill>
          </a:ln>
        </p:spPr>
      </p:pic>
      <p:sp>
        <p:nvSpPr>
          <p:cNvPr id="8" name="Rectangle: Rounded Corners 7">
            <a:extLst>
              <a:ext uri="{FF2B5EF4-FFF2-40B4-BE49-F238E27FC236}">
                <a16:creationId xmlns:a16="http://schemas.microsoft.com/office/drawing/2014/main" id="{BE7734D5-639F-EC0B-2904-588AB7E4B207}"/>
              </a:ext>
            </a:extLst>
          </p:cNvPr>
          <p:cNvSpPr/>
          <p:nvPr/>
        </p:nvSpPr>
        <p:spPr>
          <a:xfrm>
            <a:off x="4923692" y="3607447"/>
            <a:ext cx="5351368" cy="2635000"/>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Arial"/>
                <a:cs typeface="Arial"/>
              </a:rPr>
              <a:t>Choose between Entitlement and Bonus</a:t>
            </a:r>
            <a:br>
              <a:rPr lang="en-US" sz="2000" b="1">
                <a:latin typeface="Arial"/>
                <a:cs typeface="Arial"/>
              </a:rPr>
            </a:br>
            <a:endParaRPr lang="en-US" sz="2000" b="1">
              <a:solidFill>
                <a:schemeClr val="tx1"/>
              </a:solidFill>
              <a:latin typeface="Arial"/>
              <a:cs typeface="Arial"/>
            </a:endParaRPr>
          </a:p>
          <a:p>
            <a:pPr algn="ctr"/>
            <a:r>
              <a:rPr lang="en-US" sz="2000" b="1">
                <a:solidFill>
                  <a:schemeClr val="tx1"/>
                </a:solidFill>
                <a:latin typeface="Arial"/>
                <a:cs typeface="Arial"/>
              </a:rPr>
              <a:t>Example:</a:t>
            </a:r>
          </a:p>
          <a:p>
            <a:pPr algn="ctr"/>
            <a:r>
              <a:rPr lang="en-US" sz="2000" b="1">
                <a:solidFill>
                  <a:schemeClr val="tx1"/>
                </a:solidFill>
                <a:latin typeface="Arial"/>
                <a:cs typeface="Arial"/>
              </a:rPr>
              <a:t>Entitlement (not Bonus) option selected under Meat </a:t>
            </a:r>
          </a:p>
        </p:txBody>
      </p:sp>
      <p:sp>
        <p:nvSpPr>
          <p:cNvPr id="10" name="Rectangle: Rounded Corners 9">
            <a:extLst>
              <a:ext uri="{FF2B5EF4-FFF2-40B4-BE49-F238E27FC236}">
                <a16:creationId xmlns:a16="http://schemas.microsoft.com/office/drawing/2014/main" id="{A7DABA79-E53F-3CAF-2028-208283C77CAE}"/>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4" name="Oval 3">
            <a:extLst>
              <a:ext uri="{FF2B5EF4-FFF2-40B4-BE49-F238E27FC236}">
                <a16:creationId xmlns:a16="http://schemas.microsoft.com/office/drawing/2014/main" id="{2317601D-F6CB-42CE-34C4-9859EEEF73C0}"/>
              </a:ext>
            </a:extLst>
          </p:cNvPr>
          <p:cNvSpPr/>
          <p:nvPr/>
        </p:nvSpPr>
        <p:spPr>
          <a:xfrm>
            <a:off x="1746278" y="2817991"/>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4</a:t>
            </a:r>
          </a:p>
        </p:txBody>
      </p:sp>
    </p:spTree>
    <p:extLst>
      <p:ext uri="{BB962C8B-B14F-4D97-AF65-F5344CB8AC3E}">
        <p14:creationId xmlns:p14="http://schemas.microsoft.com/office/powerpoint/2010/main" val="98100915"/>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Entitlement Budget Selection</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6" name="Picture 7" descr="Graphical user interface, text, application, email&#10;&#10;Description automatically generated">
            <a:extLst>
              <a:ext uri="{FF2B5EF4-FFF2-40B4-BE49-F238E27FC236}">
                <a16:creationId xmlns:a16="http://schemas.microsoft.com/office/drawing/2014/main" id="{F53D7389-42CF-9D5F-9CD9-FB9B2AD20816}"/>
              </a:ext>
            </a:extLst>
          </p:cNvPr>
          <p:cNvPicPr>
            <a:picLocks noChangeAspect="1"/>
          </p:cNvPicPr>
          <p:nvPr/>
        </p:nvPicPr>
        <p:blipFill>
          <a:blip r:embed="rId3"/>
          <a:stretch>
            <a:fillRect/>
          </a:stretch>
        </p:blipFill>
        <p:spPr>
          <a:xfrm>
            <a:off x="687860" y="1350195"/>
            <a:ext cx="10620632" cy="3570664"/>
          </a:xfrm>
          <a:prstGeom prst="rect">
            <a:avLst/>
          </a:prstGeom>
          <a:ln w="28575">
            <a:solidFill>
              <a:schemeClr val="tx1"/>
            </a:solidFill>
          </a:ln>
        </p:spPr>
      </p:pic>
      <p:sp>
        <p:nvSpPr>
          <p:cNvPr id="8" name="Rectangle: Rounded Corners 7">
            <a:extLst>
              <a:ext uri="{FF2B5EF4-FFF2-40B4-BE49-F238E27FC236}">
                <a16:creationId xmlns:a16="http://schemas.microsoft.com/office/drawing/2014/main" id="{BE7734D5-639F-EC0B-2904-588AB7E4B207}"/>
              </a:ext>
            </a:extLst>
          </p:cNvPr>
          <p:cNvSpPr/>
          <p:nvPr/>
        </p:nvSpPr>
        <p:spPr>
          <a:xfrm>
            <a:off x="5184101" y="3689825"/>
            <a:ext cx="5317499" cy="1811217"/>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Arial"/>
                <a:cs typeface="Arial"/>
              </a:rPr>
              <a:t>Entitlement:</a:t>
            </a:r>
            <a:br>
              <a:rPr lang="en-US" sz="2000" b="1">
                <a:latin typeface="Arial"/>
                <a:cs typeface="Arial"/>
              </a:rPr>
            </a:br>
            <a:endParaRPr lang="en-US" sz="2000"/>
          </a:p>
          <a:p>
            <a:pPr algn="ctr"/>
            <a:r>
              <a:rPr lang="en-US" sz="2000" b="1">
                <a:solidFill>
                  <a:schemeClr val="tx1"/>
                </a:solidFill>
                <a:latin typeface="Arial"/>
                <a:cs typeface="Arial"/>
              </a:rPr>
              <a:t>Ordering these products will decrease entitlement balance.</a:t>
            </a:r>
          </a:p>
        </p:txBody>
      </p:sp>
      <p:sp>
        <p:nvSpPr>
          <p:cNvPr id="10" name="Rectangle: Rounded Corners 9">
            <a:extLst>
              <a:ext uri="{FF2B5EF4-FFF2-40B4-BE49-F238E27FC236}">
                <a16:creationId xmlns:a16="http://schemas.microsoft.com/office/drawing/2014/main" id="{3DB3BDE7-7EF2-3EB7-9959-FB29A00C07A3}"/>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Tree>
    <p:extLst>
      <p:ext uri="{BB962C8B-B14F-4D97-AF65-F5344CB8AC3E}">
        <p14:creationId xmlns:p14="http://schemas.microsoft.com/office/powerpoint/2010/main" val="2881058448"/>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Entitlement Budget Selection</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29</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6" name="Picture 7" descr="Graphical user interface, text, application, email&#10;&#10;Description automatically generated">
            <a:extLst>
              <a:ext uri="{FF2B5EF4-FFF2-40B4-BE49-F238E27FC236}">
                <a16:creationId xmlns:a16="http://schemas.microsoft.com/office/drawing/2014/main" id="{F53D7389-42CF-9D5F-9CD9-FB9B2AD20816}"/>
              </a:ext>
            </a:extLst>
          </p:cNvPr>
          <p:cNvPicPr>
            <a:picLocks noChangeAspect="1"/>
          </p:cNvPicPr>
          <p:nvPr/>
        </p:nvPicPr>
        <p:blipFill>
          <a:blip r:embed="rId3"/>
          <a:stretch>
            <a:fillRect/>
          </a:stretch>
        </p:blipFill>
        <p:spPr>
          <a:xfrm>
            <a:off x="687860" y="1350195"/>
            <a:ext cx="10620632" cy="3570664"/>
          </a:xfrm>
          <a:prstGeom prst="rect">
            <a:avLst/>
          </a:prstGeom>
          <a:ln w="28575">
            <a:solidFill>
              <a:schemeClr val="tx1"/>
            </a:solidFill>
          </a:ln>
        </p:spPr>
      </p:pic>
      <p:sp>
        <p:nvSpPr>
          <p:cNvPr id="8" name="Rectangle: Rounded Corners 7">
            <a:extLst>
              <a:ext uri="{FF2B5EF4-FFF2-40B4-BE49-F238E27FC236}">
                <a16:creationId xmlns:a16="http://schemas.microsoft.com/office/drawing/2014/main" id="{BE7734D5-639F-EC0B-2904-588AB7E4B207}"/>
              </a:ext>
            </a:extLst>
          </p:cNvPr>
          <p:cNvSpPr/>
          <p:nvPr/>
        </p:nvSpPr>
        <p:spPr>
          <a:xfrm>
            <a:off x="5410642" y="3545663"/>
            <a:ext cx="4328958" cy="2408792"/>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tx1"/>
                </a:solidFill>
                <a:latin typeface="Arial"/>
                <a:cs typeface="Arial"/>
              </a:rPr>
              <a:t>Bonus:</a:t>
            </a:r>
          </a:p>
          <a:p>
            <a:pPr marL="342900" indent="-342900">
              <a:buFont typeface="Arial"/>
              <a:buChar char="•"/>
            </a:pPr>
            <a:r>
              <a:rPr lang="en-US" sz="2000" b="1" dirty="0">
                <a:solidFill>
                  <a:schemeClr val="tx1"/>
                </a:solidFill>
                <a:latin typeface="Arial"/>
                <a:cs typeface="Arial"/>
              </a:rPr>
              <a:t>Ordering bonus products will </a:t>
            </a:r>
            <a:r>
              <a:rPr lang="en-US" sz="2000" b="1" i="1" u="sng" dirty="0">
                <a:solidFill>
                  <a:schemeClr val="tx1"/>
                </a:solidFill>
                <a:latin typeface="Arial"/>
                <a:cs typeface="Arial"/>
              </a:rPr>
              <a:t>not</a:t>
            </a:r>
            <a:r>
              <a:rPr lang="en-US" sz="2000" b="1" dirty="0">
                <a:solidFill>
                  <a:schemeClr val="tx1"/>
                </a:solidFill>
                <a:latin typeface="Arial"/>
                <a:cs typeface="Arial"/>
              </a:rPr>
              <a:t> impact entitlement balance.</a:t>
            </a:r>
          </a:p>
          <a:p>
            <a:pPr marL="342900" indent="-342900">
              <a:buFont typeface="Arial"/>
              <a:buChar char="•"/>
            </a:pPr>
            <a:endParaRPr lang="en-US" sz="2200" b="1" dirty="0">
              <a:solidFill>
                <a:schemeClr val="tx1"/>
              </a:solidFill>
              <a:latin typeface="Arial"/>
              <a:cs typeface="Arial"/>
            </a:endParaRPr>
          </a:p>
        </p:txBody>
      </p:sp>
      <p:sp>
        <p:nvSpPr>
          <p:cNvPr id="10" name="Rectangle: Rounded Corners 9">
            <a:extLst>
              <a:ext uri="{FF2B5EF4-FFF2-40B4-BE49-F238E27FC236}">
                <a16:creationId xmlns:a16="http://schemas.microsoft.com/office/drawing/2014/main" id="{6A7D5BFE-89D4-6B6C-3469-6CCE07FCE05F}"/>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Tree>
    <p:extLst>
      <p:ext uri="{BB962C8B-B14F-4D97-AF65-F5344CB8AC3E}">
        <p14:creationId xmlns:p14="http://schemas.microsoft.com/office/powerpoint/2010/main" val="326907473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a:t>
            </a:fld>
            <a:endParaRPr lang="en-US"/>
          </a:p>
        </p:txBody>
      </p:sp>
      <p:sp>
        <p:nvSpPr>
          <p:cNvPr id="2" name="Rectangle 1">
            <a:extLst>
              <a:ext uri="{FF2B5EF4-FFF2-40B4-BE49-F238E27FC236}">
                <a16:creationId xmlns:a16="http://schemas.microsoft.com/office/drawing/2014/main" id="{CC0C49CC-F888-4155-BE46-C48E890DBB5E}"/>
              </a:ext>
            </a:extLst>
          </p:cNvPr>
          <p:cNvSpPr/>
          <p:nvPr/>
        </p:nvSpPr>
        <p:spPr>
          <a:xfrm>
            <a:off x="0" y="6079619"/>
            <a:ext cx="12192000" cy="638176"/>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p>
        </p:txBody>
      </p:sp>
      <p:sp>
        <p:nvSpPr>
          <p:cNvPr id="5" name="TextBox 4">
            <a:extLst>
              <a:ext uri="{FF2B5EF4-FFF2-40B4-BE49-F238E27FC236}">
                <a16:creationId xmlns:a16="http://schemas.microsoft.com/office/drawing/2014/main" id="{5F78BB54-0D2C-40A1-A790-38519AE393CD}"/>
              </a:ext>
            </a:extLst>
          </p:cNvPr>
          <p:cNvSpPr txBox="1"/>
          <p:nvPr/>
        </p:nvSpPr>
        <p:spPr>
          <a:xfrm>
            <a:off x="1887794" y="398206"/>
            <a:ext cx="8201284" cy="830997"/>
          </a:xfrm>
          <a:prstGeom prst="rect">
            <a:avLst/>
          </a:prstGeom>
          <a:noFill/>
        </p:spPr>
        <p:txBody>
          <a:bodyPr wrap="none" rtlCol="0">
            <a:spAutoFit/>
          </a:bodyPr>
          <a:lstStyle/>
          <a:p>
            <a:r>
              <a:rPr lang="en-US" sz="4800">
                <a:latin typeface="Arial" panose="020B0604020202020204" pitchFamily="34" charset="0"/>
                <a:cs typeface="Arial" panose="020B0604020202020204" pitchFamily="34" charset="0"/>
              </a:rPr>
              <a:t>Acknowledgement Statement</a:t>
            </a:r>
          </a:p>
        </p:txBody>
      </p:sp>
      <p:sp>
        <p:nvSpPr>
          <p:cNvPr id="7" name="TextBox 6">
            <a:extLst>
              <a:ext uri="{FF2B5EF4-FFF2-40B4-BE49-F238E27FC236}">
                <a16:creationId xmlns:a16="http://schemas.microsoft.com/office/drawing/2014/main" id="{8B87BDDD-10FD-4849-81DA-552724D0332D}"/>
              </a:ext>
            </a:extLst>
          </p:cNvPr>
          <p:cNvSpPr txBox="1"/>
          <p:nvPr/>
        </p:nvSpPr>
        <p:spPr>
          <a:xfrm>
            <a:off x="400971" y="1348298"/>
            <a:ext cx="11174930" cy="4612225"/>
          </a:xfrm>
          <a:prstGeom prst="rect">
            <a:avLst/>
          </a:prstGeom>
          <a:noFill/>
        </p:spPr>
        <p:txBody>
          <a:bodyPr wrap="square">
            <a:spAutoFit/>
          </a:bodyPr>
          <a:lstStyle/>
          <a:p>
            <a:pPr marL="0" indent="0">
              <a:lnSpc>
                <a:spcPct val="120000"/>
              </a:lnSpc>
              <a:buClr>
                <a:schemeClr val="accent6">
                  <a:lumMod val="75000"/>
                </a:schemeClr>
              </a:buClr>
              <a:buNone/>
            </a:pPr>
            <a:r>
              <a:rPr lang="en-US" sz="2800">
                <a:solidFill>
                  <a:schemeClr val="tx1">
                    <a:lumMod val="95000"/>
                    <a:lumOff val="5000"/>
                  </a:schemeClr>
                </a:solidFill>
                <a:latin typeface="Arial" panose="020B0604020202020204" pitchFamily="34" charset="0"/>
                <a:cs typeface="Arial" panose="020B0604020202020204" pitchFamily="34" charset="0"/>
              </a:rPr>
              <a:t>You understand and acknowledge that:</a:t>
            </a:r>
          </a:p>
          <a:p>
            <a:pPr marL="0" indent="0">
              <a:lnSpc>
                <a:spcPct val="120000"/>
              </a:lnSpc>
              <a:buClr>
                <a:schemeClr val="accent6">
                  <a:lumMod val="75000"/>
                </a:schemeClr>
              </a:buClr>
              <a:buNone/>
            </a:pPr>
            <a:endParaRPr lang="en-US" sz="2800">
              <a:solidFill>
                <a:schemeClr val="tx1">
                  <a:lumMod val="95000"/>
                  <a:lumOff val="5000"/>
                </a:schemeClr>
              </a:solidFill>
              <a:latin typeface="Arial" panose="020B0604020202020204" pitchFamily="34" charset="0"/>
              <a:cs typeface="Arial" panose="020B0604020202020204" pitchFamily="34" charset="0"/>
            </a:endParaRPr>
          </a:p>
          <a:p>
            <a:pPr marL="457200" indent="-457200">
              <a:lnSpc>
                <a:spcPct val="120000"/>
              </a:lnSpc>
              <a:buClr>
                <a:schemeClr val="accent6">
                  <a:lumMod val="75000"/>
                </a:schemeClr>
              </a:buClr>
              <a:buFont typeface="Wingdings" pitchFamily="2" charset="2"/>
              <a:buChar char="q"/>
            </a:pPr>
            <a:r>
              <a:rPr lang="en-US" sz="2800">
                <a:solidFill>
                  <a:schemeClr val="tx1">
                    <a:lumMod val="95000"/>
                    <a:lumOff val="5000"/>
                  </a:schemeClr>
                </a:solidFill>
                <a:latin typeface="Arial" panose="020B0604020202020204" pitchFamily="34" charset="0"/>
                <a:cs typeface="Arial" panose="020B0604020202020204" pitchFamily="34" charset="0"/>
              </a:rPr>
              <a:t>The training you are about to take does not cover the entire scope of the program; and that</a:t>
            </a:r>
          </a:p>
          <a:p>
            <a:endParaRPr lang="en-US" sz="2800">
              <a:solidFill>
                <a:schemeClr val="tx1">
                  <a:lumMod val="95000"/>
                  <a:lumOff val="5000"/>
                </a:schemeClr>
              </a:solidFill>
              <a:latin typeface="Arial" panose="020B0604020202020204" pitchFamily="34" charset="0"/>
              <a:cs typeface="Arial" panose="020B0604020202020204" pitchFamily="34" charset="0"/>
            </a:endParaRPr>
          </a:p>
          <a:p>
            <a:pPr marL="457200" indent="-457200">
              <a:lnSpc>
                <a:spcPct val="120000"/>
              </a:lnSpc>
              <a:buClr>
                <a:schemeClr val="accent6">
                  <a:lumMod val="75000"/>
                </a:schemeClr>
              </a:buClr>
              <a:buFont typeface="Wingdings" pitchFamily="2" charset="2"/>
              <a:buChar char="q"/>
            </a:pPr>
            <a:r>
              <a:rPr lang="en-US" sz="2800">
                <a:solidFill>
                  <a:schemeClr val="tx1">
                    <a:lumMod val="95000"/>
                    <a:lumOff val="5000"/>
                  </a:schemeClr>
                </a:solidFill>
                <a:latin typeface="Arial" panose="020B0604020202020204" pitchFamily="34" charset="0"/>
                <a:cs typeface="Arial" panose="020B0604020202020204" pitchFamily="34" charset="0"/>
              </a:rPr>
              <a:t>You are responsible for knowing and understanding all handbooks, manuals, alerts, notices, and guidance, as well as any other forms of communication that provide further guidance, clarification, or instruction on operating the program.</a:t>
            </a:r>
          </a:p>
        </p:txBody>
      </p:sp>
    </p:spTree>
    <p:custDataLst>
      <p:tags r:id="rId1"/>
    </p:custDataLst>
    <p:extLst>
      <p:ext uri="{BB962C8B-B14F-4D97-AF65-F5344CB8AC3E}">
        <p14:creationId xmlns:p14="http://schemas.microsoft.com/office/powerpoint/2010/main" val="2586534041"/>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Domestic Order Shopping Cart Screen</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30</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10" name="Picture 11" descr="Table&#10;&#10;Description automatically generated">
            <a:extLst>
              <a:ext uri="{FF2B5EF4-FFF2-40B4-BE49-F238E27FC236}">
                <a16:creationId xmlns:a16="http://schemas.microsoft.com/office/drawing/2014/main" id="{E3BFB4D3-2ECE-0354-4A05-1ACDE7948BC5}"/>
              </a:ext>
            </a:extLst>
          </p:cNvPr>
          <p:cNvPicPr>
            <a:picLocks noChangeAspect="1"/>
          </p:cNvPicPr>
          <p:nvPr/>
        </p:nvPicPr>
        <p:blipFill>
          <a:blip r:embed="rId3"/>
          <a:stretch>
            <a:fillRect/>
          </a:stretch>
        </p:blipFill>
        <p:spPr>
          <a:xfrm>
            <a:off x="700483" y="1853742"/>
            <a:ext cx="10610334" cy="3528939"/>
          </a:xfrm>
          <a:prstGeom prst="rect">
            <a:avLst/>
          </a:prstGeom>
          <a:ln w="28575">
            <a:solidFill>
              <a:schemeClr val="tx1"/>
            </a:solidFill>
          </a:ln>
        </p:spPr>
      </p:pic>
      <p:sp>
        <p:nvSpPr>
          <p:cNvPr id="12" name="Rectangle: Rounded Corners 11">
            <a:extLst>
              <a:ext uri="{FF2B5EF4-FFF2-40B4-BE49-F238E27FC236}">
                <a16:creationId xmlns:a16="http://schemas.microsoft.com/office/drawing/2014/main" id="{31491909-D214-DFF0-81B2-CCD4580CCC7E}"/>
              </a:ext>
            </a:extLst>
          </p:cNvPr>
          <p:cNvSpPr/>
          <p:nvPr/>
        </p:nvSpPr>
        <p:spPr>
          <a:xfrm>
            <a:off x="5412680" y="1589312"/>
            <a:ext cx="4056740" cy="1401402"/>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Arial"/>
                <a:cs typeface="Arial"/>
              </a:rPr>
              <a:t>List of products available for selected criteria displayed.</a:t>
            </a:r>
          </a:p>
        </p:txBody>
      </p:sp>
      <p:sp>
        <p:nvSpPr>
          <p:cNvPr id="13" name="Rectangle 12">
            <a:extLst>
              <a:ext uri="{FF2B5EF4-FFF2-40B4-BE49-F238E27FC236}">
                <a16:creationId xmlns:a16="http://schemas.microsoft.com/office/drawing/2014/main" id="{1F0F6F51-28EF-C114-890C-3ED6F724617D}"/>
              </a:ext>
            </a:extLst>
          </p:cNvPr>
          <p:cNvSpPr/>
          <p:nvPr/>
        </p:nvSpPr>
        <p:spPr>
          <a:xfrm>
            <a:off x="3599934" y="3160679"/>
            <a:ext cx="7444944" cy="170934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DB482CDF-BE3E-A853-4DEE-A49D6378B644}"/>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Tree>
    <p:extLst>
      <p:ext uri="{BB962C8B-B14F-4D97-AF65-F5344CB8AC3E}">
        <p14:creationId xmlns:p14="http://schemas.microsoft.com/office/powerpoint/2010/main" val="840718932"/>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Domestic Order Shopping Cart Screen</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31</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10" name="Picture 11" descr="Table&#10;&#10;Description automatically generated">
            <a:extLst>
              <a:ext uri="{FF2B5EF4-FFF2-40B4-BE49-F238E27FC236}">
                <a16:creationId xmlns:a16="http://schemas.microsoft.com/office/drawing/2014/main" id="{E3BFB4D3-2ECE-0354-4A05-1ACDE7948BC5}"/>
              </a:ext>
            </a:extLst>
          </p:cNvPr>
          <p:cNvPicPr>
            <a:picLocks noChangeAspect="1"/>
          </p:cNvPicPr>
          <p:nvPr/>
        </p:nvPicPr>
        <p:blipFill>
          <a:blip r:embed="rId3"/>
          <a:stretch>
            <a:fillRect/>
          </a:stretch>
        </p:blipFill>
        <p:spPr>
          <a:xfrm>
            <a:off x="700483" y="1481172"/>
            <a:ext cx="10610334" cy="3528939"/>
          </a:xfrm>
          <a:prstGeom prst="rect">
            <a:avLst/>
          </a:prstGeom>
          <a:ln w="28575">
            <a:solidFill>
              <a:schemeClr val="tx1"/>
            </a:solidFill>
          </a:ln>
        </p:spPr>
      </p:pic>
      <p:sp>
        <p:nvSpPr>
          <p:cNvPr id="12" name="Rectangle: Rounded Corners 11">
            <a:extLst>
              <a:ext uri="{FF2B5EF4-FFF2-40B4-BE49-F238E27FC236}">
                <a16:creationId xmlns:a16="http://schemas.microsoft.com/office/drawing/2014/main" id="{31491909-D214-DFF0-81B2-CCD4580CCC7E}"/>
              </a:ext>
            </a:extLst>
          </p:cNvPr>
          <p:cNvSpPr/>
          <p:nvPr/>
        </p:nvSpPr>
        <p:spPr>
          <a:xfrm>
            <a:off x="2069714" y="5160350"/>
            <a:ext cx="4363998" cy="1316957"/>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Arial"/>
                <a:cs typeface="Arial"/>
              </a:rPr>
              <a:t>Can adjust number of products to display at bottom of list</a:t>
            </a:r>
            <a:endParaRPr lang="en-US">
              <a:solidFill>
                <a:schemeClr val="tx1"/>
              </a:solidFill>
            </a:endParaRPr>
          </a:p>
        </p:txBody>
      </p:sp>
      <p:sp>
        <p:nvSpPr>
          <p:cNvPr id="14" name="Rectangle 13">
            <a:extLst>
              <a:ext uri="{FF2B5EF4-FFF2-40B4-BE49-F238E27FC236}">
                <a16:creationId xmlns:a16="http://schemas.microsoft.com/office/drawing/2014/main" id="{4342E04D-27A8-4148-983F-1AEE0E774E96}"/>
              </a:ext>
            </a:extLst>
          </p:cNvPr>
          <p:cNvSpPr/>
          <p:nvPr/>
        </p:nvSpPr>
        <p:spPr>
          <a:xfrm>
            <a:off x="3513901" y="4621359"/>
            <a:ext cx="1462216" cy="38099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DB482CDF-BE3E-A853-4DEE-A49D6378B644}"/>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Tree>
    <p:extLst>
      <p:ext uri="{BB962C8B-B14F-4D97-AF65-F5344CB8AC3E}">
        <p14:creationId xmlns:p14="http://schemas.microsoft.com/office/powerpoint/2010/main" val="3278608656"/>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C9F4FD7F-48B5-C769-C251-CE219A7FB4A1}"/>
              </a:ext>
            </a:extLst>
          </p:cNvPr>
          <p:cNvSpPr txBox="1">
            <a:spLocks/>
          </p:cNvSpPr>
          <p:nvPr/>
        </p:nvSpPr>
        <p:spPr>
          <a:xfrm>
            <a:off x="982722" y="1851166"/>
            <a:ext cx="5117760" cy="2528596"/>
          </a:xfrm>
          <a:prstGeom prst="rect">
            <a:avLst/>
          </a:prstGeom>
        </p:spPr>
        <p:txBody>
          <a:bodyPr lIns="91440" tIns="45720" rIns="91440" bIns="45720" anchor="t"/>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457200">
              <a:buFont typeface="Arial,Sans-Serif" panose="020B0604020202020204" pitchFamily="34" charset="0"/>
              <a:buChar char="•"/>
            </a:pPr>
            <a:endParaRPr lang="en-US" sz="3200">
              <a:latin typeface="Arial"/>
              <a:cs typeface="Arial"/>
            </a:endParaRPr>
          </a:p>
          <a:p>
            <a:pPr algn="ctr"/>
            <a:r>
              <a:rPr lang="en-US" sz="3200">
                <a:latin typeface="Arial"/>
                <a:cs typeface="Arial"/>
              </a:rPr>
              <a:t>Scan QR Code to access the assessment or click/type the link below in your browser.</a:t>
            </a:r>
          </a:p>
        </p:txBody>
      </p:sp>
      <p:sp>
        <p:nvSpPr>
          <p:cNvPr id="22" name="TextBox 21">
            <a:extLst>
              <a:ext uri="{FF2B5EF4-FFF2-40B4-BE49-F238E27FC236}">
                <a16:creationId xmlns:a16="http://schemas.microsoft.com/office/drawing/2014/main" id="{F86DE82A-27D7-E611-511F-90AB793B15B7}"/>
              </a:ext>
            </a:extLst>
          </p:cNvPr>
          <p:cNvSpPr txBox="1"/>
          <p:nvPr/>
        </p:nvSpPr>
        <p:spPr>
          <a:xfrm>
            <a:off x="381550" y="999898"/>
            <a:ext cx="772981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rgbClr val="007767"/>
                </a:solidFill>
                <a:latin typeface="Arial"/>
              </a:rPr>
              <a:t>RA-Assessment:</a:t>
            </a:r>
            <a:r>
              <a:rPr lang="en-US" sz="6000" b="1">
                <a:solidFill>
                  <a:srgbClr val="66B948"/>
                </a:solidFill>
                <a:latin typeface="Arial"/>
              </a:rPr>
              <a:t> </a:t>
            </a:r>
            <a:r>
              <a:rPr lang="en-US" sz="4400" b="1">
                <a:solidFill>
                  <a:srgbClr val="66B948"/>
                </a:solidFill>
                <a:latin typeface="Arial"/>
              </a:rPr>
              <a:t>  </a:t>
            </a:r>
            <a:endParaRPr lang="en-US"/>
          </a:p>
        </p:txBody>
      </p:sp>
      <p:sp>
        <p:nvSpPr>
          <p:cNvPr id="24" name="Rectangle 23">
            <a:extLst>
              <a:ext uri="{FF2B5EF4-FFF2-40B4-BE49-F238E27FC236}">
                <a16:creationId xmlns:a16="http://schemas.microsoft.com/office/drawing/2014/main" id="{04AAB0E4-0300-DBB2-BBC3-9A72FD8FF44E}"/>
              </a:ext>
            </a:extLst>
          </p:cNvPr>
          <p:cNvSpPr/>
          <p:nvPr/>
        </p:nvSpPr>
        <p:spPr>
          <a:xfrm>
            <a:off x="0" y="6191677"/>
            <a:ext cx="12192000" cy="526118"/>
          </a:xfrm>
          <a:prstGeom prst="rect">
            <a:avLst/>
          </a:prstGeom>
          <a:solidFill>
            <a:srgbClr val="2D5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25" name="Rectangle 24">
            <a:extLst>
              <a:ext uri="{FF2B5EF4-FFF2-40B4-BE49-F238E27FC236}">
                <a16:creationId xmlns:a16="http://schemas.microsoft.com/office/drawing/2014/main" id="{F02A6FEF-05CC-4107-A195-06F678C4AB0B}"/>
              </a:ext>
            </a:extLst>
          </p:cNvPr>
          <p:cNvSpPr/>
          <p:nvPr/>
        </p:nvSpPr>
        <p:spPr>
          <a:xfrm>
            <a:off x="0" y="73264"/>
            <a:ext cx="12192000" cy="458883"/>
          </a:xfrm>
          <a:prstGeom prst="rect">
            <a:avLst/>
          </a:prstGeom>
          <a:solidFill>
            <a:srgbClr val="2D5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9" name="Slide Number Placeholder 8">
            <a:extLst>
              <a:ext uri="{FF2B5EF4-FFF2-40B4-BE49-F238E27FC236}">
                <a16:creationId xmlns:a16="http://schemas.microsoft.com/office/drawing/2014/main" id="{EBD9B72F-0316-A3EF-05C4-826757373413}"/>
              </a:ext>
            </a:extLst>
          </p:cNvPr>
          <p:cNvSpPr>
            <a:spLocks noGrp="1"/>
          </p:cNvSpPr>
          <p:nvPr>
            <p:ph type="sldNum" sz="quarter" idx="20"/>
          </p:nvPr>
        </p:nvSpPr>
        <p:spPr>
          <a:xfrm>
            <a:off x="11502372" y="100853"/>
            <a:ext cx="539470" cy="591670"/>
          </a:xfrm>
        </p:spPr>
        <p:txBody>
          <a:bodyPr/>
          <a:lstStyle/>
          <a:p>
            <a:fld id="{4179449E-6FBB-2343-B3AE-D1EFA46A6E77}" type="slidenum">
              <a:rPr lang="en-US" dirty="0" smtClean="0"/>
              <a:pPr/>
              <a:t>32</a:t>
            </a:fld>
            <a:endParaRPr lang="en-US"/>
          </a:p>
        </p:txBody>
      </p:sp>
      <p:sp>
        <p:nvSpPr>
          <p:cNvPr id="3" name="TextBox 2">
            <a:extLst>
              <a:ext uri="{FF2B5EF4-FFF2-40B4-BE49-F238E27FC236}">
                <a16:creationId xmlns:a16="http://schemas.microsoft.com/office/drawing/2014/main" id="{8E4D4BD8-3108-C48B-E982-B784BBF2148D}"/>
              </a:ext>
            </a:extLst>
          </p:cNvPr>
          <p:cNvSpPr txBox="1"/>
          <p:nvPr/>
        </p:nvSpPr>
        <p:spPr>
          <a:xfrm>
            <a:off x="194733" y="4780845"/>
            <a:ext cx="7343422"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70C0"/>
                </a:solidFill>
                <a:hlinkClick r:id="rId3">
                  <a:extLst>
                    <a:ext uri="{A12FA001-AC4F-418D-AE19-62706E023703}">
                      <ahyp:hlinkClr xmlns:ahyp="http://schemas.microsoft.com/office/drawing/2018/hyperlinkcolor" val="tx"/>
                    </a:ext>
                  </a:extLst>
                </a:hlinkClick>
              </a:rPr>
              <a:t>https://forms.office.com/r/rEdmq9dELn</a:t>
            </a:r>
          </a:p>
          <a:p>
            <a:endParaRPr lang="en-US"/>
          </a:p>
        </p:txBody>
      </p:sp>
      <p:pic>
        <p:nvPicPr>
          <p:cNvPr id="4" name="Picture 4" descr="A qr code on a green background&#10;&#10;Description automatically generated">
            <a:extLst>
              <a:ext uri="{FF2B5EF4-FFF2-40B4-BE49-F238E27FC236}">
                <a16:creationId xmlns:a16="http://schemas.microsoft.com/office/drawing/2014/main" id="{B6BB1605-7D61-5492-3CF6-8791F1016E37}"/>
              </a:ext>
            </a:extLst>
          </p:cNvPr>
          <p:cNvPicPr>
            <a:picLocks noChangeAspect="1"/>
          </p:cNvPicPr>
          <p:nvPr/>
        </p:nvPicPr>
        <p:blipFill>
          <a:blip r:embed="rId4"/>
          <a:stretch>
            <a:fillRect/>
          </a:stretch>
        </p:blipFill>
        <p:spPr>
          <a:xfrm>
            <a:off x="7289447" y="1264003"/>
            <a:ext cx="4583994" cy="4583994"/>
          </a:xfrm>
          <a:prstGeom prst="rect">
            <a:avLst/>
          </a:prstGeom>
        </p:spPr>
      </p:pic>
    </p:spTree>
    <p:extLst>
      <p:ext uri="{BB962C8B-B14F-4D97-AF65-F5344CB8AC3E}">
        <p14:creationId xmlns:p14="http://schemas.microsoft.com/office/powerpoint/2010/main" val="36062215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Domestic Order Shopping Cart Screen</a:t>
            </a:r>
            <a:endParaRPr lang="en-US" sz="4400" b="0">
              <a:latin typeface="Arial"/>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3" descr="Table&#10;&#10;Description automatically generated">
            <a:extLst>
              <a:ext uri="{FF2B5EF4-FFF2-40B4-BE49-F238E27FC236}">
                <a16:creationId xmlns:a16="http://schemas.microsoft.com/office/drawing/2014/main" id="{C677A2F5-8691-5F8C-ECC7-0FF63A3376F7}"/>
              </a:ext>
            </a:extLst>
          </p:cNvPr>
          <p:cNvPicPr>
            <a:picLocks noChangeAspect="1"/>
          </p:cNvPicPr>
          <p:nvPr/>
        </p:nvPicPr>
        <p:blipFill>
          <a:blip r:embed="rId3"/>
          <a:stretch>
            <a:fillRect/>
          </a:stretch>
        </p:blipFill>
        <p:spPr>
          <a:xfrm>
            <a:off x="687859" y="1501467"/>
            <a:ext cx="10620632" cy="3504957"/>
          </a:xfrm>
          <a:prstGeom prst="rect">
            <a:avLst/>
          </a:prstGeom>
          <a:ln w="28575">
            <a:solidFill>
              <a:schemeClr val="tx1"/>
            </a:solidFill>
          </a:ln>
        </p:spPr>
      </p:pic>
      <p:sp>
        <p:nvSpPr>
          <p:cNvPr id="4" name="Rectangle: Rounded Corners 3">
            <a:extLst>
              <a:ext uri="{FF2B5EF4-FFF2-40B4-BE49-F238E27FC236}">
                <a16:creationId xmlns:a16="http://schemas.microsoft.com/office/drawing/2014/main" id="{55637F8F-2998-4D97-A6FE-FC3C33D180C7}"/>
              </a:ext>
            </a:extLst>
          </p:cNvPr>
          <p:cNvSpPr/>
          <p:nvPr/>
        </p:nvSpPr>
        <p:spPr>
          <a:xfrm>
            <a:off x="2432110" y="4443525"/>
            <a:ext cx="2984161" cy="140332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Arial"/>
                <a:cs typeface="Arial"/>
              </a:rPr>
              <a:t>Do not enter value in Quantity field</a:t>
            </a:r>
            <a:endParaRPr lang="en-US"/>
          </a:p>
        </p:txBody>
      </p:sp>
      <p:sp>
        <p:nvSpPr>
          <p:cNvPr id="8" name="Rectangle: Rounded Corners 7">
            <a:extLst>
              <a:ext uri="{FF2B5EF4-FFF2-40B4-BE49-F238E27FC236}">
                <a16:creationId xmlns:a16="http://schemas.microsoft.com/office/drawing/2014/main" id="{1DCFB96A-7AC4-73DD-BDC4-7BAB1EDFEA28}"/>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Tree>
    <p:extLst>
      <p:ext uri="{BB962C8B-B14F-4D97-AF65-F5344CB8AC3E}">
        <p14:creationId xmlns:p14="http://schemas.microsoft.com/office/powerpoint/2010/main" val="1452077595"/>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Domestic Order Shopping Cart Screen</a:t>
            </a:r>
            <a:endParaRPr lang="en-US" sz="4400" b="0">
              <a:latin typeface="Arial"/>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3" descr="Table&#10;&#10;Description automatically generated">
            <a:extLst>
              <a:ext uri="{FF2B5EF4-FFF2-40B4-BE49-F238E27FC236}">
                <a16:creationId xmlns:a16="http://schemas.microsoft.com/office/drawing/2014/main" id="{C677A2F5-8691-5F8C-ECC7-0FF63A3376F7}"/>
              </a:ext>
            </a:extLst>
          </p:cNvPr>
          <p:cNvPicPr>
            <a:picLocks noChangeAspect="1"/>
          </p:cNvPicPr>
          <p:nvPr/>
        </p:nvPicPr>
        <p:blipFill>
          <a:blip r:embed="rId3"/>
          <a:stretch>
            <a:fillRect/>
          </a:stretch>
        </p:blipFill>
        <p:spPr>
          <a:xfrm>
            <a:off x="687859" y="1501467"/>
            <a:ext cx="10620632" cy="3504957"/>
          </a:xfrm>
          <a:prstGeom prst="rect">
            <a:avLst/>
          </a:prstGeom>
          <a:ln w="28575">
            <a:solidFill>
              <a:schemeClr val="tx1"/>
            </a:solidFill>
          </a:ln>
        </p:spPr>
      </p:pic>
      <p:sp>
        <p:nvSpPr>
          <p:cNvPr id="4" name="Rectangle: Rounded Corners 3">
            <a:extLst>
              <a:ext uri="{FF2B5EF4-FFF2-40B4-BE49-F238E27FC236}">
                <a16:creationId xmlns:a16="http://schemas.microsoft.com/office/drawing/2014/main" id="{55637F8F-2998-4D97-A6FE-FC3C33D180C7}"/>
              </a:ext>
            </a:extLst>
          </p:cNvPr>
          <p:cNvSpPr/>
          <p:nvPr/>
        </p:nvSpPr>
        <p:spPr>
          <a:xfrm>
            <a:off x="2895488" y="4690660"/>
            <a:ext cx="4243866" cy="1526888"/>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Arial"/>
                <a:cs typeface="Arial"/>
              </a:rPr>
              <a:t>Click Shipping Cart icon next to product to view product details and available delivery dates</a:t>
            </a:r>
          </a:p>
        </p:txBody>
      </p:sp>
      <p:sp>
        <p:nvSpPr>
          <p:cNvPr id="6" name="Rectangle 5">
            <a:extLst>
              <a:ext uri="{FF2B5EF4-FFF2-40B4-BE49-F238E27FC236}">
                <a16:creationId xmlns:a16="http://schemas.microsoft.com/office/drawing/2014/main" id="{DC3949E5-1C9C-4EAF-6059-CE535C29561B}"/>
              </a:ext>
            </a:extLst>
          </p:cNvPr>
          <p:cNvSpPr/>
          <p:nvPr/>
        </p:nvSpPr>
        <p:spPr>
          <a:xfrm>
            <a:off x="4454609" y="3249826"/>
            <a:ext cx="319217" cy="1029727"/>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Arrow: Left 6">
            <a:extLst>
              <a:ext uri="{FF2B5EF4-FFF2-40B4-BE49-F238E27FC236}">
                <a16:creationId xmlns:a16="http://schemas.microsoft.com/office/drawing/2014/main" id="{BDE3DB6C-B371-96F8-EA34-361E702D2F68}"/>
              </a:ext>
            </a:extLst>
          </p:cNvPr>
          <p:cNvSpPr/>
          <p:nvPr/>
        </p:nvSpPr>
        <p:spPr>
          <a:xfrm rot="1440000">
            <a:off x="5019849" y="4041360"/>
            <a:ext cx="978243" cy="483972"/>
          </a:xfrm>
          <a:prstGeom prst="leftArrow">
            <a:avLst/>
          </a:prstGeom>
          <a:solidFill>
            <a:schemeClr val="tx2"/>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333159A7-2468-3E44-BD49-C472DCB5957C}"/>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12" name="Oval 11">
            <a:extLst>
              <a:ext uri="{FF2B5EF4-FFF2-40B4-BE49-F238E27FC236}">
                <a16:creationId xmlns:a16="http://schemas.microsoft.com/office/drawing/2014/main" id="{A6FA73D8-8A5E-5752-EF66-977470885486}"/>
              </a:ext>
            </a:extLst>
          </p:cNvPr>
          <p:cNvSpPr/>
          <p:nvPr/>
        </p:nvSpPr>
        <p:spPr>
          <a:xfrm>
            <a:off x="4620107" y="2905077"/>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5</a:t>
            </a:r>
          </a:p>
        </p:txBody>
      </p:sp>
    </p:spTree>
    <p:extLst>
      <p:ext uri="{BB962C8B-B14F-4D97-AF65-F5344CB8AC3E}">
        <p14:creationId xmlns:p14="http://schemas.microsoft.com/office/powerpoint/2010/main" val="1024642595"/>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A964322F-8D4D-97DF-C383-430F5955A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787" y="1676148"/>
            <a:ext cx="5533118" cy="3883823"/>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Product Detail and Delivery Dates</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8" name="Rectangle: Rounded Corners 17">
            <a:extLst>
              <a:ext uri="{FF2B5EF4-FFF2-40B4-BE49-F238E27FC236}">
                <a16:creationId xmlns:a16="http://schemas.microsoft.com/office/drawing/2014/main" id="{B720E446-281F-6B43-EDA3-B251AFB73FB8}"/>
              </a:ext>
            </a:extLst>
          </p:cNvPr>
          <p:cNvSpPr/>
          <p:nvPr/>
        </p:nvSpPr>
        <p:spPr>
          <a:xfrm>
            <a:off x="8639502" y="3658215"/>
            <a:ext cx="3297874" cy="1369538"/>
          </a:xfrm>
          <a:prstGeom prst="roundRect">
            <a:avLst/>
          </a:prstGeom>
          <a:solidFill>
            <a:schemeClr val="accent6"/>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cs typeface="Arial"/>
              </a:rPr>
              <a:t>If scroll bar is present, use to see all available dates</a:t>
            </a:r>
          </a:p>
        </p:txBody>
      </p:sp>
      <p:sp>
        <p:nvSpPr>
          <p:cNvPr id="6" name="Rectangle 5">
            <a:extLst>
              <a:ext uri="{FF2B5EF4-FFF2-40B4-BE49-F238E27FC236}">
                <a16:creationId xmlns:a16="http://schemas.microsoft.com/office/drawing/2014/main" id="{4C8A3535-C2CE-0D5A-BDB0-47B90E7A712D}"/>
              </a:ext>
            </a:extLst>
          </p:cNvPr>
          <p:cNvSpPr/>
          <p:nvPr/>
        </p:nvSpPr>
        <p:spPr>
          <a:xfrm>
            <a:off x="3246457" y="1676148"/>
            <a:ext cx="3921597" cy="2065535"/>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Arrow: Right 6">
            <a:extLst>
              <a:ext uri="{FF2B5EF4-FFF2-40B4-BE49-F238E27FC236}">
                <a16:creationId xmlns:a16="http://schemas.microsoft.com/office/drawing/2014/main" id="{D97ECD27-25BF-20CE-A067-F949E17F43C1}"/>
              </a:ext>
            </a:extLst>
          </p:cNvPr>
          <p:cNvSpPr/>
          <p:nvPr/>
        </p:nvSpPr>
        <p:spPr>
          <a:xfrm>
            <a:off x="327053" y="2131712"/>
            <a:ext cx="3216210" cy="1538305"/>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Arial"/>
                <a:cs typeface="Arial"/>
              </a:rPr>
              <a:t>Product Details</a:t>
            </a:r>
          </a:p>
        </p:txBody>
      </p:sp>
      <p:sp>
        <p:nvSpPr>
          <p:cNvPr id="12" name="Rectangle: Rounded Corners 11">
            <a:extLst>
              <a:ext uri="{FF2B5EF4-FFF2-40B4-BE49-F238E27FC236}">
                <a16:creationId xmlns:a16="http://schemas.microsoft.com/office/drawing/2014/main" id="{36022508-33F6-4FBA-2D03-444FA95CA7E1}"/>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Tree>
    <p:extLst>
      <p:ext uri="{BB962C8B-B14F-4D97-AF65-F5344CB8AC3E}">
        <p14:creationId xmlns:p14="http://schemas.microsoft.com/office/powerpoint/2010/main" val="3290770436"/>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A964322F-8D4D-97DF-C383-430F5955A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3067" y="1536546"/>
            <a:ext cx="5533118" cy="3883823"/>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Product Detail and Delivery Dates</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 name="Rectangle 5">
            <a:extLst>
              <a:ext uri="{FF2B5EF4-FFF2-40B4-BE49-F238E27FC236}">
                <a16:creationId xmlns:a16="http://schemas.microsoft.com/office/drawing/2014/main" id="{4C8A3535-C2CE-0D5A-BDB0-47B90E7A712D}"/>
              </a:ext>
            </a:extLst>
          </p:cNvPr>
          <p:cNvSpPr/>
          <p:nvPr/>
        </p:nvSpPr>
        <p:spPr>
          <a:xfrm>
            <a:off x="6093328" y="3843820"/>
            <a:ext cx="1902374" cy="97746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Rounded Corners 11">
            <a:extLst>
              <a:ext uri="{FF2B5EF4-FFF2-40B4-BE49-F238E27FC236}">
                <a16:creationId xmlns:a16="http://schemas.microsoft.com/office/drawing/2014/main" id="{36022508-33F6-4FBA-2D03-444FA95CA7E1}"/>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3" name="Rectangle: Rounded Corners 2">
            <a:extLst>
              <a:ext uri="{FF2B5EF4-FFF2-40B4-BE49-F238E27FC236}">
                <a16:creationId xmlns:a16="http://schemas.microsoft.com/office/drawing/2014/main" id="{5F24D62E-A34F-F8C4-211E-FBBE72A8184A}"/>
              </a:ext>
            </a:extLst>
          </p:cNvPr>
          <p:cNvSpPr/>
          <p:nvPr/>
        </p:nvSpPr>
        <p:spPr>
          <a:xfrm>
            <a:off x="408709" y="1536546"/>
            <a:ext cx="5099462" cy="4023359"/>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i="1">
                <a:solidFill>
                  <a:schemeClr val="tx1"/>
                </a:solidFill>
                <a:latin typeface="Arial"/>
                <a:cs typeface="Arial"/>
              </a:rPr>
              <a:t>Delivery Date </a:t>
            </a:r>
            <a:br>
              <a:rPr lang="en-US" sz="2000" b="1" i="1">
                <a:latin typeface="Arial"/>
                <a:ea typeface="+mn-lt"/>
                <a:cs typeface="Arial"/>
              </a:rPr>
            </a:br>
            <a:endParaRPr lang="en-US" sz="2000"/>
          </a:p>
          <a:p>
            <a:pPr marL="342900" indent="-342900">
              <a:buFont typeface="Arial"/>
              <a:buChar char="•"/>
            </a:pPr>
            <a:r>
              <a:rPr lang="en-US" sz="2000" b="1">
                <a:solidFill>
                  <a:schemeClr val="tx1"/>
                </a:solidFill>
                <a:latin typeface="Arial"/>
                <a:cs typeface="Arial"/>
              </a:rPr>
              <a:t>Range of dates when commodities may be delivered to selected Deliver To/ Ship-To (Contracted Warehouse for Direct Delivery)</a:t>
            </a:r>
            <a:br>
              <a:rPr lang="en-US" sz="2000" b="1">
                <a:latin typeface="Arial"/>
                <a:cs typeface="Arial"/>
              </a:rPr>
            </a:br>
            <a:endParaRPr lang="en-US" sz="2000" b="1">
              <a:solidFill>
                <a:schemeClr val="tx1"/>
              </a:solidFill>
              <a:latin typeface="Arial"/>
              <a:cs typeface="Arial"/>
            </a:endParaRPr>
          </a:p>
          <a:p>
            <a:pPr marL="342900" indent="-342900">
              <a:buFont typeface="Arial"/>
              <a:buChar char="•"/>
            </a:pPr>
            <a:r>
              <a:rPr lang="en-US" sz="2000" b="1">
                <a:solidFill>
                  <a:schemeClr val="tx1"/>
                </a:solidFill>
                <a:latin typeface="Arial"/>
                <a:cs typeface="Arial"/>
              </a:rPr>
              <a:t>Pre-populated/not editable.</a:t>
            </a:r>
            <a:br>
              <a:rPr lang="en-US" sz="2000">
                <a:latin typeface="Century Gothic"/>
                <a:cs typeface="Arial"/>
              </a:rPr>
            </a:br>
            <a:endParaRPr lang="en-US" sz="2000" b="1">
              <a:solidFill>
                <a:schemeClr val="tx1"/>
              </a:solidFill>
              <a:latin typeface="Arial"/>
              <a:ea typeface="+mn-lt"/>
              <a:cs typeface="+mn-lt"/>
            </a:endParaRPr>
          </a:p>
        </p:txBody>
      </p:sp>
    </p:spTree>
    <p:extLst>
      <p:ext uri="{BB962C8B-B14F-4D97-AF65-F5344CB8AC3E}">
        <p14:creationId xmlns:p14="http://schemas.microsoft.com/office/powerpoint/2010/main" val="906202519"/>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Product Detail and Delivery Dates</a:t>
            </a:r>
            <a:endParaRPr lang="en-US" sz="4400" b="0">
              <a:latin typeface="Arial"/>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dirty="0" smtClean="0"/>
              <a:pPr/>
              <a:t>37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F35FFBE0-5641-4138-DA4C-BD98274A0D22}"/>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pic>
        <p:nvPicPr>
          <p:cNvPr id="4" name="Picture 3" descr="Table&#10;&#10;Description automatically generated">
            <a:extLst>
              <a:ext uri="{FF2B5EF4-FFF2-40B4-BE49-F238E27FC236}">
                <a16:creationId xmlns:a16="http://schemas.microsoft.com/office/drawing/2014/main" id="{C138B91B-FA24-A0CD-B44A-4995D80B93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604" y="1536546"/>
            <a:ext cx="5533118" cy="3883823"/>
          </a:xfrm>
          <a:prstGeom prst="rect">
            <a:avLst/>
          </a:prstGeom>
          <a:ln>
            <a:solidFill>
              <a:schemeClr val="tx1"/>
            </a:solidFill>
          </a:ln>
        </p:spPr>
      </p:pic>
      <p:sp>
        <p:nvSpPr>
          <p:cNvPr id="5" name="Rectangle 4">
            <a:extLst>
              <a:ext uri="{FF2B5EF4-FFF2-40B4-BE49-F238E27FC236}">
                <a16:creationId xmlns:a16="http://schemas.microsoft.com/office/drawing/2014/main" id="{C5DF8EBE-50AD-5217-BA2A-D95B9B846B16}"/>
              </a:ext>
            </a:extLst>
          </p:cNvPr>
          <p:cNvSpPr/>
          <p:nvPr/>
        </p:nvSpPr>
        <p:spPr>
          <a:xfrm>
            <a:off x="7277237" y="3878317"/>
            <a:ext cx="1902374" cy="93480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ectangle: Rounded Corners 2">
            <a:extLst>
              <a:ext uri="{FF2B5EF4-FFF2-40B4-BE49-F238E27FC236}">
                <a16:creationId xmlns:a16="http://schemas.microsoft.com/office/drawing/2014/main" id="{5874887A-7A8D-FD01-C787-6FDAFB819E59}"/>
              </a:ext>
            </a:extLst>
          </p:cNvPr>
          <p:cNvSpPr/>
          <p:nvPr/>
        </p:nvSpPr>
        <p:spPr>
          <a:xfrm>
            <a:off x="687754" y="1607505"/>
            <a:ext cx="4432044" cy="271688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i="1">
                <a:solidFill>
                  <a:schemeClr val="tx1"/>
                </a:solidFill>
                <a:latin typeface="Arial"/>
                <a:cs typeface="Arial"/>
              </a:rPr>
              <a:t>Order By Date </a:t>
            </a:r>
            <a:br>
              <a:rPr lang="en-US" sz="2000" b="1" i="1">
                <a:solidFill>
                  <a:schemeClr val="tx1"/>
                </a:solidFill>
                <a:latin typeface="Arial"/>
                <a:ea typeface="+mn-lt"/>
                <a:cs typeface="Arial"/>
              </a:rPr>
            </a:br>
            <a:endParaRPr lang="en-US" sz="2000"/>
          </a:p>
          <a:p>
            <a:pPr marL="342900" indent="-342900">
              <a:buFont typeface="Arial"/>
              <a:buChar char="•"/>
            </a:pPr>
            <a:r>
              <a:rPr lang="en-US" sz="2000" b="1">
                <a:solidFill>
                  <a:schemeClr val="tx1"/>
                </a:solidFill>
                <a:latin typeface="Arial"/>
                <a:cs typeface="Arial"/>
              </a:rPr>
              <a:t>Last date to submit request for the corresponding </a:t>
            </a:r>
            <a:r>
              <a:rPr lang="en-US" sz="2000" b="1" i="1">
                <a:solidFill>
                  <a:schemeClr val="tx1"/>
                </a:solidFill>
                <a:latin typeface="Arial"/>
                <a:cs typeface="Arial"/>
              </a:rPr>
              <a:t>Delivery Date</a:t>
            </a:r>
            <a:r>
              <a:rPr lang="en-US" sz="2000" b="1">
                <a:solidFill>
                  <a:schemeClr val="tx1"/>
                </a:solidFill>
                <a:latin typeface="Arial"/>
                <a:cs typeface="Arial"/>
              </a:rPr>
              <a:t>.</a:t>
            </a:r>
            <a:br>
              <a:rPr lang="en-US" sz="2000" b="1">
                <a:solidFill>
                  <a:schemeClr val="tx1"/>
                </a:solidFill>
                <a:latin typeface="Arial"/>
                <a:cs typeface="Arial"/>
              </a:rPr>
            </a:br>
            <a:endParaRPr lang="en-US" sz="2000" b="1">
              <a:solidFill>
                <a:schemeClr val="tx1"/>
              </a:solidFill>
              <a:latin typeface="Arial"/>
              <a:cs typeface="Arial"/>
            </a:endParaRPr>
          </a:p>
          <a:p>
            <a:pPr marL="342900" indent="-342900">
              <a:buFont typeface="Arial"/>
              <a:buChar char="•"/>
            </a:pPr>
            <a:r>
              <a:rPr lang="en-US" sz="2000" b="1">
                <a:solidFill>
                  <a:schemeClr val="tx1"/>
                </a:solidFill>
                <a:latin typeface="Arial"/>
                <a:cs typeface="Arial"/>
              </a:rPr>
              <a:t>Pre-populated/not editable.</a:t>
            </a:r>
            <a:br>
              <a:rPr lang="en-US" sz="2000">
                <a:solidFill>
                  <a:schemeClr val="tx1">
                    <a:lumMod val="95000"/>
                    <a:lumOff val="5000"/>
                  </a:schemeClr>
                </a:solidFill>
                <a:latin typeface="Century Gothic"/>
                <a:cs typeface="Arial"/>
              </a:rPr>
            </a:br>
            <a:endParaRPr lang="en-US" sz="2000" b="1">
              <a:solidFill>
                <a:schemeClr val="tx1"/>
              </a:solidFill>
              <a:latin typeface="Arial"/>
              <a:ea typeface="+mn-lt"/>
              <a:cs typeface="+mn-lt"/>
            </a:endParaRPr>
          </a:p>
        </p:txBody>
      </p:sp>
    </p:spTree>
    <p:extLst>
      <p:ext uri="{BB962C8B-B14F-4D97-AF65-F5344CB8AC3E}">
        <p14:creationId xmlns:p14="http://schemas.microsoft.com/office/powerpoint/2010/main" val="2037251098"/>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able&#10;&#10;Description automatically generated">
            <a:extLst>
              <a:ext uri="{FF2B5EF4-FFF2-40B4-BE49-F238E27FC236}">
                <a16:creationId xmlns:a16="http://schemas.microsoft.com/office/drawing/2014/main" id="{E8F84E8C-88E7-ED75-3CD8-10D838F7B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455" y="1399928"/>
            <a:ext cx="6544838" cy="4202085"/>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Product Detail and Delivery Dates</a:t>
            </a:r>
            <a:endParaRPr lang="en-US" sz="4400" b="0">
              <a:latin typeface="Arial"/>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4" name="Rectangle 3">
            <a:extLst>
              <a:ext uri="{FF2B5EF4-FFF2-40B4-BE49-F238E27FC236}">
                <a16:creationId xmlns:a16="http://schemas.microsoft.com/office/drawing/2014/main" id="{1E19FA9B-02E9-3BFA-80CC-1863760EA6A0}"/>
              </a:ext>
            </a:extLst>
          </p:cNvPr>
          <p:cNvSpPr/>
          <p:nvPr/>
        </p:nvSpPr>
        <p:spPr>
          <a:xfrm>
            <a:off x="1202092" y="4007155"/>
            <a:ext cx="5724223" cy="27271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Rounded Corners 11">
            <a:extLst>
              <a:ext uri="{FF2B5EF4-FFF2-40B4-BE49-F238E27FC236}">
                <a16:creationId xmlns:a16="http://schemas.microsoft.com/office/drawing/2014/main" id="{5CD7B012-DEF4-D4B5-1A8E-00F44A3C4087}"/>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5" name="Rectangle: Rounded Corners 4">
            <a:extLst>
              <a:ext uri="{FF2B5EF4-FFF2-40B4-BE49-F238E27FC236}">
                <a16:creationId xmlns:a16="http://schemas.microsoft.com/office/drawing/2014/main" id="{4113E47F-1761-C953-45B0-DD6DC2CE6E88}"/>
              </a:ext>
            </a:extLst>
          </p:cNvPr>
          <p:cNvSpPr/>
          <p:nvPr/>
        </p:nvSpPr>
        <p:spPr>
          <a:xfrm>
            <a:off x="7847918" y="1379676"/>
            <a:ext cx="3731827" cy="2301685"/>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i="1">
                <a:solidFill>
                  <a:schemeClr val="tx1"/>
                </a:solidFill>
                <a:latin typeface="Arial"/>
                <a:cs typeface="Arial"/>
              </a:rPr>
              <a:t>Quantity </a:t>
            </a:r>
            <a:br>
              <a:rPr lang="en-US" sz="2000" b="1" i="1">
                <a:latin typeface="Arial"/>
                <a:ea typeface="+mn-lt"/>
                <a:cs typeface="Arial"/>
              </a:rPr>
            </a:br>
            <a:endParaRPr lang="en-US" sz="2000" b="1" i="1">
              <a:solidFill>
                <a:schemeClr val="tx1"/>
              </a:solidFill>
              <a:latin typeface="Arial"/>
              <a:cs typeface="Arial"/>
            </a:endParaRPr>
          </a:p>
          <a:p>
            <a:pPr marL="342900" indent="-342900">
              <a:buFont typeface="Arial"/>
              <a:buChar char="•"/>
            </a:pPr>
            <a:r>
              <a:rPr lang="en-US" sz="2000" b="1">
                <a:solidFill>
                  <a:schemeClr val="tx1"/>
                </a:solidFill>
                <a:latin typeface="Arial"/>
                <a:cs typeface="Arial"/>
              </a:rPr>
              <a:t>Add desired </a:t>
            </a:r>
            <a:r>
              <a:rPr lang="en-US" sz="2000" b="1" i="1">
                <a:solidFill>
                  <a:schemeClr val="tx1"/>
                </a:solidFill>
                <a:latin typeface="Arial"/>
                <a:cs typeface="Arial"/>
              </a:rPr>
              <a:t>Quantity</a:t>
            </a:r>
            <a:r>
              <a:rPr lang="en-US" sz="2000" b="1">
                <a:solidFill>
                  <a:schemeClr val="tx1"/>
                </a:solidFill>
                <a:latin typeface="Arial"/>
                <a:cs typeface="Arial"/>
              </a:rPr>
              <a:t> in the field next to the desired </a:t>
            </a:r>
            <a:r>
              <a:rPr lang="en-US" sz="2000" b="1" i="1">
                <a:solidFill>
                  <a:schemeClr val="tx1"/>
                </a:solidFill>
                <a:latin typeface="Arial"/>
                <a:cs typeface="Arial"/>
              </a:rPr>
              <a:t>Delivery Date / Order By Date pair(s).</a:t>
            </a:r>
            <a:endParaRPr lang="en-US" sz="2000" b="1">
              <a:solidFill>
                <a:schemeClr val="tx1"/>
              </a:solidFill>
              <a:latin typeface="Arial"/>
              <a:cs typeface="Arial"/>
            </a:endParaRPr>
          </a:p>
        </p:txBody>
      </p:sp>
      <p:sp>
        <p:nvSpPr>
          <p:cNvPr id="7" name="Rectangle 6">
            <a:extLst>
              <a:ext uri="{FF2B5EF4-FFF2-40B4-BE49-F238E27FC236}">
                <a16:creationId xmlns:a16="http://schemas.microsoft.com/office/drawing/2014/main" id="{9A621E80-586C-8082-894A-CB3903B4C383}"/>
              </a:ext>
            </a:extLst>
          </p:cNvPr>
          <p:cNvSpPr/>
          <p:nvPr/>
        </p:nvSpPr>
        <p:spPr>
          <a:xfrm>
            <a:off x="1202093" y="4607780"/>
            <a:ext cx="5724223" cy="27271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Arrow: Left 13">
            <a:extLst>
              <a:ext uri="{FF2B5EF4-FFF2-40B4-BE49-F238E27FC236}">
                <a16:creationId xmlns:a16="http://schemas.microsoft.com/office/drawing/2014/main" id="{974FC3CD-135A-8DC0-BA74-3160AE725771}"/>
              </a:ext>
            </a:extLst>
          </p:cNvPr>
          <p:cNvSpPr/>
          <p:nvPr/>
        </p:nvSpPr>
        <p:spPr>
          <a:xfrm>
            <a:off x="6830835" y="4454749"/>
            <a:ext cx="1862136" cy="594360"/>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solidFill>
                <a:schemeClr val="tx1">
                  <a:lumMod val="95000"/>
                  <a:lumOff val="5000"/>
                </a:schemeClr>
              </a:solidFill>
              <a:latin typeface="Arial"/>
              <a:cs typeface="Arial"/>
            </a:endParaRPr>
          </a:p>
        </p:txBody>
      </p:sp>
      <p:sp>
        <p:nvSpPr>
          <p:cNvPr id="8" name="Arrow: Left 7">
            <a:extLst>
              <a:ext uri="{FF2B5EF4-FFF2-40B4-BE49-F238E27FC236}">
                <a16:creationId xmlns:a16="http://schemas.microsoft.com/office/drawing/2014/main" id="{89491B52-6337-DCC1-9176-1A8E1EA6C041}"/>
              </a:ext>
            </a:extLst>
          </p:cNvPr>
          <p:cNvSpPr/>
          <p:nvPr/>
        </p:nvSpPr>
        <p:spPr>
          <a:xfrm>
            <a:off x="6830835" y="3800621"/>
            <a:ext cx="1862136" cy="594360"/>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solidFill>
                <a:schemeClr val="tx1">
                  <a:lumMod val="95000"/>
                  <a:lumOff val="5000"/>
                </a:schemeClr>
              </a:solidFill>
              <a:latin typeface="Arial"/>
              <a:cs typeface="Arial"/>
            </a:endParaRPr>
          </a:p>
        </p:txBody>
      </p:sp>
      <p:sp>
        <p:nvSpPr>
          <p:cNvPr id="10" name="Oval 9">
            <a:extLst>
              <a:ext uri="{FF2B5EF4-FFF2-40B4-BE49-F238E27FC236}">
                <a16:creationId xmlns:a16="http://schemas.microsoft.com/office/drawing/2014/main" id="{14AD675F-84F8-CE27-55A6-C28616E0E983}"/>
              </a:ext>
            </a:extLst>
          </p:cNvPr>
          <p:cNvSpPr/>
          <p:nvPr/>
        </p:nvSpPr>
        <p:spPr>
          <a:xfrm>
            <a:off x="6727597" y="3482436"/>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6</a:t>
            </a:r>
          </a:p>
        </p:txBody>
      </p:sp>
    </p:spTree>
    <p:extLst>
      <p:ext uri="{BB962C8B-B14F-4D97-AF65-F5344CB8AC3E}">
        <p14:creationId xmlns:p14="http://schemas.microsoft.com/office/powerpoint/2010/main" val="1319853311"/>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E03C0ED2-8819-B8EA-9CF7-58C673F56E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8783" y="1417869"/>
            <a:ext cx="6780047" cy="4353100"/>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Product Detail and Delivery Dates</a:t>
            </a:r>
            <a:endParaRPr lang="en-US" sz="4400" b="0">
              <a:latin typeface="Arial"/>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39</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6" name="Arrow: Left 15">
            <a:extLst>
              <a:ext uri="{FF2B5EF4-FFF2-40B4-BE49-F238E27FC236}">
                <a16:creationId xmlns:a16="http://schemas.microsoft.com/office/drawing/2014/main" id="{0B3C49A8-F054-EC15-A182-E8E399B2A02D}"/>
              </a:ext>
            </a:extLst>
          </p:cNvPr>
          <p:cNvSpPr/>
          <p:nvPr/>
        </p:nvSpPr>
        <p:spPr>
          <a:xfrm>
            <a:off x="4459830" y="4829891"/>
            <a:ext cx="4570324" cy="1220479"/>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lumMod val="95000"/>
                    <a:lumOff val="5000"/>
                  </a:schemeClr>
                </a:solidFill>
                <a:latin typeface="Arial"/>
                <a:cs typeface="Arial"/>
              </a:rPr>
              <a:t>Click Move to Cart to add selected product quantities to shopping cart</a:t>
            </a:r>
          </a:p>
        </p:txBody>
      </p:sp>
      <p:sp>
        <p:nvSpPr>
          <p:cNvPr id="8" name="Rectangle: Rounded Corners 7">
            <a:extLst>
              <a:ext uri="{FF2B5EF4-FFF2-40B4-BE49-F238E27FC236}">
                <a16:creationId xmlns:a16="http://schemas.microsoft.com/office/drawing/2014/main" id="{B6AA05B8-8BC7-E37B-F35B-5FB3C365AC1E}"/>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4" name="Oval 3">
            <a:extLst>
              <a:ext uri="{FF2B5EF4-FFF2-40B4-BE49-F238E27FC236}">
                <a16:creationId xmlns:a16="http://schemas.microsoft.com/office/drawing/2014/main" id="{41D073C6-8740-CF04-6D3F-D183A549FC59}"/>
              </a:ext>
            </a:extLst>
          </p:cNvPr>
          <p:cNvSpPr/>
          <p:nvPr/>
        </p:nvSpPr>
        <p:spPr>
          <a:xfrm>
            <a:off x="2385504" y="5104945"/>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7</a:t>
            </a:r>
          </a:p>
        </p:txBody>
      </p:sp>
    </p:spTree>
    <p:extLst>
      <p:ext uri="{BB962C8B-B14F-4D97-AF65-F5344CB8AC3E}">
        <p14:creationId xmlns:p14="http://schemas.microsoft.com/office/powerpoint/2010/main" val="3863114457"/>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ln w="28575">
            <a:solidFill>
              <a:schemeClr val="tx1"/>
            </a:solidFill>
          </a:ln>
        </p:spPr>
        <p:txBody>
          <a:bodyPr lIns="91440" tIns="45720" rIns="91440" bIns="45720" anchor="t">
            <a:normAutofit lnSpcReduction="10000"/>
          </a:bodyPr>
          <a:lstStyle/>
          <a:p>
            <a:pPr algn="ctr"/>
            <a:r>
              <a:rPr lang="en-US" sz="4400">
                <a:latin typeface="Arial"/>
                <a:cs typeface="Arial"/>
              </a:rPr>
              <a:t>RA User Check-In:</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5" name="Text Placeholder 3">
            <a:extLst>
              <a:ext uri="{FF2B5EF4-FFF2-40B4-BE49-F238E27FC236}">
                <a16:creationId xmlns:a16="http://schemas.microsoft.com/office/drawing/2014/main" id="{ED1F1E25-85FF-3737-5523-9BFA0DB5A43D}"/>
              </a:ext>
            </a:extLst>
          </p:cNvPr>
          <p:cNvSpPr txBox="1">
            <a:spLocks/>
          </p:cNvSpPr>
          <p:nvPr/>
        </p:nvSpPr>
        <p:spPr>
          <a:xfrm>
            <a:off x="1270138" y="1453631"/>
            <a:ext cx="5117760" cy="2528596"/>
          </a:xfrm>
          <a:prstGeom prst="rect">
            <a:avLst/>
          </a:prstGeom>
        </p:spPr>
        <p:txBody>
          <a:bodyPr lIns="91440" tIns="45720" rIns="91440" bIns="45720" anchor="t"/>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457200">
              <a:buFont typeface="Arial,Sans-Serif" panose="020B0604020202020204" pitchFamily="34" charset="0"/>
              <a:buChar char="•"/>
            </a:pPr>
            <a:endParaRPr lang="en-US" sz="3200">
              <a:latin typeface="Arial"/>
              <a:cs typeface="Arial"/>
            </a:endParaRPr>
          </a:p>
          <a:p>
            <a:pPr algn="ctr"/>
            <a:r>
              <a:rPr lang="en-US" sz="3200">
                <a:latin typeface="Arial"/>
                <a:cs typeface="Arial"/>
              </a:rPr>
              <a:t>Scan the QR to access the survey or click on the link below.</a:t>
            </a:r>
          </a:p>
          <a:p>
            <a:endParaRPr lang="en-US" sz="2400"/>
          </a:p>
          <a:p>
            <a:endParaRPr lang="en-US" sz="3200">
              <a:latin typeface="Arial"/>
              <a:cs typeface="Arial"/>
            </a:endParaRPr>
          </a:p>
        </p:txBody>
      </p:sp>
      <p:sp>
        <p:nvSpPr>
          <p:cNvPr id="4" name="TextBox 3">
            <a:extLst>
              <a:ext uri="{FF2B5EF4-FFF2-40B4-BE49-F238E27FC236}">
                <a16:creationId xmlns:a16="http://schemas.microsoft.com/office/drawing/2014/main" id="{1E9644E7-F407-7AE9-07E3-D98B2726C0FC}"/>
              </a:ext>
            </a:extLst>
          </p:cNvPr>
          <p:cNvSpPr txBox="1"/>
          <p:nvPr/>
        </p:nvSpPr>
        <p:spPr>
          <a:xfrm>
            <a:off x="686455" y="995362"/>
            <a:ext cx="3759200" cy="461665"/>
          </a:xfrm>
          <a:prstGeom prst="rect">
            <a:avLst/>
          </a:prstGeom>
          <a:noFill/>
        </p:spPr>
        <p:txBody>
          <a:bodyPr wrap="square" rtlCol="0">
            <a:spAutoFit/>
          </a:bodyPr>
          <a:lstStyle/>
          <a:p>
            <a:r>
              <a:rPr lang="en-US" sz="2400"/>
              <a:t>RA103 Requisitions:</a:t>
            </a:r>
          </a:p>
        </p:txBody>
      </p:sp>
      <p:sp>
        <p:nvSpPr>
          <p:cNvPr id="6" name="TextBox 5">
            <a:extLst>
              <a:ext uri="{FF2B5EF4-FFF2-40B4-BE49-F238E27FC236}">
                <a16:creationId xmlns:a16="http://schemas.microsoft.com/office/drawing/2014/main" id="{08D08535-5802-5C43-7678-7C6E4700241F}"/>
              </a:ext>
            </a:extLst>
          </p:cNvPr>
          <p:cNvSpPr txBox="1"/>
          <p:nvPr/>
        </p:nvSpPr>
        <p:spPr>
          <a:xfrm>
            <a:off x="1826238" y="3492607"/>
            <a:ext cx="6896101" cy="1569660"/>
          </a:xfrm>
          <a:prstGeom prst="rect">
            <a:avLst/>
          </a:prstGeom>
          <a:noFill/>
        </p:spPr>
        <p:txBody>
          <a:bodyPr wrap="square" lIns="91440" tIns="45720" rIns="91440" bIns="45720" rtlCol="0" anchor="t">
            <a:spAutoFit/>
          </a:bodyPr>
          <a:lstStyle/>
          <a:p>
            <a:endParaRPr lang="en-US" sz="3200">
              <a:solidFill>
                <a:srgbClr val="7030A0"/>
              </a:solidFill>
              <a:cs typeface="Calibri"/>
            </a:endParaRPr>
          </a:p>
          <a:p>
            <a:r>
              <a:rPr lang="en-US" sz="3200">
                <a:solidFill>
                  <a:srgbClr val="7030A0"/>
                </a:solidFill>
                <a:ea typeface="+mn-lt"/>
                <a:cs typeface="+mn-lt"/>
                <a:hlinkClick r:id="rId3">
                  <a:extLst>
                    <a:ext uri="{A12FA001-AC4F-418D-AE19-62706E023703}">
                      <ahyp:hlinkClr xmlns:ahyp="http://schemas.microsoft.com/office/drawing/2018/hyperlinkcolor" val="tx"/>
                    </a:ext>
                  </a:extLst>
                </a:hlinkClick>
              </a:rPr>
              <a:t>https://bit.ly/3rlmTnZ</a:t>
            </a:r>
            <a:endParaRPr lang="en-US">
              <a:solidFill>
                <a:srgbClr val="7030A0"/>
              </a:solidFill>
              <a:ea typeface="+mn-lt"/>
              <a:cs typeface="+mn-lt"/>
              <a:hlinkClick r:id="rId3">
                <a:extLst>
                  <a:ext uri="{A12FA001-AC4F-418D-AE19-62706E023703}">
                    <ahyp:hlinkClr xmlns:ahyp="http://schemas.microsoft.com/office/drawing/2018/hyperlinkcolor" val="tx"/>
                  </a:ext>
                </a:extLst>
              </a:hlinkClick>
            </a:endParaRPr>
          </a:p>
          <a:p>
            <a:endParaRPr lang="en-US" sz="3200">
              <a:cs typeface="Calibri"/>
            </a:endParaRPr>
          </a:p>
        </p:txBody>
      </p:sp>
      <p:pic>
        <p:nvPicPr>
          <p:cNvPr id="3" name="Picture 6" descr="A qr code on a screen&#10;&#10;Description automatically generated">
            <a:extLst>
              <a:ext uri="{FF2B5EF4-FFF2-40B4-BE49-F238E27FC236}">
                <a16:creationId xmlns:a16="http://schemas.microsoft.com/office/drawing/2014/main" id="{B6EA2CC6-2C57-B17F-D495-57795BD3FC50}"/>
              </a:ext>
            </a:extLst>
          </p:cNvPr>
          <p:cNvPicPr>
            <a:picLocks noChangeAspect="1"/>
          </p:cNvPicPr>
          <p:nvPr/>
        </p:nvPicPr>
        <p:blipFill>
          <a:blip r:embed="rId4"/>
          <a:stretch>
            <a:fillRect/>
          </a:stretch>
        </p:blipFill>
        <p:spPr>
          <a:xfrm>
            <a:off x="6940550" y="1562100"/>
            <a:ext cx="4875212" cy="3860800"/>
          </a:xfrm>
          <a:prstGeom prst="rect">
            <a:avLst/>
          </a:prstGeom>
        </p:spPr>
      </p:pic>
    </p:spTree>
    <p:extLst>
      <p:ext uri="{BB962C8B-B14F-4D97-AF65-F5344CB8AC3E}">
        <p14:creationId xmlns:p14="http://schemas.microsoft.com/office/powerpoint/2010/main" val="3944879233"/>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6B21390C-955D-C715-7552-244B115E7E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741" y="1325159"/>
            <a:ext cx="9861089" cy="2679282"/>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Direct Delivery via Catalog</a:t>
            </a:r>
            <a:endParaRPr lang="en-US" sz="4400">
              <a:latin typeface="Arial Black"/>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40</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11">
            <a:extLst>
              <a:ext uri="{FF2B5EF4-FFF2-40B4-BE49-F238E27FC236}">
                <a16:creationId xmlns:a16="http://schemas.microsoft.com/office/drawing/2014/main" id="{DF27C65A-1201-2DD5-9F9E-C19D4FE94E51}"/>
              </a:ext>
            </a:extLst>
          </p:cNvPr>
          <p:cNvSpPr/>
          <p:nvPr/>
        </p:nvSpPr>
        <p:spPr>
          <a:xfrm>
            <a:off x="4882167" y="1360996"/>
            <a:ext cx="4376133" cy="487349"/>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Rounded Corners 12">
            <a:extLst>
              <a:ext uri="{FF2B5EF4-FFF2-40B4-BE49-F238E27FC236}">
                <a16:creationId xmlns:a16="http://schemas.microsoft.com/office/drawing/2014/main" id="{9571AB10-3330-BA92-972E-696B317E8CA9}"/>
              </a:ext>
            </a:extLst>
          </p:cNvPr>
          <p:cNvSpPr/>
          <p:nvPr/>
        </p:nvSpPr>
        <p:spPr>
          <a:xfrm>
            <a:off x="2757511" y="3502209"/>
            <a:ext cx="6153224" cy="145665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buFont typeface="Arial" panose="020B0604020202020204" pitchFamily="34" charset="0"/>
              <a:buChar char="•"/>
            </a:pPr>
            <a:r>
              <a:rPr lang="en-US" sz="2000" b="1">
                <a:solidFill>
                  <a:schemeClr val="tx1"/>
                </a:solidFill>
                <a:latin typeface="Arial"/>
                <a:cs typeface="Arial"/>
              </a:rPr>
              <a:t>Portal returns to Domestic Ordering Screen</a:t>
            </a:r>
          </a:p>
          <a:p>
            <a:endParaRPr lang="en-US" sz="2000" b="1">
              <a:solidFill>
                <a:schemeClr val="tx1"/>
              </a:solidFill>
              <a:latin typeface="Arial"/>
              <a:cs typeface="Arial"/>
            </a:endParaRPr>
          </a:p>
          <a:p>
            <a:pPr marL="342900" indent="-342900">
              <a:buFont typeface="Arial" panose="020B0604020202020204" pitchFamily="34" charset="0"/>
              <a:buChar char="•"/>
            </a:pPr>
            <a:r>
              <a:rPr lang="en-US" sz="2000" b="1">
                <a:solidFill>
                  <a:schemeClr val="tx1"/>
                </a:solidFill>
                <a:latin typeface="Arial"/>
                <a:cs typeface="Arial"/>
              </a:rPr>
              <a:t>View Cart summarizes items added and value </a:t>
            </a:r>
          </a:p>
        </p:txBody>
      </p:sp>
      <p:sp>
        <p:nvSpPr>
          <p:cNvPr id="10" name="Arrow: Left 9">
            <a:extLst>
              <a:ext uri="{FF2B5EF4-FFF2-40B4-BE49-F238E27FC236}">
                <a16:creationId xmlns:a16="http://schemas.microsoft.com/office/drawing/2014/main" id="{0BBDE8DF-6A36-7E79-6BAE-505F27ED9479}"/>
              </a:ext>
            </a:extLst>
          </p:cNvPr>
          <p:cNvSpPr/>
          <p:nvPr/>
        </p:nvSpPr>
        <p:spPr>
          <a:xfrm rot="5400000">
            <a:off x="6214699" y="2258808"/>
            <a:ext cx="1579632" cy="740897"/>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solidFill>
                <a:schemeClr val="tx1">
                  <a:lumMod val="95000"/>
                  <a:lumOff val="5000"/>
                </a:schemeClr>
              </a:solidFill>
              <a:latin typeface="Arial"/>
              <a:cs typeface="Arial"/>
            </a:endParaRPr>
          </a:p>
        </p:txBody>
      </p:sp>
      <p:sp>
        <p:nvSpPr>
          <p:cNvPr id="14" name="Rectangle: Rounded Corners 13">
            <a:extLst>
              <a:ext uri="{FF2B5EF4-FFF2-40B4-BE49-F238E27FC236}">
                <a16:creationId xmlns:a16="http://schemas.microsoft.com/office/drawing/2014/main" id="{8C68B31E-5470-FAF4-F2DB-F99F4140CC38}"/>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Tree>
    <p:extLst>
      <p:ext uri="{BB962C8B-B14F-4D97-AF65-F5344CB8AC3E}">
        <p14:creationId xmlns:p14="http://schemas.microsoft.com/office/powerpoint/2010/main" val="579105282"/>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C9F4FD7F-48B5-C769-C251-CE219A7FB4A1}"/>
              </a:ext>
            </a:extLst>
          </p:cNvPr>
          <p:cNvSpPr txBox="1">
            <a:spLocks/>
          </p:cNvSpPr>
          <p:nvPr/>
        </p:nvSpPr>
        <p:spPr>
          <a:xfrm>
            <a:off x="982722" y="1851166"/>
            <a:ext cx="5117760" cy="2528596"/>
          </a:xfrm>
          <a:prstGeom prst="rect">
            <a:avLst/>
          </a:prstGeom>
        </p:spPr>
        <p:txBody>
          <a:bodyPr lIns="91440" tIns="45720" rIns="91440" bIns="45720" anchor="t"/>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457200">
              <a:buFont typeface="Arial,Sans-Serif" panose="020B0604020202020204" pitchFamily="34" charset="0"/>
              <a:buChar char="•"/>
            </a:pPr>
            <a:endParaRPr lang="en-US" sz="3200">
              <a:latin typeface="Arial"/>
              <a:cs typeface="Arial"/>
            </a:endParaRPr>
          </a:p>
          <a:p>
            <a:pPr algn="ctr"/>
            <a:r>
              <a:rPr lang="en-US" sz="3200">
                <a:latin typeface="Arial"/>
                <a:cs typeface="Arial"/>
              </a:rPr>
              <a:t>Scan QR Code to access the assessment or click/type in the link below in your browser.</a:t>
            </a:r>
          </a:p>
        </p:txBody>
      </p:sp>
      <p:sp>
        <p:nvSpPr>
          <p:cNvPr id="22" name="TextBox 21">
            <a:extLst>
              <a:ext uri="{FF2B5EF4-FFF2-40B4-BE49-F238E27FC236}">
                <a16:creationId xmlns:a16="http://schemas.microsoft.com/office/drawing/2014/main" id="{F86DE82A-27D7-E611-511F-90AB793B15B7}"/>
              </a:ext>
            </a:extLst>
          </p:cNvPr>
          <p:cNvSpPr txBox="1"/>
          <p:nvPr/>
        </p:nvSpPr>
        <p:spPr>
          <a:xfrm>
            <a:off x="498849" y="921405"/>
            <a:ext cx="772981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rgbClr val="007767"/>
                </a:solidFill>
                <a:latin typeface="Arial"/>
              </a:rPr>
              <a:t>RA-Assessment:</a:t>
            </a:r>
            <a:r>
              <a:rPr lang="en-US" sz="6000" b="1">
                <a:solidFill>
                  <a:srgbClr val="66B948"/>
                </a:solidFill>
                <a:latin typeface="Arial"/>
              </a:rPr>
              <a:t> </a:t>
            </a:r>
            <a:r>
              <a:rPr lang="en-US" sz="4400" b="1">
                <a:solidFill>
                  <a:srgbClr val="66B948"/>
                </a:solidFill>
                <a:latin typeface="Arial"/>
              </a:rPr>
              <a:t>  </a:t>
            </a:r>
            <a:endParaRPr lang="en-US"/>
          </a:p>
        </p:txBody>
      </p:sp>
      <p:sp>
        <p:nvSpPr>
          <p:cNvPr id="24" name="Rectangle 23">
            <a:extLst>
              <a:ext uri="{FF2B5EF4-FFF2-40B4-BE49-F238E27FC236}">
                <a16:creationId xmlns:a16="http://schemas.microsoft.com/office/drawing/2014/main" id="{04AAB0E4-0300-DBB2-BBC3-9A72FD8FF44E}"/>
              </a:ext>
            </a:extLst>
          </p:cNvPr>
          <p:cNvSpPr/>
          <p:nvPr/>
        </p:nvSpPr>
        <p:spPr>
          <a:xfrm>
            <a:off x="0" y="6191677"/>
            <a:ext cx="12192000" cy="526118"/>
          </a:xfrm>
          <a:prstGeom prst="rect">
            <a:avLst/>
          </a:prstGeom>
          <a:solidFill>
            <a:srgbClr val="2D5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25" name="Rectangle 24">
            <a:extLst>
              <a:ext uri="{FF2B5EF4-FFF2-40B4-BE49-F238E27FC236}">
                <a16:creationId xmlns:a16="http://schemas.microsoft.com/office/drawing/2014/main" id="{F02A6FEF-05CC-4107-A195-06F678C4AB0B}"/>
              </a:ext>
            </a:extLst>
          </p:cNvPr>
          <p:cNvSpPr/>
          <p:nvPr/>
        </p:nvSpPr>
        <p:spPr>
          <a:xfrm>
            <a:off x="0" y="73264"/>
            <a:ext cx="12192000" cy="458883"/>
          </a:xfrm>
          <a:prstGeom prst="rect">
            <a:avLst/>
          </a:prstGeom>
          <a:solidFill>
            <a:srgbClr val="2D5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9" name="Slide Number Placeholder 8">
            <a:extLst>
              <a:ext uri="{FF2B5EF4-FFF2-40B4-BE49-F238E27FC236}">
                <a16:creationId xmlns:a16="http://schemas.microsoft.com/office/drawing/2014/main" id="{EBD9B72F-0316-A3EF-05C4-826757373413}"/>
              </a:ext>
            </a:extLst>
          </p:cNvPr>
          <p:cNvSpPr>
            <a:spLocks noGrp="1"/>
          </p:cNvSpPr>
          <p:nvPr>
            <p:ph type="sldNum" sz="quarter" idx="20"/>
          </p:nvPr>
        </p:nvSpPr>
        <p:spPr>
          <a:xfrm>
            <a:off x="11502372" y="100853"/>
            <a:ext cx="539470" cy="591670"/>
          </a:xfrm>
        </p:spPr>
        <p:txBody>
          <a:bodyPr/>
          <a:lstStyle/>
          <a:p>
            <a:fld id="{4179449E-6FBB-2343-B3AE-D1EFA46A6E77}" type="slidenum">
              <a:rPr lang="en-US" dirty="0" smtClean="0"/>
              <a:pPr/>
              <a:t>41</a:t>
            </a:fld>
            <a:endParaRPr lang="en-US"/>
          </a:p>
        </p:txBody>
      </p:sp>
      <p:pic>
        <p:nvPicPr>
          <p:cNvPr id="2" name="Picture 2" descr="A qr code on a green background&#10;&#10;Description automatically generated">
            <a:extLst>
              <a:ext uri="{FF2B5EF4-FFF2-40B4-BE49-F238E27FC236}">
                <a16:creationId xmlns:a16="http://schemas.microsoft.com/office/drawing/2014/main" id="{359AA8DC-F333-39F7-6849-0788577794FC}"/>
              </a:ext>
            </a:extLst>
          </p:cNvPr>
          <p:cNvPicPr>
            <a:picLocks noChangeAspect="1"/>
          </p:cNvPicPr>
          <p:nvPr/>
        </p:nvPicPr>
        <p:blipFill>
          <a:blip r:embed="rId3"/>
          <a:stretch>
            <a:fillRect/>
          </a:stretch>
        </p:blipFill>
        <p:spPr>
          <a:xfrm>
            <a:off x="7402336" y="1211969"/>
            <a:ext cx="4612216" cy="4673952"/>
          </a:xfrm>
          <a:prstGeom prst="rect">
            <a:avLst/>
          </a:prstGeom>
        </p:spPr>
      </p:pic>
      <p:sp>
        <p:nvSpPr>
          <p:cNvPr id="3" name="TextBox 2">
            <a:extLst>
              <a:ext uri="{FF2B5EF4-FFF2-40B4-BE49-F238E27FC236}">
                <a16:creationId xmlns:a16="http://schemas.microsoft.com/office/drawing/2014/main" id="{C35DC67B-F873-9CD6-CC83-165C19B2142A}"/>
              </a:ext>
            </a:extLst>
          </p:cNvPr>
          <p:cNvSpPr txBox="1"/>
          <p:nvPr/>
        </p:nvSpPr>
        <p:spPr>
          <a:xfrm>
            <a:off x="293512" y="4766733"/>
            <a:ext cx="7117644"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70C0"/>
                </a:solidFill>
                <a:hlinkClick r:id="rId4">
                  <a:extLst>
                    <a:ext uri="{A12FA001-AC4F-418D-AE19-62706E023703}">
                      <ahyp:hlinkClr xmlns:ahyp="http://schemas.microsoft.com/office/drawing/2018/hyperlinkcolor" val="tx"/>
                    </a:ext>
                  </a:extLst>
                </a:hlinkClick>
              </a:rPr>
              <a:t>https://forms.office.com/r/aTV6Q8ez1Q</a:t>
            </a:r>
            <a:endParaRPr lang="en-US" sz="2800" b="1">
              <a:solidFill>
                <a:srgbClr val="0070C0"/>
              </a:solidFill>
            </a:endParaRPr>
          </a:p>
          <a:p>
            <a:endParaRPr lang="en-US"/>
          </a:p>
        </p:txBody>
      </p:sp>
    </p:spTree>
    <p:extLst>
      <p:ext uri="{BB962C8B-B14F-4D97-AF65-F5344CB8AC3E}">
        <p14:creationId xmlns:p14="http://schemas.microsoft.com/office/powerpoint/2010/main" val="21465812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Direct Delivery via Catalog</a:t>
            </a:r>
            <a:endParaRPr lang="en-US" sz="4400">
              <a:latin typeface="Arial Black"/>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TextBox 2">
            <a:extLst>
              <a:ext uri="{FF2B5EF4-FFF2-40B4-BE49-F238E27FC236}">
                <a16:creationId xmlns:a16="http://schemas.microsoft.com/office/drawing/2014/main" id="{7F94DB5E-C246-2BF6-FE14-F9A11B74182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Arial"/>
              <a:cs typeface="Arial"/>
            </a:endParaRPr>
          </a:p>
        </p:txBody>
      </p:sp>
      <p:sp>
        <p:nvSpPr>
          <p:cNvPr id="8" name="Rectangle: Rounded Corners 7">
            <a:extLst>
              <a:ext uri="{FF2B5EF4-FFF2-40B4-BE49-F238E27FC236}">
                <a16:creationId xmlns:a16="http://schemas.microsoft.com/office/drawing/2014/main" id="{AE307D33-A3BF-10CB-0AFE-86F545510DDA}"/>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4" name="TextBox 1">
            <a:extLst>
              <a:ext uri="{FF2B5EF4-FFF2-40B4-BE49-F238E27FC236}">
                <a16:creationId xmlns:a16="http://schemas.microsoft.com/office/drawing/2014/main" id="{69D5E674-4766-87A1-86E9-C799B8FDEC22}"/>
              </a:ext>
            </a:extLst>
          </p:cNvPr>
          <p:cNvSpPr txBox="1"/>
          <p:nvPr/>
        </p:nvSpPr>
        <p:spPr>
          <a:xfrm>
            <a:off x="681550" y="1523269"/>
            <a:ext cx="10620629" cy="4401205"/>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800">
              <a:solidFill>
                <a:schemeClr val="tx1">
                  <a:lumMod val="95000"/>
                  <a:lumOff val="5000"/>
                </a:schemeClr>
              </a:solidFill>
              <a:latin typeface="Arial"/>
              <a:cs typeface="Arial"/>
            </a:endParaRPr>
          </a:p>
          <a:p>
            <a:endParaRPr lang="en-US" sz="2800">
              <a:solidFill>
                <a:schemeClr val="tx1">
                  <a:lumMod val="95000"/>
                  <a:lumOff val="5000"/>
                </a:schemeClr>
              </a:solidFill>
              <a:latin typeface="Arial"/>
              <a:cs typeface="Arial"/>
            </a:endParaRPr>
          </a:p>
          <a:p>
            <a:pPr algn="ctr"/>
            <a:endParaRPr lang="en-US" sz="2800">
              <a:solidFill>
                <a:schemeClr val="tx1">
                  <a:lumMod val="95000"/>
                  <a:lumOff val="5000"/>
                </a:schemeClr>
              </a:solidFill>
              <a:latin typeface="Arial"/>
              <a:cs typeface="Arial"/>
            </a:endParaRPr>
          </a:p>
          <a:p>
            <a:pPr algn="ctr"/>
            <a:endParaRPr lang="en-US" sz="2800">
              <a:solidFill>
                <a:schemeClr val="tx1">
                  <a:lumMod val="95000"/>
                  <a:lumOff val="5000"/>
                </a:schemeClr>
              </a:solidFill>
              <a:latin typeface="Arial"/>
              <a:cs typeface="Arial"/>
            </a:endParaRPr>
          </a:p>
          <a:p>
            <a:pPr algn="ctr"/>
            <a:r>
              <a:rPr lang="en-US" sz="2800">
                <a:solidFill>
                  <a:schemeClr val="tx1">
                    <a:lumMod val="95000"/>
                    <a:lumOff val="5000"/>
                  </a:schemeClr>
                </a:solidFill>
                <a:latin typeface="Arial"/>
                <a:cs typeface="Arial"/>
              </a:rPr>
              <a:t>Repeat Browse Catalog For Other Product Items For The Same Ship-To Destination </a:t>
            </a:r>
            <a:endParaRPr lang="en-US">
              <a:solidFill>
                <a:schemeClr val="tx1">
                  <a:lumMod val="95000"/>
                  <a:lumOff val="5000"/>
                </a:schemeClr>
              </a:solidFill>
            </a:endParaRPr>
          </a:p>
          <a:p>
            <a:pPr algn="ctr"/>
            <a:endParaRPr lang="en-US" sz="2800">
              <a:solidFill>
                <a:schemeClr val="tx1">
                  <a:lumMod val="95000"/>
                  <a:lumOff val="5000"/>
                </a:schemeClr>
              </a:solidFill>
              <a:latin typeface="Arial"/>
              <a:cs typeface="Arial"/>
            </a:endParaRPr>
          </a:p>
          <a:p>
            <a:pPr algn="ctr"/>
            <a:endParaRPr lang="en-US" sz="2800">
              <a:solidFill>
                <a:schemeClr val="tx1">
                  <a:lumMod val="95000"/>
                  <a:lumOff val="5000"/>
                </a:schemeClr>
              </a:solidFill>
              <a:latin typeface="Arial"/>
              <a:cs typeface="Arial"/>
            </a:endParaRPr>
          </a:p>
          <a:p>
            <a:endParaRPr lang="en-US" sz="2800">
              <a:solidFill>
                <a:schemeClr val="tx1">
                  <a:lumMod val="95000"/>
                  <a:lumOff val="5000"/>
                </a:schemeClr>
              </a:solidFill>
              <a:latin typeface="Arial"/>
              <a:cs typeface="Arial"/>
            </a:endParaRPr>
          </a:p>
          <a:p>
            <a:endParaRPr lang="en-US" sz="2800">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681205126"/>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93DBDBCD-DBDE-9819-8C55-FAB55740A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423" y="2340113"/>
            <a:ext cx="10621093" cy="2885777"/>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1452385"/>
          </a:xfrm>
          <a:ln w="28575">
            <a:solidFill>
              <a:schemeClr val="tx1"/>
            </a:solidFill>
          </a:ln>
        </p:spPr>
        <p:txBody>
          <a:bodyPr lIns="91440" tIns="45720" rIns="91440" bIns="45720" anchor="t"/>
          <a:lstStyle/>
          <a:p>
            <a:pPr algn="ctr"/>
            <a:r>
              <a:rPr lang="en-US" sz="4400">
                <a:latin typeface="Arial"/>
                <a:cs typeface="Arial"/>
              </a:rPr>
              <a:t>Direct Delivery via Catalog</a:t>
            </a:r>
            <a:endParaRPr lang="en-US" sz="4400">
              <a:latin typeface="Arial Black"/>
              <a:cs typeface="Arial"/>
            </a:endParaRPr>
          </a:p>
          <a:p>
            <a:pPr algn="ctr"/>
            <a:r>
              <a:rPr lang="en-US" sz="4400">
                <a:latin typeface="Arial"/>
                <a:cs typeface="Arial"/>
              </a:rPr>
              <a:t>View Cart</a:t>
            </a:r>
            <a:endParaRPr lang="en-US" sz="4400" b="0">
              <a:latin typeface="Arial"/>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 name="Rectangle 5">
            <a:extLst>
              <a:ext uri="{FF2B5EF4-FFF2-40B4-BE49-F238E27FC236}">
                <a16:creationId xmlns:a16="http://schemas.microsoft.com/office/drawing/2014/main" id="{27EB7710-FFE5-FEAD-D7EA-C479EA4CDECC}"/>
              </a:ext>
            </a:extLst>
          </p:cNvPr>
          <p:cNvSpPr/>
          <p:nvPr/>
        </p:nvSpPr>
        <p:spPr>
          <a:xfrm>
            <a:off x="4907691" y="2405750"/>
            <a:ext cx="4793357" cy="442781"/>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Arrow: Right 9">
            <a:extLst>
              <a:ext uri="{FF2B5EF4-FFF2-40B4-BE49-F238E27FC236}">
                <a16:creationId xmlns:a16="http://schemas.microsoft.com/office/drawing/2014/main" id="{D7955B8B-60C0-8583-C8B1-D79F2AF9A974}"/>
              </a:ext>
            </a:extLst>
          </p:cNvPr>
          <p:cNvSpPr/>
          <p:nvPr/>
        </p:nvSpPr>
        <p:spPr>
          <a:xfrm>
            <a:off x="1969276" y="1968800"/>
            <a:ext cx="2689577" cy="1349413"/>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rgbClr val="0D0D0D"/>
                </a:solidFill>
                <a:latin typeface="Arial"/>
                <a:cs typeface="Arial"/>
              </a:rPr>
              <a:t>Click</a:t>
            </a:r>
            <a:r>
              <a:rPr lang="en-US" b="1" i="1">
                <a:solidFill>
                  <a:srgbClr val="0D0D0D"/>
                </a:solidFill>
                <a:latin typeface="Arial"/>
                <a:cs typeface="Arial"/>
              </a:rPr>
              <a:t> View Cart</a:t>
            </a:r>
            <a:r>
              <a:rPr lang="en-US" b="1">
                <a:solidFill>
                  <a:srgbClr val="0D0D0D"/>
                </a:solidFill>
                <a:latin typeface="Arial"/>
                <a:cs typeface="Arial"/>
              </a:rPr>
              <a:t> link to review request</a:t>
            </a:r>
            <a:endParaRPr lang="en-US" b="1">
              <a:solidFill>
                <a:srgbClr val="0D0D0D"/>
              </a:solidFill>
              <a:latin typeface="Arial"/>
              <a:ea typeface="+mn-lt"/>
              <a:cs typeface="Arial"/>
            </a:endParaRPr>
          </a:p>
        </p:txBody>
      </p:sp>
      <p:sp>
        <p:nvSpPr>
          <p:cNvPr id="13" name="Rectangle: Rounded Corners 12">
            <a:extLst>
              <a:ext uri="{FF2B5EF4-FFF2-40B4-BE49-F238E27FC236}">
                <a16:creationId xmlns:a16="http://schemas.microsoft.com/office/drawing/2014/main" id="{A531D141-48D2-72F9-F378-6F60A947E172}"/>
              </a:ext>
            </a:extLst>
          </p:cNvPr>
          <p:cNvSpPr/>
          <p:nvPr/>
        </p:nvSpPr>
        <p:spPr>
          <a:xfrm>
            <a:off x="7051484" y="3290681"/>
            <a:ext cx="3855395" cy="214023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buFont typeface="Arial" panose="020B0604020202020204" pitchFamily="34" charset="0"/>
              <a:buChar char="•"/>
            </a:pPr>
            <a:r>
              <a:rPr lang="en-US" sz="2000" b="1">
                <a:solidFill>
                  <a:schemeClr val="tx1"/>
                </a:solidFill>
                <a:latin typeface="Arial"/>
                <a:cs typeface="Arial"/>
              </a:rPr>
              <a:t>Cart will </a:t>
            </a:r>
            <a:r>
              <a:rPr lang="en-US" sz="2000" b="1" i="1" u="sng">
                <a:solidFill>
                  <a:schemeClr val="tx1"/>
                </a:solidFill>
                <a:latin typeface="Arial"/>
                <a:cs typeface="Arial"/>
              </a:rPr>
              <a:t>not </a:t>
            </a:r>
            <a:r>
              <a:rPr lang="en-US" sz="2000" b="1">
                <a:solidFill>
                  <a:schemeClr val="tx1"/>
                </a:solidFill>
                <a:latin typeface="Arial"/>
                <a:cs typeface="Arial"/>
              </a:rPr>
              <a:t>save if:</a:t>
            </a:r>
            <a:endParaRPr lang="en-US">
              <a:solidFill>
                <a:schemeClr val="tx1"/>
              </a:solidFill>
            </a:endParaRPr>
          </a:p>
          <a:p>
            <a:pPr marL="800100" lvl="1" indent="-342900">
              <a:buFont typeface="Arial" panose="020B0604020202020204" pitchFamily="34" charset="0"/>
              <a:buChar char="•"/>
            </a:pPr>
            <a:r>
              <a:rPr lang="en-US" sz="2000" b="1">
                <a:solidFill>
                  <a:schemeClr val="tx1"/>
                </a:solidFill>
                <a:latin typeface="Arial"/>
                <a:cs typeface="Arial"/>
              </a:rPr>
              <a:t>system times out</a:t>
            </a:r>
          </a:p>
          <a:p>
            <a:pPr marL="800100" lvl="1" indent="-342900">
              <a:buFont typeface="Arial" panose="020B0604020202020204" pitchFamily="34" charset="0"/>
              <a:buChar char="•"/>
            </a:pPr>
            <a:r>
              <a:rPr lang="en-US" sz="2000" b="1">
                <a:solidFill>
                  <a:schemeClr val="tx1"/>
                </a:solidFill>
                <a:latin typeface="Arial"/>
                <a:cs typeface="Arial"/>
              </a:rPr>
              <a:t>user logs off before submitting request</a:t>
            </a:r>
          </a:p>
        </p:txBody>
      </p:sp>
      <p:sp>
        <p:nvSpPr>
          <p:cNvPr id="12" name="Rectangle: Rounded Corners 11">
            <a:extLst>
              <a:ext uri="{FF2B5EF4-FFF2-40B4-BE49-F238E27FC236}">
                <a16:creationId xmlns:a16="http://schemas.microsoft.com/office/drawing/2014/main" id="{A0FF520B-AFCD-7905-F866-BD2B3B0EB796}"/>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5" name="Oval 4">
            <a:extLst>
              <a:ext uri="{FF2B5EF4-FFF2-40B4-BE49-F238E27FC236}">
                <a16:creationId xmlns:a16="http://schemas.microsoft.com/office/drawing/2014/main" id="{040E27E4-14FE-DB99-796B-7F076B6E9709}"/>
              </a:ext>
            </a:extLst>
          </p:cNvPr>
          <p:cNvSpPr/>
          <p:nvPr/>
        </p:nvSpPr>
        <p:spPr>
          <a:xfrm>
            <a:off x="4658853" y="2054892"/>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8</a:t>
            </a:r>
          </a:p>
        </p:txBody>
      </p:sp>
    </p:spTree>
    <p:extLst>
      <p:ext uri="{BB962C8B-B14F-4D97-AF65-F5344CB8AC3E}">
        <p14:creationId xmlns:p14="http://schemas.microsoft.com/office/powerpoint/2010/main" val="1590014149"/>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text, application, email&#10;&#10;Description automatically generated">
            <a:extLst>
              <a:ext uri="{FF2B5EF4-FFF2-40B4-BE49-F238E27FC236}">
                <a16:creationId xmlns:a16="http://schemas.microsoft.com/office/drawing/2014/main" id="{E365EA69-1697-67F6-A32A-10C8D1CD1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262" y="1643536"/>
            <a:ext cx="10615233" cy="3162588"/>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i="1">
                <a:latin typeface="Arial"/>
                <a:cs typeface="Arial"/>
              </a:rPr>
              <a:t>In Process</a:t>
            </a:r>
            <a:r>
              <a:rPr lang="en-US" sz="4400">
                <a:latin typeface="Arial"/>
                <a:cs typeface="Arial"/>
              </a:rPr>
              <a:t> Screen: Maximize View</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Arrow: Left 11">
            <a:extLst>
              <a:ext uri="{FF2B5EF4-FFF2-40B4-BE49-F238E27FC236}">
                <a16:creationId xmlns:a16="http://schemas.microsoft.com/office/drawing/2014/main" id="{66ADA7B8-5B8A-7625-F9D8-44FFE19975AC}"/>
              </a:ext>
            </a:extLst>
          </p:cNvPr>
          <p:cNvSpPr/>
          <p:nvPr/>
        </p:nvSpPr>
        <p:spPr>
          <a:xfrm>
            <a:off x="3168094" y="1303191"/>
            <a:ext cx="4673645" cy="1277725"/>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lumMod val="95000"/>
                    <a:lumOff val="5000"/>
                  </a:schemeClr>
                </a:solidFill>
                <a:latin typeface="Arial"/>
                <a:cs typeface="Arial"/>
              </a:rPr>
              <a:t>Can click arow to hide </a:t>
            </a:r>
            <a:r>
              <a:rPr lang="en-US" b="1" i="1">
                <a:solidFill>
                  <a:schemeClr val="tx1">
                    <a:lumMod val="95000"/>
                    <a:lumOff val="5000"/>
                  </a:schemeClr>
                </a:solidFill>
                <a:latin typeface="Arial"/>
                <a:cs typeface="Arial"/>
              </a:rPr>
              <a:t>Transactions</a:t>
            </a:r>
            <a:r>
              <a:rPr lang="en-US" b="1">
                <a:solidFill>
                  <a:schemeClr val="tx1">
                    <a:lumMod val="95000"/>
                    <a:lumOff val="5000"/>
                  </a:schemeClr>
                </a:solidFill>
                <a:latin typeface="Arial"/>
                <a:cs typeface="Arial"/>
              </a:rPr>
              <a:t> panel</a:t>
            </a:r>
          </a:p>
        </p:txBody>
      </p:sp>
      <p:sp>
        <p:nvSpPr>
          <p:cNvPr id="4" name="Rectangle 3">
            <a:extLst>
              <a:ext uri="{FF2B5EF4-FFF2-40B4-BE49-F238E27FC236}">
                <a16:creationId xmlns:a16="http://schemas.microsoft.com/office/drawing/2014/main" id="{A7FB7F9B-DEE0-8482-22F6-BB4A5F3AA52A}"/>
              </a:ext>
            </a:extLst>
          </p:cNvPr>
          <p:cNvSpPr/>
          <p:nvPr/>
        </p:nvSpPr>
        <p:spPr>
          <a:xfrm>
            <a:off x="2878780" y="1768236"/>
            <a:ext cx="278025" cy="257431"/>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Rounded Corners 9">
            <a:extLst>
              <a:ext uri="{FF2B5EF4-FFF2-40B4-BE49-F238E27FC236}">
                <a16:creationId xmlns:a16="http://schemas.microsoft.com/office/drawing/2014/main" id="{A011FBCB-9DCE-2A5B-212A-109B1B7CAF03}"/>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Tree>
    <p:extLst>
      <p:ext uri="{BB962C8B-B14F-4D97-AF65-F5344CB8AC3E}">
        <p14:creationId xmlns:p14="http://schemas.microsoft.com/office/powerpoint/2010/main" val="416145348"/>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42D08F3-DE0B-668F-3996-C08E5AF62837}"/>
              </a:ext>
            </a:extLst>
          </p:cNvPr>
          <p:cNvSpPr/>
          <p:nvPr/>
        </p:nvSpPr>
        <p:spPr>
          <a:xfrm>
            <a:off x="663172" y="1205205"/>
            <a:ext cx="6866631" cy="4654419"/>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45720" rIns="288000" bIns="45720" rtlCol="0" anchor="ctr"/>
          <a:lstStyle/>
          <a:p>
            <a:pPr>
              <a:spcAft>
                <a:spcPts val="600"/>
              </a:spcAft>
            </a:pPr>
            <a:endParaRPr lang="en-US" sz="3600" b="1">
              <a:solidFill>
                <a:srgbClr val="FFFFFF"/>
              </a:solidFill>
              <a:highlight>
                <a:srgbClr val="008000"/>
              </a:highlight>
              <a:latin typeface="Rockwell" panose="02060603020205020403" pitchFamily="18" charset="0"/>
            </a:endParaRPr>
          </a:p>
        </p:txBody>
      </p:sp>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723326" y="141395"/>
            <a:ext cx="10618040" cy="688859"/>
          </a:xfrm>
          <a:ln w="28575">
            <a:solidFill>
              <a:schemeClr val="tx1"/>
            </a:solidFill>
          </a:ln>
        </p:spPr>
        <p:txBody>
          <a:bodyPr lIns="91440" tIns="45720" rIns="91440" bIns="45720" anchor="t"/>
          <a:lstStyle/>
          <a:p>
            <a:pPr algn="ctr"/>
            <a:r>
              <a:rPr lang="en-US" sz="4400">
                <a:latin typeface="Arial"/>
                <a:cs typeface="Arial"/>
              </a:rPr>
              <a:t>Add Descriptive Information</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5" name="TextBox 4">
            <a:extLst>
              <a:ext uri="{FF2B5EF4-FFF2-40B4-BE49-F238E27FC236}">
                <a16:creationId xmlns:a16="http://schemas.microsoft.com/office/drawing/2014/main" id="{D1D947E1-BF95-283C-BA1D-7F4BDD0A5106}"/>
              </a:ext>
            </a:extLst>
          </p:cNvPr>
          <p:cNvSpPr txBox="1"/>
          <p:nvPr/>
        </p:nvSpPr>
        <p:spPr>
          <a:xfrm>
            <a:off x="1017037" y="1492898"/>
            <a:ext cx="6186196" cy="3539430"/>
          </a:xfrm>
          <a:prstGeom prst="rect">
            <a:avLst/>
          </a:prstGeom>
          <a:noFill/>
        </p:spPr>
        <p:txBody>
          <a:bodyPr wrap="square" rtlCol="0">
            <a:spAutoFit/>
          </a:bodyPr>
          <a:lstStyle/>
          <a:p>
            <a:pPr lvl="0" algn="ctr" rtl="0"/>
            <a:r>
              <a:rPr lang="en-US" sz="3200" b="1" u="none">
                <a:solidFill>
                  <a:schemeClr val="bg1"/>
                </a:solidFill>
                <a:latin typeface="Arial"/>
                <a:cs typeface="Arial"/>
              </a:rPr>
              <a:t>Reference &amp; Description</a:t>
            </a:r>
            <a:br>
              <a:rPr lang="en-US" sz="3200">
                <a:solidFill>
                  <a:schemeClr val="bg1"/>
                </a:solidFill>
                <a:latin typeface="Arial"/>
                <a:cs typeface="Arial"/>
              </a:rPr>
            </a:br>
            <a:endParaRPr lang="en-US" sz="3200">
              <a:solidFill>
                <a:schemeClr val="bg1"/>
              </a:solidFill>
              <a:latin typeface="Arial"/>
              <a:cs typeface="Arial"/>
            </a:endParaRPr>
          </a:p>
          <a:p>
            <a:pPr lvl="0" algn="ctr" rtl="0"/>
            <a:r>
              <a:rPr lang="en-US" sz="3200">
                <a:solidFill>
                  <a:schemeClr val="bg1"/>
                </a:solidFill>
                <a:latin typeface="Arial"/>
                <a:cs typeface="Arial"/>
              </a:rPr>
              <a:t>RAs can add descriptive information to each requisition for easier identification and clarification later in WBSCM.</a:t>
            </a:r>
          </a:p>
          <a:p>
            <a:pPr lvl="0" algn="ctr" rtl="0"/>
            <a:r>
              <a:rPr lang="en-US" sz="3200">
                <a:solidFill>
                  <a:schemeClr val="bg1"/>
                </a:solidFill>
                <a:latin typeface="Arial"/>
                <a:cs typeface="Arial"/>
              </a:rPr>
              <a:t>  </a:t>
            </a:r>
          </a:p>
        </p:txBody>
      </p:sp>
      <p:pic>
        <p:nvPicPr>
          <p:cNvPr id="10" name="Picture 9" descr="A child holding a leaf&#10;&#10;Description automatically generated with medium confidence">
            <a:extLst>
              <a:ext uri="{FF2B5EF4-FFF2-40B4-BE49-F238E27FC236}">
                <a16:creationId xmlns:a16="http://schemas.microsoft.com/office/drawing/2014/main" id="{53A649ED-3869-E300-5871-388E51AE2C32}"/>
              </a:ext>
            </a:extLst>
          </p:cNvPr>
          <p:cNvPicPr>
            <a:picLocks noChangeAspect="1"/>
          </p:cNvPicPr>
          <p:nvPr/>
        </p:nvPicPr>
        <p:blipFill rotWithShape="1">
          <a:blip r:embed="rId3">
            <a:extLst>
              <a:ext uri="{28A0092B-C50C-407E-A947-70E740481C1C}">
                <a14:useLocalDpi xmlns:a14="http://schemas.microsoft.com/office/drawing/2010/main" val="0"/>
              </a:ext>
            </a:extLst>
          </a:blip>
          <a:srcRect l="5819" t="8944" r="11455"/>
          <a:stretch/>
        </p:blipFill>
        <p:spPr>
          <a:xfrm>
            <a:off x="7426048" y="1205204"/>
            <a:ext cx="4228625" cy="4654420"/>
          </a:xfrm>
          <a:prstGeom prst="rect">
            <a:avLst/>
          </a:prstGeom>
        </p:spPr>
      </p:pic>
    </p:spTree>
    <p:extLst>
      <p:ext uri="{BB962C8B-B14F-4D97-AF65-F5344CB8AC3E}">
        <p14:creationId xmlns:p14="http://schemas.microsoft.com/office/powerpoint/2010/main" val="3611980105"/>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text, application&#10;&#10;Description automatically generated">
            <a:extLst>
              <a:ext uri="{FF2B5EF4-FFF2-40B4-BE49-F238E27FC236}">
                <a16:creationId xmlns:a16="http://schemas.microsoft.com/office/drawing/2014/main" id="{23B591E5-A65A-DF23-0D73-F764788D71B4}"/>
              </a:ext>
            </a:extLst>
          </p:cNvPr>
          <p:cNvPicPr>
            <a:picLocks noChangeAspect="1"/>
          </p:cNvPicPr>
          <p:nvPr/>
        </p:nvPicPr>
        <p:blipFill rotWithShape="1">
          <a:blip r:embed="rId3">
            <a:extLst>
              <a:ext uri="{28A0092B-C50C-407E-A947-70E740481C1C}">
                <a14:useLocalDpi xmlns:a14="http://schemas.microsoft.com/office/drawing/2010/main" val="0"/>
              </a:ext>
            </a:extLst>
          </a:blip>
          <a:srcRect t="10259" r="30975" b="-10259"/>
          <a:stretch/>
        </p:blipFill>
        <p:spPr>
          <a:xfrm>
            <a:off x="680798" y="1349319"/>
            <a:ext cx="9635818" cy="4230708"/>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i="1">
                <a:latin typeface="Arial"/>
                <a:cs typeface="Arial"/>
              </a:rPr>
              <a:t>In Process</a:t>
            </a:r>
            <a:r>
              <a:rPr lang="en-US" sz="4400">
                <a:latin typeface="Arial"/>
                <a:cs typeface="Arial"/>
              </a:rPr>
              <a:t> Screen: Add Reference</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0" name="Rectangle: Rounded Corners 9">
            <a:extLst>
              <a:ext uri="{FF2B5EF4-FFF2-40B4-BE49-F238E27FC236}">
                <a16:creationId xmlns:a16="http://schemas.microsoft.com/office/drawing/2014/main" id="{1DA0EA4A-214A-1B15-60F9-1664F1282C67}"/>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5" name="Rectangle 4">
            <a:extLst>
              <a:ext uri="{FF2B5EF4-FFF2-40B4-BE49-F238E27FC236}">
                <a16:creationId xmlns:a16="http://schemas.microsoft.com/office/drawing/2014/main" id="{AC0B7F80-4FFE-497E-A24B-2B0C06296CF1}"/>
              </a:ext>
            </a:extLst>
          </p:cNvPr>
          <p:cNvSpPr/>
          <p:nvPr/>
        </p:nvSpPr>
        <p:spPr>
          <a:xfrm>
            <a:off x="654778" y="2641532"/>
            <a:ext cx="6327180" cy="381895"/>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row: Left 11">
            <a:extLst>
              <a:ext uri="{FF2B5EF4-FFF2-40B4-BE49-F238E27FC236}">
                <a16:creationId xmlns:a16="http://schemas.microsoft.com/office/drawing/2014/main" id="{B3CA6386-C3B6-E170-044E-54DFDAB147F8}"/>
              </a:ext>
            </a:extLst>
          </p:cNvPr>
          <p:cNvSpPr/>
          <p:nvPr/>
        </p:nvSpPr>
        <p:spPr>
          <a:xfrm>
            <a:off x="6981958" y="2141406"/>
            <a:ext cx="4419561" cy="1373356"/>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a:solidFill>
                  <a:schemeClr val="tx1"/>
                </a:solidFill>
                <a:latin typeface="Arial"/>
                <a:cs typeface="Arial"/>
              </a:rPr>
              <a:t>Optional: Complete </a:t>
            </a:r>
            <a:r>
              <a:rPr lang="en-US" b="1" i="1">
                <a:solidFill>
                  <a:schemeClr val="tx1"/>
                </a:solidFill>
                <a:latin typeface="Arial"/>
                <a:cs typeface="Arial"/>
              </a:rPr>
              <a:t>Your Reference</a:t>
            </a:r>
            <a:endParaRPr lang="en-US">
              <a:solidFill>
                <a:schemeClr val="tx1"/>
              </a:solidFill>
              <a:ea typeface="+mn-lt"/>
              <a:cs typeface="+mn-lt"/>
            </a:endParaRPr>
          </a:p>
        </p:txBody>
      </p:sp>
      <p:sp>
        <p:nvSpPr>
          <p:cNvPr id="13" name="Rectangle: Rounded Corners 12">
            <a:extLst>
              <a:ext uri="{FF2B5EF4-FFF2-40B4-BE49-F238E27FC236}">
                <a16:creationId xmlns:a16="http://schemas.microsoft.com/office/drawing/2014/main" id="{18968C23-6129-DB72-629A-A0111CA306F1}"/>
              </a:ext>
            </a:extLst>
          </p:cNvPr>
          <p:cNvSpPr/>
          <p:nvPr/>
        </p:nvSpPr>
        <p:spPr>
          <a:xfrm>
            <a:off x="2907773" y="4716594"/>
            <a:ext cx="6656515" cy="1157650"/>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buFont typeface="Arial"/>
              <a:buChar char="•"/>
            </a:pPr>
            <a:r>
              <a:rPr lang="en-US" sz="2000" b="1" i="1">
                <a:solidFill>
                  <a:schemeClr val="tx1">
                    <a:lumMod val="95000"/>
                    <a:lumOff val="5000"/>
                  </a:schemeClr>
                </a:solidFill>
                <a:latin typeface="Arial"/>
                <a:ea typeface="+mn-lt"/>
                <a:cs typeface="+mn-lt"/>
              </a:rPr>
              <a:t>Your Reference </a:t>
            </a:r>
            <a:r>
              <a:rPr lang="en-US" sz="2000" b="1">
                <a:solidFill>
                  <a:schemeClr val="tx1">
                    <a:lumMod val="95000"/>
                    <a:lumOff val="5000"/>
                  </a:schemeClr>
                </a:solidFill>
                <a:latin typeface="Arial"/>
                <a:ea typeface="+mn-lt"/>
                <a:cs typeface="+mn-lt"/>
              </a:rPr>
              <a:t>allows further clarification by referring to other relevant information.</a:t>
            </a:r>
            <a:endParaRPr lang="en-US" sz="2000" b="1">
              <a:solidFill>
                <a:schemeClr val="tx1">
                  <a:lumMod val="95000"/>
                  <a:lumOff val="5000"/>
                </a:schemeClr>
              </a:solidFill>
              <a:latin typeface="Arial"/>
              <a:cs typeface="Arial"/>
            </a:endParaRPr>
          </a:p>
        </p:txBody>
      </p:sp>
      <p:sp>
        <p:nvSpPr>
          <p:cNvPr id="6" name="Oval 5">
            <a:extLst>
              <a:ext uri="{FF2B5EF4-FFF2-40B4-BE49-F238E27FC236}">
                <a16:creationId xmlns:a16="http://schemas.microsoft.com/office/drawing/2014/main" id="{840044C9-83FF-2C4F-3966-D70692541931}"/>
              </a:ext>
            </a:extLst>
          </p:cNvPr>
          <p:cNvSpPr/>
          <p:nvPr/>
        </p:nvSpPr>
        <p:spPr>
          <a:xfrm>
            <a:off x="6640522" y="2296100"/>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9</a:t>
            </a:r>
          </a:p>
        </p:txBody>
      </p:sp>
    </p:spTree>
    <p:extLst>
      <p:ext uri="{BB962C8B-B14F-4D97-AF65-F5344CB8AC3E}">
        <p14:creationId xmlns:p14="http://schemas.microsoft.com/office/powerpoint/2010/main" val="3649697127"/>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DF4775C7-1223-5217-340D-88EA2C10851E}"/>
              </a:ext>
            </a:extLst>
          </p:cNvPr>
          <p:cNvPicPr>
            <a:picLocks noChangeAspect="1"/>
          </p:cNvPicPr>
          <p:nvPr/>
        </p:nvPicPr>
        <p:blipFill rotWithShape="1">
          <a:blip r:embed="rId3">
            <a:extLst>
              <a:ext uri="{28A0092B-C50C-407E-A947-70E740481C1C}">
                <a14:useLocalDpi xmlns:a14="http://schemas.microsoft.com/office/drawing/2010/main" val="0"/>
              </a:ext>
            </a:extLst>
          </a:blip>
          <a:srcRect t="10259" r="30975" b="-10259"/>
          <a:stretch/>
        </p:blipFill>
        <p:spPr>
          <a:xfrm>
            <a:off x="680798" y="1349319"/>
            <a:ext cx="9635818" cy="4230708"/>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i="1">
                <a:latin typeface="Arial"/>
                <a:cs typeface="Arial"/>
              </a:rPr>
              <a:t>In Process</a:t>
            </a:r>
            <a:r>
              <a:rPr lang="en-US" sz="4400">
                <a:latin typeface="Arial"/>
                <a:cs typeface="Arial"/>
              </a:rPr>
              <a:t> Screen: Add Description</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 name="Arrow: Left 5">
            <a:extLst>
              <a:ext uri="{FF2B5EF4-FFF2-40B4-BE49-F238E27FC236}">
                <a16:creationId xmlns:a16="http://schemas.microsoft.com/office/drawing/2014/main" id="{D0C78101-EFCE-1CFC-9D15-D1B16E8FA970}"/>
              </a:ext>
            </a:extLst>
          </p:cNvPr>
          <p:cNvSpPr/>
          <p:nvPr/>
        </p:nvSpPr>
        <p:spPr>
          <a:xfrm>
            <a:off x="7167100" y="2457406"/>
            <a:ext cx="4586285" cy="1373356"/>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a:solidFill>
                  <a:schemeClr val="tx1"/>
                </a:solidFill>
                <a:latin typeface="Arial"/>
                <a:cs typeface="Arial"/>
              </a:rPr>
              <a:t>Optional: Complete </a:t>
            </a:r>
            <a:r>
              <a:rPr lang="en-US" b="1" i="1">
                <a:solidFill>
                  <a:schemeClr val="tx1"/>
                </a:solidFill>
                <a:latin typeface="Arial"/>
                <a:cs typeface="Arial"/>
              </a:rPr>
              <a:t>Your Description</a:t>
            </a:r>
            <a:endParaRPr lang="en-US">
              <a:solidFill>
                <a:schemeClr val="tx1"/>
              </a:solidFill>
              <a:ea typeface="+mn-lt"/>
              <a:cs typeface="+mn-lt"/>
            </a:endParaRPr>
          </a:p>
        </p:txBody>
      </p:sp>
      <p:sp>
        <p:nvSpPr>
          <p:cNvPr id="7" name="Rectangle 6">
            <a:extLst>
              <a:ext uri="{FF2B5EF4-FFF2-40B4-BE49-F238E27FC236}">
                <a16:creationId xmlns:a16="http://schemas.microsoft.com/office/drawing/2014/main" id="{7BA12C59-0AD7-5CB9-D858-C54F7B37ABC5}"/>
              </a:ext>
            </a:extLst>
          </p:cNvPr>
          <p:cNvSpPr/>
          <p:nvPr/>
        </p:nvSpPr>
        <p:spPr>
          <a:xfrm>
            <a:off x="680797" y="2994916"/>
            <a:ext cx="6244109" cy="372927"/>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Rounded Corners 9">
            <a:extLst>
              <a:ext uri="{FF2B5EF4-FFF2-40B4-BE49-F238E27FC236}">
                <a16:creationId xmlns:a16="http://schemas.microsoft.com/office/drawing/2014/main" id="{FF7364A9-B6D1-F6A9-39DD-88C3B3BD1957}"/>
              </a:ext>
            </a:extLst>
          </p:cNvPr>
          <p:cNvSpPr/>
          <p:nvPr/>
        </p:nvSpPr>
        <p:spPr>
          <a:xfrm>
            <a:off x="2346962" y="3994899"/>
            <a:ext cx="4820138" cy="1122310"/>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buFont typeface="Arial"/>
              <a:buChar char="•"/>
            </a:pPr>
            <a:r>
              <a:rPr lang="en-US" sz="2000" b="1" i="1">
                <a:solidFill>
                  <a:schemeClr val="tx1">
                    <a:lumMod val="95000"/>
                    <a:lumOff val="5000"/>
                  </a:schemeClr>
                </a:solidFill>
                <a:latin typeface="Arial"/>
                <a:ea typeface="+mn-lt"/>
                <a:cs typeface="+mn-lt"/>
              </a:rPr>
              <a:t>Your Description </a:t>
            </a:r>
            <a:r>
              <a:rPr lang="en-US" sz="2000" b="1">
                <a:solidFill>
                  <a:schemeClr val="tx1">
                    <a:lumMod val="95000"/>
                    <a:lumOff val="5000"/>
                  </a:schemeClr>
                </a:solidFill>
                <a:latin typeface="Arial"/>
                <a:ea typeface="+mn-lt"/>
                <a:cs typeface="+mn-lt"/>
              </a:rPr>
              <a:t>is a free text field describing the requisition.</a:t>
            </a:r>
            <a:endParaRPr lang="en-US" sz="2000" b="1">
              <a:solidFill>
                <a:schemeClr val="tx1">
                  <a:lumMod val="95000"/>
                  <a:lumOff val="5000"/>
                </a:schemeClr>
              </a:solidFill>
              <a:latin typeface="Arial"/>
              <a:cs typeface="Arial"/>
            </a:endParaRPr>
          </a:p>
        </p:txBody>
      </p:sp>
      <p:sp>
        <p:nvSpPr>
          <p:cNvPr id="12" name="Rectangle: Rounded Corners 11">
            <a:extLst>
              <a:ext uri="{FF2B5EF4-FFF2-40B4-BE49-F238E27FC236}">
                <a16:creationId xmlns:a16="http://schemas.microsoft.com/office/drawing/2014/main" id="{9A2D284C-D01C-8660-60CD-99993DF13DBD}"/>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4" name="Oval 3">
            <a:extLst>
              <a:ext uri="{FF2B5EF4-FFF2-40B4-BE49-F238E27FC236}">
                <a16:creationId xmlns:a16="http://schemas.microsoft.com/office/drawing/2014/main" id="{7C814CB1-24A1-1A6D-B3C6-7B11AA98C16C}"/>
              </a:ext>
            </a:extLst>
          </p:cNvPr>
          <p:cNvSpPr/>
          <p:nvPr/>
        </p:nvSpPr>
        <p:spPr>
          <a:xfrm>
            <a:off x="6673100" y="2621543"/>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10</a:t>
            </a:r>
          </a:p>
        </p:txBody>
      </p:sp>
    </p:spTree>
    <p:extLst>
      <p:ext uri="{BB962C8B-B14F-4D97-AF65-F5344CB8AC3E}">
        <p14:creationId xmlns:p14="http://schemas.microsoft.com/office/powerpoint/2010/main" val="3147306525"/>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CFDAEAD6-5E3F-8AE7-F61D-7F72A6705A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210" y="1556998"/>
            <a:ext cx="10568244" cy="3582455"/>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i="1">
                <a:latin typeface="Arial"/>
                <a:cs typeface="Arial"/>
              </a:rPr>
              <a:t>In Process</a:t>
            </a:r>
            <a:r>
              <a:rPr lang="en-US" sz="4400">
                <a:latin typeface="Arial"/>
                <a:cs typeface="Arial"/>
              </a:rPr>
              <a:t> Screen: Example</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4" name="Rectangle 13">
            <a:extLst>
              <a:ext uri="{FF2B5EF4-FFF2-40B4-BE49-F238E27FC236}">
                <a16:creationId xmlns:a16="http://schemas.microsoft.com/office/drawing/2014/main" id="{5E199EC6-9F75-5B35-48B6-95E4ECB90E95}"/>
              </a:ext>
            </a:extLst>
          </p:cNvPr>
          <p:cNvSpPr/>
          <p:nvPr/>
        </p:nvSpPr>
        <p:spPr>
          <a:xfrm>
            <a:off x="912340" y="3424880"/>
            <a:ext cx="6940376" cy="83407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Rounded Corners 14">
            <a:extLst>
              <a:ext uri="{FF2B5EF4-FFF2-40B4-BE49-F238E27FC236}">
                <a16:creationId xmlns:a16="http://schemas.microsoft.com/office/drawing/2014/main" id="{E31CDAE8-FBCD-963E-6C32-6BB08AB1BBDE}"/>
              </a:ext>
            </a:extLst>
          </p:cNvPr>
          <p:cNvSpPr/>
          <p:nvPr/>
        </p:nvSpPr>
        <p:spPr>
          <a:xfrm>
            <a:off x="7335586" y="2432608"/>
            <a:ext cx="3965231" cy="2706846"/>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Arial"/>
                <a:ea typeface="+mn-lt"/>
                <a:cs typeface="+mn-lt"/>
              </a:rPr>
              <a:t>Example</a:t>
            </a:r>
            <a:br>
              <a:rPr lang="en-US" sz="2000" b="1">
                <a:solidFill>
                  <a:schemeClr val="tx1"/>
                </a:solidFill>
                <a:latin typeface="Arial"/>
                <a:ea typeface="+mn-lt"/>
                <a:cs typeface="+mn-lt"/>
              </a:rPr>
            </a:br>
            <a:endParaRPr lang="en-US" sz="2000" b="1">
              <a:solidFill>
                <a:schemeClr val="tx1"/>
              </a:solidFill>
              <a:latin typeface="Arial"/>
              <a:ea typeface="+mn-lt"/>
              <a:cs typeface="+mn-lt"/>
            </a:endParaRPr>
          </a:p>
          <a:p>
            <a:r>
              <a:rPr lang="en-US" sz="2000" b="1" i="1">
                <a:solidFill>
                  <a:schemeClr val="tx1"/>
                </a:solidFill>
                <a:latin typeface="Arial"/>
                <a:ea typeface="+mn-lt"/>
                <a:cs typeface="Arial"/>
              </a:rPr>
              <a:t>Your Reference</a:t>
            </a:r>
            <a:r>
              <a:rPr lang="en-US" sz="2000" b="1">
                <a:solidFill>
                  <a:schemeClr val="tx1"/>
                </a:solidFill>
                <a:latin typeface="Arial"/>
                <a:ea typeface="+mn-lt"/>
                <a:cs typeface="Arial"/>
              </a:rPr>
              <a:t>: A000011807</a:t>
            </a:r>
            <a:br>
              <a:rPr lang="en-US" sz="2000" b="1">
                <a:solidFill>
                  <a:schemeClr val="tx1"/>
                </a:solidFill>
                <a:latin typeface="Arial"/>
                <a:ea typeface="+mn-lt"/>
                <a:cs typeface="Arial"/>
              </a:rPr>
            </a:br>
            <a:endParaRPr lang="en-US">
              <a:solidFill>
                <a:schemeClr val="tx1"/>
              </a:solidFill>
              <a:latin typeface="Arial"/>
              <a:cs typeface="Arial"/>
            </a:endParaRPr>
          </a:p>
          <a:p>
            <a:r>
              <a:rPr lang="en-US" sz="2000" b="1" i="1">
                <a:solidFill>
                  <a:schemeClr val="tx1"/>
                </a:solidFill>
                <a:latin typeface="Arial"/>
                <a:ea typeface="+mn-lt"/>
                <a:cs typeface="+mn-lt"/>
              </a:rPr>
              <a:t>Your Description</a:t>
            </a:r>
            <a:r>
              <a:rPr lang="en-US" sz="2000" b="1">
                <a:solidFill>
                  <a:schemeClr val="tx1"/>
                </a:solidFill>
                <a:latin typeface="Arial"/>
                <a:ea typeface="+mn-lt"/>
                <a:cs typeface="+mn-lt"/>
              </a:rPr>
              <a:t>: 500471672</a:t>
            </a:r>
            <a:endParaRPr lang="en-US">
              <a:solidFill>
                <a:schemeClr val="tx1"/>
              </a:solidFill>
              <a:latin typeface="Arial"/>
              <a:cs typeface="Arial"/>
            </a:endParaRPr>
          </a:p>
        </p:txBody>
      </p:sp>
      <p:sp>
        <p:nvSpPr>
          <p:cNvPr id="10" name="Rectangle: Rounded Corners 9">
            <a:extLst>
              <a:ext uri="{FF2B5EF4-FFF2-40B4-BE49-F238E27FC236}">
                <a16:creationId xmlns:a16="http://schemas.microsoft.com/office/drawing/2014/main" id="{FD52C3CD-A377-542E-162B-856ED2631B4D}"/>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Tree>
    <p:extLst>
      <p:ext uri="{BB962C8B-B14F-4D97-AF65-F5344CB8AC3E}">
        <p14:creationId xmlns:p14="http://schemas.microsoft.com/office/powerpoint/2010/main" val="3811989900"/>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application, Word&#10;&#10;Description automatically generated">
            <a:extLst>
              <a:ext uri="{FF2B5EF4-FFF2-40B4-BE49-F238E27FC236}">
                <a16:creationId xmlns:a16="http://schemas.microsoft.com/office/drawing/2014/main" id="{C68F5B76-5627-632C-C465-7F669F6B1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130" y="1770234"/>
            <a:ext cx="10841740" cy="3416446"/>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i="1">
                <a:latin typeface="Arial"/>
                <a:cs typeface="Arial"/>
              </a:rPr>
              <a:t>In Process </a:t>
            </a:r>
            <a:r>
              <a:rPr lang="en-US" sz="4400">
                <a:latin typeface="Arial"/>
                <a:cs typeface="Arial"/>
              </a:rPr>
              <a:t>Screen: Update</a:t>
            </a:r>
            <a:endParaRPr lang="en-US"/>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49</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7" name="Arrow: Left 6">
            <a:extLst>
              <a:ext uri="{FF2B5EF4-FFF2-40B4-BE49-F238E27FC236}">
                <a16:creationId xmlns:a16="http://schemas.microsoft.com/office/drawing/2014/main" id="{8D22A2A3-2ED1-9971-DD68-D5D8EA2B5596}"/>
              </a:ext>
            </a:extLst>
          </p:cNvPr>
          <p:cNvSpPr/>
          <p:nvPr/>
        </p:nvSpPr>
        <p:spPr>
          <a:xfrm>
            <a:off x="1594001" y="4436678"/>
            <a:ext cx="1968805" cy="992357"/>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a:solidFill>
                  <a:schemeClr val="tx1"/>
                </a:solidFill>
                <a:latin typeface="Arial"/>
                <a:ea typeface="+mn-lt"/>
                <a:cs typeface="Arial"/>
              </a:rPr>
              <a:t>Click </a:t>
            </a:r>
            <a:r>
              <a:rPr lang="en-US" b="1" i="1">
                <a:solidFill>
                  <a:schemeClr val="tx1"/>
                </a:solidFill>
                <a:latin typeface="Arial"/>
                <a:ea typeface="+mn-lt"/>
                <a:cs typeface="Arial"/>
              </a:rPr>
              <a:t>Update</a:t>
            </a:r>
          </a:p>
        </p:txBody>
      </p:sp>
      <p:sp>
        <p:nvSpPr>
          <p:cNvPr id="13" name="Arrow: Right 12">
            <a:extLst>
              <a:ext uri="{FF2B5EF4-FFF2-40B4-BE49-F238E27FC236}">
                <a16:creationId xmlns:a16="http://schemas.microsoft.com/office/drawing/2014/main" id="{F32DC584-ADD5-80DF-ED35-C8F6D2155196}"/>
              </a:ext>
            </a:extLst>
          </p:cNvPr>
          <p:cNvSpPr/>
          <p:nvPr/>
        </p:nvSpPr>
        <p:spPr>
          <a:xfrm>
            <a:off x="7986720" y="2198195"/>
            <a:ext cx="3029387" cy="1349413"/>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rgbClr val="0D0D0D"/>
                </a:solidFill>
                <a:latin typeface="Arial"/>
                <a:ea typeface="+mn-lt"/>
                <a:cs typeface="Arial"/>
              </a:rPr>
              <a:t>Scroll down to access </a:t>
            </a:r>
            <a:r>
              <a:rPr lang="en-US" b="1" i="1">
                <a:solidFill>
                  <a:srgbClr val="0D0D0D"/>
                </a:solidFill>
                <a:latin typeface="Arial"/>
                <a:ea typeface="+mn-lt"/>
                <a:cs typeface="Arial"/>
              </a:rPr>
              <a:t>Update</a:t>
            </a:r>
            <a:r>
              <a:rPr lang="en-US" b="1">
                <a:solidFill>
                  <a:srgbClr val="0D0D0D"/>
                </a:solidFill>
                <a:latin typeface="Arial"/>
                <a:ea typeface="+mn-lt"/>
                <a:cs typeface="Arial"/>
              </a:rPr>
              <a:t> button</a:t>
            </a:r>
          </a:p>
        </p:txBody>
      </p:sp>
      <p:sp>
        <p:nvSpPr>
          <p:cNvPr id="10" name="Rectangle: Rounded Corners 9">
            <a:extLst>
              <a:ext uri="{FF2B5EF4-FFF2-40B4-BE49-F238E27FC236}">
                <a16:creationId xmlns:a16="http://schemas.microsoft.com/office/drawing/2014/main" id="{DC910033-D85B-57C7-5CD9-E66AD5DFA14D}"/>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8" name="Oval 7">
            <a:extLst>
              <a:ext uri="{FF2B5EF4-FFF2-40B4-BE49-F238E27FC236}">
                <a16:creationId xmlns:a16="http://schemas.microsoft.com/office/drawing/2014/main" id="{643E05DA-E692-5D01-825D-1B9FAD261920}"/>
              </a:ext>
            </a:extLst>
          </p:cNvPr>
          <p:cNvSpPr/>
          <p:nvPr/>
        </p:nvSpPr>
        <p:spPr>
          <a:xfrm>
            <a:off x="177259" y="4659284"/>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11</a:t>
            </a:r>
          </a:p>
        </p:txBody>
      </p:sp>
    </p:spTree>
    <p:extLst>
      <p:ext uri="{BB962C8B-B14F-4D97-AF65-F5344CB8AC3E}">
        <p14:creationId xmlns:p14="http://schemas.microsoft.com/office/powerpoint/2010/main" val="94735774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2">
            <a:extLst>
              <a:ext uri="{FF2B5EF4-FFF2-40B4-BE49-F238E27FC236}">
                <a16:creationId xmlns:a16="http://schemas.microsoft.com/office/drawing/2014/main" id="{545C3E57-C1C0-439A-8A5B-D97306CE19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214058" cy="6858000"/>
          </a:xfrm>
          <a:prstGeom prst="rect">
            <a:avLst/>
          </a:prstGeom>
        </p:spPr>
      </p:pic>
      <p:sp>
        <p:nvSpPr>
          <p:cNvPr id="5" name="Rectangle 4">
            <a:extLst>
              <a:ext uri="{FF2B5EF4-FFF2-40B4-BE49-F238E27FC236}">
                <a16:creationId xmlns:a16="http://schemas.microsoft.com/office/drawing/2014/main" id="{4D7BFC17-F60B-49B0-A624-BB704DD2B321}"/>
              </a:ext>
            </a:extLst>
          </p:cNvPr>
          <p:cNvSpPr/>
          <p:nvPr/>
        </p:nvSpPr>
        <p:spPr>
          <a:xfrm>
            <a:off x="621183" y="433136"/>
            <a:ext cx="10862590" cy="6116831"/>
          </a:xfrm>
          <a:prstGeom prst="rect">
            <a:avLst/>
          </a:prstGeom>
          <a:solidFill>
            <a:srgbClr val="036A38">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7" name="Rectangle 6">
            <a:extLst>
              <a:ext uri="{FF2B5EF4-FFF2-40B4-BE49-F238E27FC236}">
                <a16:creationId xmlns:a16="http://schemas.microsoft.com/office/drawing/2014/main" id="{ADBA7D88-8E69-4327-8593-EF5427FBF6F6}"/>
              </a:ext>
            </a:extLst>
          </p:cNvPr>
          <p:cNvSpPr/>
          <p:nvPr/>
        </p:nvSpPr>
        <p:spPr>
          <a:xfrm>
            <a:off x="953536" y="693529"/>
            <a:ext cx="10308669" cy="5649993"/>
          </a:xfrm>
          <a:prstGeom prst="rect">
            <a:avLst/>
          </a:prstGeom>
          <a:solidFill>
            <a:srgbClr val="036A38">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9" name="Rectangle 8">
            <a:extLst>
              <a:ext uri="{FF2B5EF4-FFF2-40B4-BE49-F238E27FC236}">
                <a16:creationId xmlns:a16="http://schemas.microsoft.com/office/drawing/2014/main" id="{FD582CB4-C370-4288-95BD-DB53A783EF3A}"/>
              </a:ext>
            </a:extLst>
          </p:cNvPr>
          <p:cNvSpPr/>
          <p:nvPr/>
        </p:nvSpPr>
        <p:spPr>
          <a:xfrm>
            <a:off x="1219418" y="922084"/>
            <a:ext cx="9865532" cy="5157536"/>
          </a:xfrm>
          <a:prstGeom prst="rect">
            <a:avLst/>
          </a:prstGeom>
          <a:solidFill>
            <a:srgbClr val="036A38">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14" name="Rectangle 13">
            <a:extLst>
              <a:ext uri="{FF2B5EF4-FFF2-40B4-BE49-F238E27FC236}">
                <a16:creationId xmlns:a16="http://schemas.microsoft.com/office/drawing/2014/main" id="{D89EA2E4-84AE-4DBE-B775-17F7344ABA31}"/>
              </a:ext>
            </a:extLst>
          </p:cNvPr>
          <p:cNvSpPr/>
          <p:nvPr/>
        </p:nvSpPr>
        <p:spPr>
          <a:xfrm>
            <a:off x="3544445" y="632970"/>
            <a:ext cx="4968027" cy="5386090"/>
          </a:xfrm>
          <a:prstGeom prst="rect">
            <a:avLst/>
          </a:prstGeom>
          <a:noFill/>
        </p:spPr>
        <p:txBody>
          <a:bodyPr wrap="none">
            <a:spAutoFit/>
          </a:bodyPr>
          <a:lstStyle/>
          <a:p>
            <a:pPr algn="ctr"/>
            <a:r>
              <a:rPr lang="en-US" sz="34400">
                <a:solidFill>
                  <a:srgbClr val="66B948">
                    <a:alpha val="39000"/>
                  </a:srgbClr>
                </a:solidFill>
                <a:latin typeface="Rockwell" panose="02060603020205020403" pitchFamily="18" charset="0"/>
                <a:ea typeface="Roboto Condensed" panose="02000000000000000000" pitchFamily="2" charset="0"/>
                <a:cs typeface="Segoe UI" panose="020B0502040204020203" pitchFamily="34" charset="0"/>
              </a:rPr>
              <a:t>01</a:t>
            </a:r>
          </a:p>
        </p:txBody>
      </p:sp>
      <p:sp>
        <p:nvSpPr>
          <p:cNvPr id="2" name="Text Placeholder 1">
            <a:extLst>
              <a:ext uri="{FF2B5EF4-FFF2-40B4-BE49-F238E27FC236}">
                <a16:creationId xmlns:a16="http://schemas.microsoft.com/office/drawing/2014/main" id="{CB6207F7-AFA9-4E71-B7A3-C593C5D0DFD2}"/>
              </a:ext>
            </a:extLst>
          </p:cNvPr>
          <p:cNvSpPr>
            <a:spLocks noGrp="1"/>
          </p:cNvSpPr>
          <p:nvPr>
            <p:ph type="body" sz="quarter" idx="10"/>
          </p:nvPr>
        </p:nvSpPr>
        <p:spPr>
          <a:xfrm>
            <a:off x="1375864" y="2410160"/>
            <a:ext cx="9596718" cy="1555144"/>
          </a:xfrm>
        </p:spPr>
        <p:txBody>
          <a:bodyPr/>
          <a:lstStyle/>
          <a:p>
            <a:r>
              <a:rPr lang="en-US" sz="6800"/>
              <a:t>Course Introduction</a:t>
            </a:r>
          </a:p>
        </p:txBody>
      </p:sp>
      <p:sp>
        <p:nvSpPr>
          <p:cNvPr id="3" name="Text Placeholder 2">
            <a:extLst>
              <a:ext uri="{FF2B5EF4-FFF2-40B4-BE49-F238E27FC236}">
                <a16:creationId xmlns:a16="http://schemas.microsoft.com/office/drawing/2014/main" id="{BF9F0F7F-3E6B-42D1-85A2-B337E790D674}"/>
              </a:ext>
            </a:extLst>
          </p:cNvPr>
          <p:cNvSpPr>
            <a:spLocks noGrp="1"/>
          </p:cNvSpPr>
          <p:nvPr>
            <p:ph type="body" sz="quarter" idx="11"/>
          </p:nvPr>
        </p:nvSpPr>
        <p:spPr>
          <a:xfrm>
            <a:off x="3464987" y="4665650"/>
            <a:ext cx="5266765" cy="812778"/>
          </a:xfrm>
        </p:spPr>
        <p:txBody>
          <a:bodyPr lIns="91440" tIns="45720" rIns="91440" bIns="45720" anchor="t"/>
          <a:lstStyle/>
          <a:p>
            <a:r>
              <a:rPr lang="en-US">
                <a:solidFill>
                  <a:schemeClr val="bg1"/>
                </a:solidFill>
                <a:latin typeface="Arial"/>
                <a:cs typeface="Arial"/>
              </a:rPr>
              <a:t> Course Outline and Objectives</a:t>
            </a:r>
          </a:p>
        </p:txBody>
      </p:sp>
      <p:sp>
        <p:nvSpPr>
          <p:cNvPr id="19" name="Slide Number Placeholder 18">
            <a:extLst>
              <a:ext uri="{FF2B5EF4-FFF2-40B4-BE49-F238E27FC236}">
                <a16:creationId xmlns:a16="http://schemas.microsoft.com/office/drawing/2014/main" id="{9295C1BB-6DFC-4F0A-8ECA-CD7E0706F470}"/>
              </a:ext>
            </a:extLst>
          </p:cNvPr>
          <p:cNvSpPr>
            <a:spLocks noGrp="1"/>
          </p:cNvSpPr>
          <p:nvPr>
            <p:ph type="sldNum" sz="quarter" idx="12"/>
          </p:nvPr>
        </p:nvSpPr>
        <p:spPr/>
        <p:txBody>
          <a:bodyPr/>
          <a:lstStyle/>
          <a:p>
            <a:fld id="{4179449E-6FBB-2343-B3AE-D1EFA46A6E77}" type="slidenum">
              <a:rPr lang="en-US" smtClean="0"/>
              <a:pPr/>
              <a:t>5</a:t>
            </a:fld>
            <a:endParaRPr lang="en-US"/>
          </a:p>
        </p:txBody>
      </p:sp>
    </p:spTree>
    <p:extLst>
      <p:ext uri="{BB962C8B-B14F-4D97-AF65-F5344CB8AC3E}">
        <p14:creationId xmlns:p14="http://schemas.microsoft.com/office/powerpoint/2010/main" val="19162923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C9F4FD7F-48B5-C769-C251-CE219A7FB4A1}"/>
              </a:ext>
            </a:extLst>
          </p:cNvPr>
          <p:cNvSpPr txBox="1">
            <a:spLocks/>
          </p:cNvSpPr>
          <p:nvPr/>
        </p:nvSpPr>
        <p:spPr>
          <a:xfrm>
            <a:off x="982722" y="1851166"/>
            <a:ext cx="5117760" cy="2528596"/>
          </a:xfrm>
          <a:prstGeom prst="rect">
            <a:avLst/>
          </a:prstGeom>
        </p:spPr>
        <p:txBody>
          <a:bodyPr lIns="91440" tIns="45720" rIns="91440" bIns="45720" anchor="t"/>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457200">
              <a:buFont typeface="Arial,Sans-Serif" panose="020B0604020202020204" pitchFamily="34" charset="0"/>
              <a:buChar char="•"/>
            </a:pPr>
            <a:endParaRPr lang="en-US" sz="3200">
              <a:latin typeface="Arial"/>
              <a:cs typeface="Arial"/>
            </a:endParaRPr>
          </a:p>
          <a:p>
            <a:pPr algn="ctr"/>
            <a:r>
              <a:rPr lang="en-US" sz="3200">
                <a:latin typeface="Arial"/>
                <a:cs typeface="Arial"/>
              </a:rPr>
              <a:t>Scan QR Code to access the assessment or click/type in the link below in your browser.</a:t>
            </a:r>
          </a:p>
        </p:txBody>
      </p:sp>
      <p:sp>
        <p:nvSpPr>
          <p:cNvPr id="22" name="TextBox 21">
            <a:extLst>
              <a:ext uri="{FF2B5EF4-FFF2-40B4-BE49-F238E27FC236}">
                <a16:creationId xmlns:a16="http://schemas.microsoft.com/office/drawing/2014/main" id="{F86DE82A-27D7-E611-511F-90AB793B15B7}"/>
              </a:ext>
            </a:extLst>
          </p:cNvPr>
          <p:cNvSpPr txBox="1"/>
          <p:nvPr/>
        </p:nvSpPr>
        <p:spPr>
          <a:xfrm>
            <a:off x="594099" y="1088092"/>
            <a:ext cx="772981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rgbClr val="007767"/>
                </a:solidFill>
                <a:latin typeface="Arial"/>
              </a:rPr>
              <a:t>RA-Assessment:</a:t>
            </a:r>
            <a:r>
              <a:rPr lang="en-US" sz="6000" b="1">
                <a:solidFill>
                  <a:srgbClr val="66B948"/>
                </a:solidFill>
                <a:latin typeface="Arial"/>
              </a:rPr>
              <a:t> </a:t>
            </a:r>
            <a:r>
              <a:rPr lang="en-US" sz="4400" b="1">
                <a:solidFill>
                  <a:srgbClr val="66B948"/>
                </a:solidFill>
                <a:latin typeface="Arial"/>
              </a:rPr>
              <a:t>  </a:t>
            </a:r>
            <a:endParaRPr lang="en-US"/>
          </a:p>
        </p:txBody>
      </p:sp>
      <p:sp>
        <p:nvSpPr>
          <p:cNvPr id="24" name="Rectangle 23">
            <a:extLst>
              <a:ext uri="{FF2B5EF4-FFF2-40B4-BE49-F238E27FC236}">
                <a16:creationId xmlns:a16="http://schemas.microsoft.com/office/drawing/2014/main" id="{04AAB0E4-0300-DBB2-BBC3-9A72FD8FF44E}"/>
              </a:ext>
            </a:extLst>
          </p:cNvPr>
          <p:cNvSpPr/>
          <p:nvPr/>
        </p:nvSpPr>
        <p:spPr>
          <a:xfrm>
            <a:off x="0" y="6191677"/>
            <a:ext cx="12192000" cy="526118"/>
          </a:xfrm>
          <a:prstGeom prst="rect">
            <a:avLst/>
          </a:prstGeom>
          <a:solidFill>
            <a:srgbClr val="2D5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25" name="Rectangle 24">
            <a:extLst>
              <a:ext uri="{FF2B5EF4-FFF2-40B4-BE49-F238E27FC236}">
                <a16:creationId xmlns:a16="http://schemas.microsoft.com/office/drawing/2014/main" id="{F02A6FEF-05CC-4107-A195-06F678C4AB0B}"/>
              </a:ext>
            </a:extLst>
          </p:cNvPr>
          <p:cNvSpPr/>
          <p:nvPr/>
        </p:nvSpPr>
        <p:spPr>
          <a:xfrm>
            <a:off x="0" y="73264"/>
            <a:ext cx="12192000" cy="458883"/>
          </a:xfrm>
          <a:prstGeom prst="rect">
            <a:avLst/>
          </a:prstGeom>
          <a:solidFill>
            <a:srgbClr val="2D5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9" name="Slide Number Placeholder 8">
            <a:extLst>
              <a:ext uri="{FF2B5EF4-FFF2-40B4-BE49-F238E27FC236}">
                <a16:creationId xmlns:a16="http://schemas.microsoft.com/office/drawing/2014/main" id="{EBD9B72F-0316-A3EF-05C4-826757373413}"/>
              </a:ext>
            </a:extLst>
          </p:cNvPr>
          <p:cNvSpPr>
            <a:spLocks noGrp="1"/>
          </p:cNvSpPr>
          <p:nvPr>
            <p:ph type="sldNum" sz="quarter" idx="20"/>
          </p:nvPr>
        </p:nvSpPr>
        <p:spPr>
          <a:xfrm>
            <a:off x="11502372" y="100853"/>
            <a:ext cx="539470" cy="591670"/>
          </a:xfrm>
        </p:spPr>
        <p:txBody>
          <a:bodyPr/>
          <a:lstStyle/>
          <a:p>
            <a:fld id="{4179449E-6FBB-2343-B3AE-D1EFA46A6E77}" type="slidenum">
              <a:rPr lang="en-US" dirty="0" smtClean="0"/>
              <a:pPr/>
              <a:t>50</a:t>
            </a:fld>
            <a:endParaRPr lang="en-US"/>
          </a:p>
        </p:txBody>
      </p:sp>
      <p:pic>
        <p:nvPicPr>
          <p:cNvPr id="2" name="Picture 2" descr="A qr code on a green background&#10;&#10;Description automatically generated">
            <a:extLst>
              <a:ext uri="{FF2B5EF4-FFF2-40B4-BE49-F238E27FC236}">
                <a16:creationId xmlns:a16="http://schemas.microsoft.com/office/drawing/2014/main" id="{1A115DE2-8999-C2F7-E320-CC82BA2F971D}"/>
              </a:ext>
            </a:extLst>
          </p:cNvPr>
          <p:cNvPicPr>
            <a:picLocks noChangeAspect="1"/>
          </p:cNvPicPr>
          <p:nvPr/>
        </p:nvPicPr>
        <p:blipFill>
          <a:blip r:embed="rId3"/>
          <a:stretch>
            <a:fillRect/>
          </a:stretch>
        </p:blipFill>
        <p:spPr>
          <a:xfrm>
            <a:off x="7336542" y="1160639"/>
            <a:ext cx="4616802" cy="4762499"/>
          </a:xfrm>
          <a:prstGeom prst="rect">
            <a:avLst/>
          </a:prstGeom>
        </p:spPr>
      </p:pic>
      <p:sp>
        <p:nvSpPr>
          <p:cNvPr id="3" name="TextBox 2">
            <a:extLst>
              <a:ext uri="{FF2B5EF4-FFF2-40B4-BE49-F238E27FC236}">
                <a16:creationId xmlns:a16="http://schemas.microsoft.com/office/drawing/2014/main" id="{A9837FA6-864D-AA69-5886-FF3D8A8A0421}"/>
              </a:ext>
            </a:extLst>
          </p:cNvPr>
          <p:cNvSpPr txBox="1"/>
          <p:nvPr/>
        </p:nvSpPr>
        <p:spPr>
          <a:xfrm>
            <a:off x="194733" y="4752621"/>
            <a:ext cx="6920088"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70C0"/>
                </a:solidFill>
                <a:hlinkClick r:id="rId4">
                  <a:extLst>
                    <a:ext uri="{A12FA001-AC4F-418D-AE19-62706E023703}">
                      <ahyp:hlinkClr xmlns:ahyp="http://schemas.microsoft.com/office/drawing/2018/hyperlinkcolor" val="tx"/>
                    </a:ext>
                  </a:extLst>
                </a:hlinkClick>
              </a:rPr>
              <a:t>https://forms.office.com/r/NEY6e91r5d</a:t>
            </a:r>
          </a:p>
          <a:p>
            <a:endParaRPr lang="en-US"/>
          </a:p>
        </p:txBody>
      </p:sp>
    </p:spTree>
    <p:extLst>
      <p:ext uri="{BB962C8B-B14F-4D97-AF65-F5344CB8AC3E}">
        <p14:creationId xmlns:p14="http://schemas.microsoft.com/office/powerpoint/2010/main" val="27078231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42D08F3-DE0B-668F-3996-C08E5AF62837}"/>
              </a:ext>
            </a:extLst>
          </p:cNvPr>
          <p:cNvSpPr/>
          <p:nvPr/>
        </p:nvSpPr>
        <p:spPr>
          <a:xfrm>
            <a:off x="663172" y="1205205"/>
            <a:ext cx="6866631" cy="4654419"/>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45720" rIns="288000" bIns="45720" rtlCol="0" anchor="ctr"/>
          <a:lstStyle/>
          <a:p>
            <a:pPr>
              <a:spcAft>
                <a:spcPts val="600"/>
              </a:spcAft>
            </a:pPr>
            <a:endParaRPr lang="en-US" sz="3600" b="1">
              <a:solidFill>
                <a:srgbClr val="FFFFFF"/>
              </a:solidFill>
              <a:highlight>
                <a:srgbClr val="008000"/>
              </a:highlight>
              <a:latin typeface="Rockwell" panose="02060603020205020403" pitchFamily="18" charset="0"/>
            </a:endParaRPr>
          </a:p>
        </p:txBody>
      </p:sp>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723326" y="141395"/>
            <a:ext cx="10618040" cy="688859"/>
          </a:xfrm>
          <a:ln w="28575">
            <a:solidFill>
              <a:schemeClr val="tx1"/>
            </a:solidFill>
          </a:ln>
        </p:spPr>
        <p:txBody>
          <a:bodyPr lIns="91440" tIns="45720" rIns="91440" bIns="45720" anchor="t"/>
          <a:lstStyle/>
          <a:p>
            <a:pPr algn="ctr"/>
            <a:r>
              <a:rPr lang="en-US" sz="4400">
                <a:latin typeface="Arial"/>
                <a:cs typeface="Arial"/>
              </a:rPr>
              <a:t>Select Ship-To Destination</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51</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5" name="TextBox 4">
            <a:extLst>
              <a:ext uri="{FF2B5EF4-FFF2-40B4-BE49-F238E27FC236}">
                <a16:creationId xmlns:a16="http://schemas.microsoft.com/office/drawing/2014/main" id="{D1D947E1-BF95-283C-BA1D-7F4BDD0A5106}"/>
              </a:ext>
            </a:extLst>
          </p:cNvPr>
          <p:cNvSpPr txBox="1"/>
          <p:nvPr/>
        </p:nvSpPr>
        <p:spPr>
          <a:xfrm>
            <a:off x="1017037" y="1492898"/>
            <a:ext cx="6186196" cy="2554545"/>
          </a:xfrm>
          <a:prstGeom prst="rect">
            <a:avLst/>
          </a:prstGeom>
          <a:noFill/>
        </p:spPr>
        <p:txBody>
          <a:bodyPr wrap="square" lIns="91440" tIns="45720" rIns="91440" bIns="45720" rtlCol="0" anchor="t">
            <a:spAutoFit/>
          </a:bodyPr>
          <a:lstStyle/>
          <a:p>
            <a:pPr lvl="0" algn="ctr" rtl="0"/>
            <a:r>
              <a:rPr lang="en-US" sz="3200" b="1" u="none">
                <a:solidFill>
                  <a:schemeClr val="bg1"/>
                </a:solidFill>
                <a:latin typeface="Arial"/>
                <a:cs typeface="Arial"/>
              </a:rPr>
              <a:t>Apply All</a:t>
            </a:r>
            <a:br>
              <a:rPr lang="en-US" sz="3200">
                <a:latin typeface="Arial"/>
                <a:cs typeface="Arial"/>
              </a:rPr>
            </a:br>
            <a:endParaRPr lang="en-US" sz="3200">
              <a:solidFill>
                <a:schemeClr val="bg1"/>
              </a:solidFill>
              <a:latin typeface="Arial"/>
              <a:cs typeface="Arial"/>
            </a:endParaRPr>
          </a:p>
          <a:p>
            <a:r>
              <a:rPr lang="en-US" sz="3200">
                <a:solidFill>
                  <a:schemeClr val="bg1"/>
                </a:solidFill>
                <a:latin typeface="Arial"/>
                <a:cs typeface="Arial"/>
              </a:rPr>
              <a:t>All line items of goods in the cart will have the same Deliver To (Ship-To) location.</a:t>
            </a:r>
          </a:p>
        </p:txBody>
      </p:sp>
      <p:pic>
        <p:nvPicPr>
          <p:cNvPr id="10" name="Picture 9">
            <a:extLst>
              <a:ext uri="{FF2B5EF4-FFF2-40B4-BE49-F238E27FC236}">
                <a16:creationId xmlns:a16="http://schemas.microsoft.com/office/drawing/2014/main" id="{53A649ED-3869-E300-5871-388E51AE2C32}"/>
              </a:ext>
            </a:extLst>
          </p:cNvPr>
          <p:cNvPicPr>
            <a:picLocks noChangeAspect="1"/>
          </p:cNvPicPr>
          <p:nvPr/>
        </p:nvPicPr>
        <p:blipFill rotWithShape="1">
          <a:blip r:embed="rId3">
            <a:extLst>
              <a:ext uri="{28A0092B-C50C-407E-A947-70E740481C1C}">
                <a14:useLocalDpi xmlns:a14="http://schemas.microsoft.com/office/drawing/2010/main" val="0"/>
              </a:ext>
            </a:extLst>
          </a:blip>
          <a:srcRect l="8814" t="13295" b="13295"/>
          <a:stretch/>
        </p:blipFill>
        <p:spPr>
          <a:xfrm>
            <a:off x="7535011" y="1205204"/>
            <a:ext cx="3855896" cy="4654420"/>
          </a:xfrm>
          <a:prstGeom prst="rect">
            <a:avLst/>
          </a:prstGeom>
        </p:spPr>
      </p:pic>
    </p:spTree>
    <p:extLst>
      <p:ext uri="{BB962C8B-B14F-4D97-AF65-F5344CB8AC3E}">
        <p14:creationId xmlns:p14="http://schemas.microsoft.com/office/powerpoint/2010/main" val="279436167"/>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text, application&#10;&#10;Description automatically generated">
            <a:extLst>
              <a:ext uri="{FF2B5EF4-FFF2-40B4-BE49-F238E27FC236}">
                <a16:creationId xmlns:a16="http://schemas.microsoft.com/office/drawing/2014/main" id="{0E89E5FB-B3B3-274B-E544-8C112E23EA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234" y="1539672"/>
            <a:ext cx="10586846" cy="3416241"/>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Select Deliver To/Ship-To</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0" name="Arrow: Left 9">
            <a:extLst>
              <a:ext uri="{FF2B5EF4-FFF2-40B4-BE49-F238E27FC236}">
                <a16:creationId xmlns:a16="http://schemas.microsoft.com/office/drawing/2014/main" id="{993F7B49-632A-03CE-22C4-A7EBDA0C8796}"/>
              </a:ext>
            </a:extLst>
          </p:cNvPr>
          <p:cNvSpPr/>
          <p:nvPr/>
        </p:nvSpPr>
        <p:spPr>
          <a:xfrm>
            <a:off x="7387108" y="2339724"/>
            <a:ext cx="4635803" cy="1816139"/>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a:solidFill>
                  <a:schemeClr val="tx1"/>
                </a:solidFill>
                <a:latin typeface="Arial"/>
                <a:ea typeface="+mn-lt"/>
                <a:cs typeface="Arial"/>
              </a:rPr>
              <a:t>Click dropdown in </a:t>
            </a:r>
            <a:r>
              <a:rPr lang="en-US" b="1" i="1">
                <a:solidFill>
                  <a:schemeClr val="tx1"/>
                </a:solidFill>
                <a:latin typeface="Arial"/>
                <a:ea typeface="+mn-lt"/>
                <a:cs typeface="Arial"/>
              </a:rPr>
              <a:t>Deliver To</a:t>
            </a:r>
            <a:r>
              <a:rPr lang="en-US" b="1">
                <a:solidFill>
                  <a:schemeClr val="tx1"/>
                </a:solidFill>
                <a:latin typeface="Arial"/>
                <a:ea typeface="+mn-lt"/>
                <a:cs typeface="Arial"/>
              </a:rPr>
              <a:t> field to select appropriate Ship-To location</a:t>
            </a:r>
          </a:p>
        </p:txBody>
      </p:sp>
      <p:sp>
        <p:nvSpPr>
          <p:cNvPr id="12" name="Rectangle: Rounded Corners 11">
            <a:extLst>
              <a:ext uri="{FF2B5EF4-FFF2-40B4-BE49-F238E27FC236}">
                <a16:creationId xmlns:a16="http://schemas.microsoft.com/office/drawing/2014/main" id="{80133B64-56F0-5567-0D27-14E4FE402571}"/>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13" name="Rectangle 12">
            <a:extLst>
              <a:ext uri="{FF2B5EF4-FFF2-40B4-BE49-F238E27FC236}">
                <a16:creationId xmlns:a16="http://schemas.microsoft.com/office/drawing/2014/main" id="{0B63F58E-3B3A-9AC2-1232-974AF9DD5CAA}"/>
              </a:ext>
            </a:extLst>
          </p:cNvPr>
          <p:cNvSpPr/>
          <p:nvPr/>
        </p:nvSpPr>
        <p:spPr>
          <a:xfrm>
            <a:off x="686455" y="3118693"/>
            <a:ext cx="6703976" cy="19600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Oval 3">
            <a:extLst>
              <a:ext uri="{FF2B5EF4-FFF2-40B4-BE49-F238E27FC236}">
                <a16:creationId xmlns:a16="http://schemas.microsoft.com/office/drawing/2014/main" id="{C681A4E0-59E5-B10C-1F53-8E1957C8DD6C}"/>
              </a:ext>
            </a:extLst>
          </p:cNvPr>
          <p:cNvSpPr/>
          <p:nvPr/>
        </p:nvSpPr>
        <p:spPr>
          <a:xfrm>
            <a:off x="7077142" y="2611163"/>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a:t>
            </a:r>
          </a:p>
        </p:txBody>
      </p:sp>
    </p:spTree>
    <p:extLst>
      <p:ext uri="{BB962C8B-B14F-4D97-AF65-F5344CB8AC3E}">
        <p14:creationId xmlns:p14="http://schemas.microsoft.com/office/powerpoint/2010/main" val="2307909107"/>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75F6B752-E30C-F600-134E-8CF9D52AD39F}"/>
              </a:ext>
            </a:extLst>
          </p:cNvPr>
          <p:cNvPicPr>
            <a:picLocks noChangeAspect="1"/>
          </p:cNvPicPr>
          <p:nvPr/>
        </p:nvPicPr>
        <p:blipFill rotWithShape="1">
          <a:blip r:embed="rId3">
            <a:extLst>
              <a:ext uri="{28A0092B-C50C-407E-A947-70E740481C1C}">
                <a14:useLocalDpi xmlns:a14="http://schemas.microsoft.com/office/drawing/2010/main" val="0"/>
              </a:ext>
            </a:extLst>
          </a:blip>
          <a:srcRect l="2049" t="9956" r="1305" b="8958"/>
          <a:stretch/>
        </p:blipFill>
        <p:spPr>
          <a:xfrm>
            <a:off x="957534" y="2606882"/>
            <a:ext cx="10393710" cy="1790328"/>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Deliver To/Ship-To Apply All</a:t>
            </a:r>
            <a:endParaRPr lang="en-US"/>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7" name="Rectangle 6">
            <a:extLst>
              <a:ext uri="{FF2B5EF4-FFF2-40B4-BE49-F238E27FC236}">
                <a16:creationId xmlns:a16="http://schemas.microsoft.com/office/drawing/2014/main" id="{8EDAB8F6-175F-4C87-64D1-E5AEABB357CA}"/>
              </a:ext>
            </a:extLst>
          </p:cNvPr>
          <p:cNvSpPr/>
          <p:nvPr/>
        </p:nvSpPr>
        <p:spPr>
          <a:xfrm>
            <a:off x="1777314" y="2591649"/>
            <a:ext cx="738162" cy="138575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row: Left 11">
            <a:extLst>
              <a:ext uri="{FF2B5EF4-FFF2-40B4-BE49-F238E27FC236}">
                <a16:creationId xmlns:a16="http://schemas.microsoft.com/office/drawing/2014/main" id="{D2C7F807-5A2A-D495-E1CF-E266BA2644C1}"/>
              </a:ext>
            </a:extLst>
          </p:cNvPr>
          <p:cNvSpPr/>
          <p:nvPr/>
        </p:nvSpPr>
        <p:spPr>
          <a:xfrm>
            <a:off x="2387566" y="2660916"/>
            <a:ext cx="1947041" cy="868788"/>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b="1">
              <a:solidFill>
                <a:schemeClr val="tx1"/>
              </a:solidFill>
              <a:latin typeface="Arial"/>
              <a:ea typeface="+mn-lt"/>
              <a:cs typeface="Arial"/>
            </a:endParaRPr>
          </a:p>
        </p:txBody>
      </p:sp>
      <p:sp>
        <p:nvSpPr>
          <p:cNvPr id="14" name="Rectangle: Rounded Corners 13">
            <a:extLst>
              <a:ext uri="{FF2B5EF4-FFF2-40B4-BE49-F238E27FC236}">
                <a16:creationId xmlns:a16="http://schemas.microsoft.com/office/drawing/2014/main" id="{AE30667A-B107-C064-0647-330F3061AEC8}"/>
              </a:ext>
            </a:extLst>
          </p:cNvPr>
          <p:cNvSpPr/>
          <p:nvPr/>
        </p:nvSpPr>
        <p:spPr>
          <a:xfrm>
            <a:off x="4451384" y="1602950"/>
            <a:ext cx="3406009" cy="1612692"/>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To apply Ship-To location to all line items, click </a:t>
            </a:r>
            <a:r>
              <a:rPr lang="en-US" sz="2000" b="1" i="1">
                <a:solidFill>
                  <a:schemeClr val="tx1">
                    <a:lumMod val="95000"/>
                    <a:lumOff val="5000"/>
                  </a:schemeClr>
                </a:solidFill>
                <a:latin typeface="Arial"/>
                <a:ea typeface="+mn-lt"/>
                <a:cs typeface="+mn-lt"/>
              </a:rPr>
              <a:t>Deliver To Selection c</a:t>
            </a:r>
            <a:r>
              <a:rPr lang="en-US" sz="2000" b="1">
                <a:solidFill>
                  <a:schemeClr val="tx1">
                    <a:lumMod val="95000"/>
                    <a:lumOff val="5000"/>
                  </a:schemeClr>
                </a:solidFill>
                <a:latin typeface="Arial"/>
                <a:ea typeface="+mn-lt"/>
                <a:cs typeface="+mn-lt"/>
              </a:rPr>
              <a:t>heck box in header</a:t>
            </a:r>
          </a:p>
        </p:txBody>
      </p:sp>
      <p:sp>
        <p:nvSpPr>
          <p:cNvPr id="10" name="Rectangle: Rounded Corners 9">
            <a:extLst>
              <a:ext uri="{FF2B5EF4-FFF2-40B4-BE49-F238E27FC236}">
                <a16:creationId xmlns:a16="http://schemas.microsoft.com/office/drawing/2014/main" id="{AA4C0D76-0B1F-3F0D-4072-BAEBCD39070D}"/>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5" name="Oval 4">
            <a:extLst>
              <a:ext uri="{FF2B5EF4-FFF2-40B4-BE49-F238E27FC236}">
                <a16:creationId xmlns:a16="http://schemas.microsoft.com/office/drawing/2014/main" id="{9C0DFB22-FA07-4378-62A2-553F08475427}"/>
              </a:ext>
            </a:extLst>
          </p:cNvPr>
          <p:cNvSpPr/>
          <p:nvPr/>
        </p:nvSpPr>
        <p:spPr>
          <a:xfrm>
            <a:off x="1777314" y="2097942"/>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2</a:t>
            </a:r>
          </a:p>
        </p:txBody>
      </p:sp>
    </p:spTree>
    <p:extLst>
      <p:ext uri="{BB962C8B-B14F-4D97-AF65-F5344CB8AC3E}">
        <p14:creationId xmlns:p14="http://schemas.microsoft.com/office/powerpoint/2010/main" val="1161609073"/>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75F6B752-E30C-F600-134E-8CF9D52AD39F}"/>
              </a:ext>
            </a:extLst>
          </p:cNvPr>
          <p:cNvPicPr>
            <a:picLocks noChangeAspect="1"/>
          </p:cNvPicPr>
          <p:nvPr/>
        </p:nvPicPr>
        <p:blipFill rotWithShape="1">
          <a:blip r:embed="rId3">
            <a:extLst>
              <a:ext uri="{28A0092B-C50C-407E-A947-70E740481C1C}">
                <a14:useLocalDpi xmlns:a14="http://schemas.microsoft.com/office/drawing/2010/main" val="0"/>
              </a:ext>
            </a:extLst>
          </a:blip>
          <a:srcRect l="2049" t="9956" r="1305" b="8958"/>
          <a:stretch/>
        </p:blipFill>
        <p:spPr>
          <a:xfrm>
            <a:off x="957534" y="2606882"/>
            <a:ext cx="10393710" cy="1790328"/>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Deliver To/Ship-To Apply All</a:t>
            </a:r>
            <a:endParaRPr lang="en-US"/>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7" name="Rectangle 6">
            <a:extLst>
              <a:ext uri="{FF2B5EF4-FFF2-40B4-BE49-F238E27FC236}">
                <a16:creationId xmlns:a16="http://schemas.microsoft.com/office/drawing/2014/main" id="{8EDAB8F6-175F-4C87-64D1-E5AEABB357CA}"/>
              </a:ext>
            </a:extLst>
          </p:cNvPr>
          <p:cNvSpPr/>
          <p:nvPr/>
        </p:nvSpPr>
        <p:spPr>
          <a:xfrm>
            <a:off x="1777314" y="2591649"/>
            <a:ext cx="682107" cy="138575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row: Left 11">
            <a:extLst>
              <a:ext uri="{FF2B5EF4-FFF2-40B4-BE49-F238E27FC236}">
                <a16:creationId xmlns:a16="http://schemas.microsoft.com/office/drawing/2014/main" id="{D2C7F807-5A2A-D495-E1CF-E266BA2644C1}"/>
              </a:ext>
            </a:extLst>
          </p:cNvPr>
          <p:cNvSpPr/>
          <p:nvPr/>
        </p:nvSpPr>
        <p:spPr>
          <a:xfrm>
            <a:off x="1577467" y="3743672"/>
            <a:ext cx="1947041" cy="868788"/>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a:solidFill>
                  <a:schemeClr val="tx1"/>
                </a:solidFill>
                <a:latin typeface="Arial"/>
                <a:ea typeface="+mn-lt"/>
                <a:cs typeface="Arial"/>
              </a:rPr>
              <a:t>Click Update</a:t>
            </a:r>
          </a:p>
        </p:txBody>
      </p:sp>
      <p:sp>
        <p:nvSpPr>
          <p:cNvPr id="10" name="Rectangle: Rounded Corners 9">
            <a:extLst>
              <a:ext uri="{FF2B5EF4-FFF2-40B4-BE49-F238E27FC236}">
                <a16:creationId xmlns:a16="http://schemas.microsoft.com/office/drawing/2014/main" id="{AA4C0D76-0B1F-3F0D-4072-BAEBCD39070D}"/>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5" name="Oval 4">
            <a:extLst>
              <a:ext uri="{FF2B5EF4-FFF2-40B4-BE49-F238E27FC236}">
                <a16:creationId xmlns:a16="http://schemas.microsoft.com/office/drawing/2014/main" id="{9C0DFB22-FA07-4378-62A2-553F08475427}"/>
              </a:ext>
            </a:extLst>
          </p:cNvPr>
          <p:cNvSpPr/>
          <p:nvPr/>
        </p:nvSpPr>
        <p:spPr>
          <a:xfrm>
            <a:off x="337601" y="3857086"/>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3</a:t>
            </a:r>
          </a:p>
        </p:txBody>
      </p:sp>
    </p:spTree>
    <p:extLst>
      <p:ext uri="{BB962C8B-B14F-4D97-AF65-F5344CB8AC3E}">
        <p14:creationId xmlns:p14="http://schemas.microsoft.com/office/powerpoint/2010/main" val="3396780726"/>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Deliver To/Ship-To Apply All</a:t>
            </a:r>
          </a:p>
          <a:p>
            <a:pPr algn="ctr"/>
            <a:r>
              <a:rPr lang="en-US" sz="4400">
                <a:latin typeface="Arial"/>
                <a:cs typeface="Arial"/>
              </a:rPr>
              <a:t>a</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4" descr="Table&#10;&#10;Description automatically generated">
            <a:extLst>
              <a:ext uri="{FF2B5EF4-FFF2-40B4-BE49-F238E27FC236}">
                <a16:creationId xmlns:a16="http://schemas.microsoft.com/office/drawing/2014/main" id="{DC1ED7CD-FCAD-BCED-EB58-C15366147350}"/>
              </a:ext>
            </a:extLst>
          </p:cNvPr>
          <p:cNvPicPr>
            <a:picLocks noChangeAspect="1"/>
          </p:cNvPicPr>
          <p:nvPr/>
        </p:nvPicPr>
        <p:blipFill rotWithShape="1">
          <a:blip r:embed="rId3"/>
          <a:srcRect l="46104" t="39377" r="4073" b="11902"/>
          <a:stretch/>
        </p:blipFill>
        <p:spPr>
          <a:xfrm>
            <a:off x="699789" y="1211046"/>
            <a:ext cx="7697005" cy="4024910"/>
          </a:xfrm>
          <a:prstGeom prst="rect">
            <a:avLst/>
          </a:prstGeom>
          <a:ln w="28575">
            <a:solidFill>
              <a:schemeClr val="tx1"/>
            </a:solidFill>
          </a:ln>
        </p:spPr>
      </p:pic>
      <p:sp>
        <p:nvSpPr>
          <p:cNvPr id="7" name="Rectangle: Rounded Corners 6">
            <a:extLst>
              <a:ext uri="{FF2B5EF4-FFF2-40B4-BE49-F238E27FC236}">
                <a16:creationId xmlns:a16="http://schemas.microsoft.com/office/drawing/2014/main" id="{308460CA-9AD2-397C-B2FA-9A292264D86E}"/>
              </a:ext>
            </a:extLst>
          </p:cNvPr>
          <p:cNvSpPr/>
          <p:nvPr/>
        </p:nvSpPr>
        <p:spPr>
          <a:xfrm>
            <a:off x="4354294" y="1211045"/>
            <a:ext cx="3312811" cy="1123040"/>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Arial"/>
                <a:cs typeface="Arial"/>
              </a:rPr>
              <a:t>Oops!</a:t>
            </a:r>
          </a:p>
          <a:p>
            <a:pPr algn="ctr"/>
            <a:r>
              <a:rPr lang="en-US" sz="2000" b="1">
                <a:solidFill>
                  <a:schemeClr val="tx1"/>
                </a:solidFill>
                <a:latin typeface="Arial"/>
                <a:cs typeface="Arial"/>
              </a:rPr>
              <a:t>Need to remove an item?</a:t>
            </a:r>
          </a:p>
        </p:txBody>
      </p:sp>
      <p:sp>
        <p:nvSpPr>
          <p:cNvPr id="10" name="Rectangle 9">
            <a:extLst>
              <a:ext uri="{FF2B5EF4-FFF2-40B4-BE49-F238E27FC236}">
                <a16:creationId xmlns:a16="http://schemas.microsoft.com/office/drawing/2014/main" id="{9E29B432-74FC-05E4-7DD3-0261EA2E5A78}"/>
              </a:ext>
            </a:extLst>
          </p:cNvPr>
          <p:cNvSpPr/>
          <p:nvPr/>
        </p:nvSpPr>
        <p:spPr>
          <a:xfrm>
            <a:off x="7837707" y="1211047"/>
            <a:ext cx="556969" cy="392079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Arrow: Left 4">
            <a:extLst>
              <a:ext uri="{FF2B5EF4-FFF2-40B4-BE49-F238E27FC236}">
                <a16:creationId xmlns:a16="http://schemas.microsoft.com/office/drawing/2014/main" id="{2201AF39-7D7D-F488-5FC4-3FCA4A6D5028}"/>
              </a:ext>
            </a:extLst>
          </p:cNvPr>
          <p:cNvSpPr/>
          <p:nvPr/>
        </p:nvSpPr>
        <p:spPr>
          <a:xfrm>
            <a:off x="8235806" y="3401297"/>
            <a:ext cx="3037797" cy="1663611"/>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lumMod val="95000"/>
                    <a:lumOff val="5000"/>
                  </a:schemeClr>
                </a:solidFill>
                <a:latin typeface="Arial"/>
                <a:cs typeface="Arial"/>
              </a:rPr>
              <a:t>Check the boxes next to materials to remove.</a:t>
            </a:r>
          </a:p>
        </p:txBody>
      </p:sp>
      <p:pic>
        <p:nvPicPr>
          <p:cNvPr id="4" name="Picture 7" descr="Graphical user interface, application, Teams&#10;&#10;Description automatically generated">
            <a:extLst>
              <a:ext uri="{FF2B5EF4-FFF2-40B4-BE49-F238E27FC236}">
                <a16:creationId xmlns:a16="http://schemas.microsoft.com/office/drawing/2014/main" id="{5BFBC4D7-C543-9148-08BB-7510F286AB00}"/>
              </a:ext>
            </a:extLst>
          </p:cNvPr>
          <p:cNvPicPr>
            <a:picLocks noChangeAspect="1"/>
          </p:cNvPicPr>
          <p:nvPr/>
        </p:nvPicPr>
        <p:blipFill rotWithShape="1">
          <a:blip r:embed="rId4"/>
          <a:srcRect l="237" t="37989" r="620" b="20670"/>
          <a:stretch/>
        </p:blipFill>
        <p:spPr>
          <a:xfrm>
            <a:off x="707616" y="5274238"/>
            <a:ext cx="7689505" cy="678075"/>
          </a:xfrm>
          <a:prstGeom prst="rect">
            <a:avLst/>
          </a:prstGeom>
          <a:ln w="28575">
            <a:solidFill>
              <a:schemeClr val="tx1"/>
            </a:solidFill>
          </a:ln>
        </p:spPr>
      </p:pic>
      <p:sp>
        <p:nvSpPr>
          <p:cNvPr id="8" name="Arrow: Left 7">
            <a:extLst>
              <a:ext uri="{FF2B5EF4-FFF2-40B4-BE49-F238E27FC236}">
                <a16:creationId xmlns:a16="http://schemas.microsoft.com/office/drawing/2014/main" id="{BC3D4660-22A7-D2CB-E0D9-AA16172601D1}"/>
              </a:ext>
            </a:extLst>
          </p:cNvPr>
          <p:cNvSpPr/>
          <p:nvPr/>
        </p:nvSpPr>
        <p:spPr>
          <a:xfrm>
            <a:off x="1846022" y="4723320"/>
            <a:ext cx="3037797" cy="1663611"/>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lumMod val="95000"/>
                    <a:lumOff val="5000"/>
                  </a:schemeClr>
                </a:solidFill>
                <a:latin typeface="Arial"/>
                <a:cs typeface="Arial"/>
              </a:rPr>
              <a:t>Click update to remove materials.</a:t>
            </a:r>
          </a:p>
        </p:txBody>
      </p:sp>
      <p:sp>
        <p:nvSpPr>
          <p:cNvPr id="12" name="Rectangle: Rounded Corners 11">
            <a:extLst>
              <a:ext uri="{FF2B5EF4-FFF2-40B4-BE49-F238E27FC236}">
                <a16:creationId xmlns:a16="http://schemas.microsoft.com/office/drawing/2014/main" id="{DA130DE1-8786-1AA7-31CB-354726E3A532}"/>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Tree>
    <p:extLst>
      <p:ext uri="{BB962C8B-B14F-4D97-AF65-F5344CB8AC3E}">
        <p14:creationId xmlns:p14="http://schemas.microsoft.com/office/powerpoint/2010/main" val="1223354438"/>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42D08F3-DE0B-668F-3996-C08E5AF62837}"/>
              </a:ext>
            </a:extLst>
          </p:cNvPr>
          <p:cNvSpPr/>
          <p:nvPr/>
        </p:nvSpPr>
        <p:spPr>
          <a:xfrm>
            <a:off x="663172" y="1205205"/>
            <a:ext cx="6866631" cy="4654419"/>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45720" rIns="288000" bIns="45720" rtlCol="0" anchor="ctr"/>
          <a:lstStyle/>
          <a:p>
            <a:pPr>
              <a:spcAft>
                <a:spcPts val="600"/>
              </a:spcAft>
            </a:pPr>
            <a:endParaRPr lang="en-US" sz="3600" b="1">
              <a:solidFill>
                <a:srgbClr val="FFFFFF"/>
              </a:solidFill>
              <a:highlight>
                <a:srgbClr val="008000"/>
              </a:highlight>
              <a:latin typeface="Rockwell" panose="02060603020205020403" pitchFamily="18" charset="0"/>
            </a:endParaRPr>
          </a:p>
        </p:txBody>
      </p:sp>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723326" y="141395"/>
            <a:ext cx="10618040" cy="688859"/>
          </a:xfrm>
          <a:ln w="28575">
            <a:solidFill>
              <a:schemeClr val="tx1"/>
            </a:solidFill>
          </a:ln>
        </p:spPr>
        <p:txBody>
          <a:bodyPr lIns="91440" tIns="45720" rIns="91440" bIns="45720" anchor="t"/>
          <a:lstStyle/>
          <a:p>
            <a:pPr algn="ctr"/>
            <a:r>
              <a:rPr lang="en-US" sz="4400">
                <a:latin typeface="Arial"/>
                <a:cs typeface="Arial"/>
              </a:rPr>
              <a:t>Update Draft Status</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5" name="TextBox 4">
            <a:extLst>
              <a:ext uri="{FF2B5EF4-FFF2-40B4-BE49-F238E27FC236}">
                <a16:creationId xmlns:a16="http://schemas.microsoft.com/office/drawing/2014/main" id="{D1D947E1-BF95-283C-BA1D-7F4BDD0A5106}"/>
              </a:ext>
            </a:extLst>
          </p:cNvPr>
          <p:cNvSpPr txBox="1"/>
          <p:nvPr/>
        </p:nvSpPr>
        <p:spPr>
          <a:xfrm>
            <a:off x="1017037" y="1492898"/>
            <a:ext cx="6186196" cy="2554545"/>
          </a:xfrm>
          <a:prstGeom prst="rect">
            <a:avLst/>
          </a:prstGeom>
          <a:noFill/>
        </p:spPr>
        <p:txBody>
          <a:bodyPr wrap="square" lIns="91440" tIns="45720" rIns="91440" bIns="45720" rtlCol="0" anchor="t">
            <a:spAutoFit/>
          </a:bodyPr>
          <a:lstStyle/>
          <a:p>
            <a:pPr lvl="0" algn="ctr" rtl="0"/>
            <a:r>
              <a:rPr lang="en-US" sz="3200" b="1">
                <a:solidFill>
                  <a:schemeClr val="bg1"/>
                </a:solidFill>
                <a:latin typeface="Arial"/>
                <a:cs typeface="Arial"/>
              </a:rPr>
              <a:t>Update To Draft </a:t>
            </a:r>
            <a:br>
              <a:rPr lang="en-US" sz="3200">
                <a:latin typeface="Arial"/>
                <a:cs typeface="Arial"/>
              </a:rPr>
            </a:br>
            <a:endParaRPr lang="en-US" sz="3200">
              <a:solidFill>
                <a:schemeClr val="bg1"/>
              </a:solidFill>
              <a:latin typeface="Arial"/>
              <a:cs typeface="Arial"/>
            </a:endParaRPr>
          </a:p>
          <a:p>
            <a:pPr algn="ctr"/>
            <a:r>
              <a:rPr lang="en-US" sz="3200">
                <a:solidFill>
                  <a:schemeClr val="bg1"/>
                </a:solidFill>
                <a:latin typeface="Arial"/>
                <a:cs typeface="Arial"/>
              </a:rPr>
              <a:t>Update Requisitions to </a:t>
            </a:r>
            <a:br>
              <a:rPr lang="en-US" sz="3200">
                <a:solidFill>
                  <a:schemeClr val="bg1"/>
                </a:solidFill>
                <a:latin typeface="Arial"/>
                <a:cs typeface="Arial"/>
              </a:rPr>
            </a:br>
            <a:r>
              <a:rPr lang="en-US" sz="3200">
                <a:solidFill>
                  <a:schemeClr val="bg1"/>
                </a:solidFill>
                <a:latin typeface="Arial"/>
                <a:cs typeface="Arial"/>
              </a:rPr>
              <a:t>Draft Status to conduct </a:t>
            </a:r>
            <a:br>
              <a:rPr lang="en-US" sz="3200">
                <a:solidFill>
                  <a:schemeClr val="bg1"/>
                </a:solidFill>
                <a:latin typeface="Arial"/>
                <a:cs typeface="Arial"/>
              </a:rPr>
            </a:br>
            <a:r>
              <a:rPr lang="en-US" sz="3200">
                <a:solidFill>
                  <a:schemeClr val="bg1"/>
                </a:solidFill>
                <a:latin typeface="Arial"/>
                <a:cs typeface="Arial"/>
              </a:rPr>
              <a:t>Quality Assurance </a:t>
            </a:r>
          </a:p>
        </p:txBody>
      </p:sp>
      <p:pic>
        <p:nvPicPr>
          <p:cNvPr id="10" name="Picture 9">
            <a:extLst>
              <a:ext uri="{FF2B5EF4-FFF2-40B4-BE49-F238E27FC236}">
                <a16:creationId xmlns:a16="http://schemas.microsoft.com/office/drawing/2014/main" id="{53A649ED-3869-E300-5871-388E51AE2C32}"/>
              </a:ext>
            </a:extLst>
          </p:cNvPr>
          <p:cNvPicPr>
            <a:picLocks noChangeAspect="1"/>
          </p:cNvPicPr>
          <p:nvPr/>
        </p:nvPicPr>
        <p:blipFill rotWithShape="1">
          <a:blip r:embed="rId3">
            <a:extLst>
              <a:ext uri="{28A0092B-C50C-407E-A947-70E740481C1C}">
                <a14:useLocalDpi xmlns:a14="http://schemas.microsoft.com/office/drawing/2010/main" val="0"/>
              </a:ext>
            </a:extLst>
          </a:blip>
          <a:srcRect l="8814" t="13295" b="13295"/>
          <a:stretch/>
        </p:blipFill>
        <p:spPr>
          <a:xfrm>
            <a:off x="7535011" y="1205204"/>
            <a:ext cx="3855896" cy="4654420"/>
          </a:xfrm>
          <a:prstGeom prst="rect">
            <a:avLst/>
          </a:prstGeom>
        </p:spPr>
      </p:pic>
    </p:spTree>
    <p:extLst>
      <p:ext uri="{BB962C8B-B14F-4D97-AF65-F5344CB8AC3E}">
        <p14:creationId xmlns:p14="http://schemas.microsoft.com/office/powerpoint/2010/main" val="3322342560"/>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06500C-FB72-5257-9C17-CD74CA54CFBC}"/>
              </a:ext>
            </a:extLst>
          </p:cNvPr>
          <p:cNvPicPr>
            <a:picLocks noChangeAspect="1"/>
          </p:cNvPicPr>
          <p:nvPr/>
        </p:nvPicPr>
        <p:blipFill>
          <a:blip r:embed="rId3"/>
          <a:stretch>
            <a:fillRect/>
          </a:stretch>
        </p:blipFill>
        <p:spPr>
          <a:xfrm>
            <a:off x="647811" y="1517249"/>
            <a:ext cx="10750554" cy="2344327"/>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Update Draft Status</a:t>
            </a: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8" name="Rectangle 7">
            <a:extLst>
              <a:ext uri="{FF2B5EF4-FFF2-40B4-BE49-F238E27FC236}">
                <a16:creationId xmlns:a16="http://schemas.microsoft.com/office/drawing/2014/main" id="{5D14CAAE-1C44-16EB-FE43-03663F66173C}"/>
              </a:ext>
            </a:extLst>
          </p:cNvPr>
          <p:cNvSpPr/>
          <p:nvPr/>
        </p:nvSpPr>
        <p:spPr>
          <a:xfrm>
            <a:off x="7062662" y="1517248"/>
            <a:ext cx="1509838" cy="1626002"/>
          </a:xfrm>
          <a:prstGeom prst="rect">
            <a:avLst/>
          </a:prstGeom>
          <a:noFill/>
          <a:ln w="57150">
            <a:solidFill>
              <a:schemeClr val="tx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Rounded Corners 6">
            <a:extLst>
              <a:ext uri="{FF2B5EF4-FFF2-40B4-BE49-F238E27FC236}">
                <a16:creationId xmlns:a16="http://schemas.microsoft.com/office/drawing/2014/main" id="{3820C973-DE0C-D716-4C56-902A9ABE5754}"/>
              </a:ext>
            </a:extLst>
          </p:cNvPr>
          <p:cNvSpPr/>
          <p:nvPr/>
        </p:nvSpPr>
        <p:spPr>
          <a:xfrm>
            <a:off x="2832599" y="3735291"/>
            <a:ext cx="6154726" cy="2344328"/>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buFont typeface="Arial" panose="020B0604020202020204" pitchFamily="34" charset="0"/>
              <a:buChar char="•"/>
            </a:pPr>
            <a:r>
              <a:rPr lang="en-US" sz="2400" b="1">
                <a:solidFill>
                  <a:schemeClr val="tx1">
                    <a:lumMod val="95000"/>
                    <a:lumOff val="5000"/>
                  </a:schemeClr>
                </a:solidFill>
                <a:latin typeface="Arial"/>
                <a:ea typeface="+mn-lt"/>
                <a:cs typeface="+mn-lt"/>
              </a:rPr>
              <a:t>Mark requisition as Draft to conduct QA (Quality Assurance Check) </a:t>
            </a:r>
            <a:br>
              <a:rPr lang="en-US" sz="2400" b="1">
                <a:solidFill>
                  <a:schemeClr val="tx1">
                    <a:lumMod val="95000"/>
                    <a:lumOff val="5000"/>
                  </a:schemeClr>
                </a:solidFill>
                <a:latin typeface="Arial"/>
                <a:ea typeface="+mn-lt"/>
                <a:cs typeface="+mn-lt"/>
              </a:rPr>
            </a:br>
            <a:r>
              <a:rPr lang="en-US" sz="1200" b="1">
                <a:solidFill>
                  <a:schemeClr val="tx1">
                    <a:lumMod val="95000"/>
                    <a:lumOff val="5000"/>
                  </a:schemeClr>
                </a:solidFill>
                <a:latin typeface="Arial"/>
                <a:ea typeface="+mn-lt"/>
                <a:cs typeface="+mn-lt"/>
              </a:rPr>
              <a:t> </a:t>
            </a:r>
          </a:p>
          <a:p>
            <a:pPr marL="342900" indent="-342900">
              <a:buFont typeface="Arial" panose="020B0604020202020204" pitchFamily="34" charset="0"/>
              <a:buChar char="•"/>
            </a:pPr>
            <a:r>
              <a:rPr lang="en-US" sz="2400" b="1">
                <a:solidFill>
                  <a:schemeClr val="tx1">
                    <a:lumMod val="95000"/>
                    <a:lumOff val="5000"/>
                  </a:schemeClr>
                </a:solidFill>
                <a:latin typeface="Arial"/>
                <a:ea typeface="+mn-lt"/>
                <a:cs typeface="+mn-lt"/>
              </a:rPr>
              <a:t>Change “User Status” from “</a:t>
            </a:r>
            <a:r>
              <a:rPr lang="en-US" sz="2400" b="1" i="1">
                <a:solidFill>
                  <a:schemeClr val="tx1">
                    <a:lumMod val="95000"/>
                    <a:lumOff val="5000"/>
                  </a:schemeClr>
                </a:solidFill>
                <a:latin typeface="Arial"/>
                <a:ea typeface="+mn-lt"/>
                <a:cs typeface="+mn-lt"/>
              </a:rPr>
              <a:t>Ready for Approval</a:t>
            </a:r>
            <a:r>
              <a:rPr lang="en-US" sz="2400" b="1">
                <a:solidFill>
                  <a:schemeClr val="tx1">
                    <a:lumMod val="95000"/>
                    <a:lumOff val="5000"/>
                  </a:schemeClr>
                </a:solidFill>
                <a:latin typeface="Arial"/>
                <a:ea typeface="+mn-lt"/>
                <a:cs typeface="+mn-lt"/>
              </a:rPr>
              <a:t>” to “</a:t>
            </a:r>
            <a:r>
              <a:rPr lang="en-US" sz="2400" b="1" i="1">
                <a:solidFill>
                  <a:schemeClr val="tx1">
                    <a:lumMod val="95000"/>
                    <a:lumOff val="5000"/>
                  </a:schemeClr>
                </a:solidFill>
                <a:latin typeface="Arial"/>
                <a:ea typeface="+mn-lt"/>
                <a:cs typeface="+mn-lt"/>
              </a:rPr>
              <a:t>Draft” status</a:t>
            </a:r>
            <a:r>
              <a:rPr lang="en-US" sz="2400" b="1">
                <a:solidFill>
                  <a:schemeClr val="tx1">
                    <a:lumMod val="95000"/>
                    <a:lumOff val="5000"/>
                  </a:schemeClr>
                </a:solidFill>
                <a:latin typeface="Arial"/>
                <a:ea typeface="+mn-lt"/>
                <a:cs typeface="+mn-lt"/>
              </a:rPr>
              <a:t> for each line item</a:t>
            </a:r>
          </a:p>
        </p:txBody>
      </p:sp>
      <p:sp>
        <p:nvSpPr>
          <p:cNvPr id="5" name="Oval 4">
            <a:extLst>
              <a:ext uri="{FF2B5EF4-FFF2-40B4-BE49-F238E27FC236}">
                <a16:creationId xmlns:a16="http://schemas.microsoft.com/office/drawing/2014/main" id="{68681370-3CAE-319C-E459-9EB6E74FA20E}"/>
              </a:ext>
            </a:extLst>
          </p:cNvPr>
          <p:cNvSpPr/>
          <p:nvPr/>
        </p:nvSpPr>
        <p:spPr>
          <a:xfrm>
            <a:off x="7507614" y="1298122"/>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a:t>
            </a:r>
          </a:p>
        </p:txBody>
      </p:sp>
    </p:spTree>
    <p:extLst>
      <p:ext uri="{BB962C8B-B14F-4D97-AF65-F5344CB8AC3E}">
        <p14:creationId xmlns:p14="http://schemas.microsoft.com/office/powerpoint/2010/main" val="3534833841"/>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DC6B66-3D29-100D-C930-4E4C695563B2}"/>
              </a:ext>
            </a:extLst>
          </p:cNvPr>
          <p:cNvPicPr>
            <a:picLocks noChangeAspect="1"/>
          </p:cNvPicPr>
          <p:nvPr/>
        </p:nvPicPr>
        <p:blipFill>
          <a:blip r:embed="rId3"/>
          <a:stretch>
            <a:fillRect/>
          </a:stretch>
        </p:blipFill>
        <p:spPr>
          <a:xfrm>
            <a:off x="647811" y="1517249"/>
            <a:ext cx="10750554" cy="2344327"/>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Update Draft Status</a:t>
            </a: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7" name="Rectangle: Rounded Corners 6">
            <a:extLst>
              <a:ext uri="{FF2B5EF4-FFF2-40B4-BE49-F238E27FC236}">
                <a16:creationId xmlns:a16="http://schemas.microsoft.com/office/drawing/2014/main" id="{3820C973-DE0C-D716-4C56-902A9ABE5754}"/>
              </a:ext>
            </a:extLst>
          </p:cNvPr>
          <p:cNvSpPr/>
          <p:nvPr/>
        </p:nvSpPr>
        <p:spPr>
          <a:xfrm>
            <a:off x="3017849" y="3886176"/>
            <a:ext cx="5344538" cy="205454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lumMod val="95000"/>
                    <a:lumOff val="5000"/>
                  </a:schemeClr>
                </a:solidFill>
                <a:latin typeface="Arial"/>
                <a:ea typeface="+mn-lt"/>
                <a:cs typeface="+mn-lt"/>
              </a:rPr>
              <a:t>Click dropdown arrow for each line item to change to “</a:t>
            </a:r>
            <a:r>
              <a:rPr lang="en-US" sz="2400" b="1" i="1">
                <a:solidFill>
                  <a:schemeClr val="tx1">
                    <a:lumMod val="95000"/>
                    <a:lumOff val="5000"/>
                  </a:schemeClr>
                </a:solidFill>
                <a:latin typeface="Arial"/>
                <a:ea typeface="+mn-lt"/>
                <a:cs typeface="+mn-lt"/>
              </a:rPr>
              <a:t>Draft” status</a:t>
            </a:r>
            <a:endParaRPr lang="en-US" sz="2400" b="1">
              <a:solidFill>
                <a:schemeClr val="tx1">
                  <a:lumMod val="95000"/>
                  <a:lumOff val="5000"/>
                </a:schemeClr>
              </a:solidFill>
              <a:latin typeface="Arial"/>
              <a:ea typeface="+mn-lt"/>
              <a:cs typeface="+mn-lt"/>
            </a:endParaRPr>
          </a:p>
        </p:txBody>
      </p:sp>
      <p:sp>
        <p:nvSpPr>
          <p:cNvPr id="5" name="Oval 4">
            <a:extLst>
              <a:ext uri="{FF2B5EF4-FFF2-40B4-BE49-F238E27FC236}">
                <a16:creationId xmlns:a16="http://schemas.microsoft.com/office/drawing/2014/main" id="{68681370-3CAE-319C-E459-9EB6E74FA20E}"/>
              </a:ext>
            </a:extLst>
          </p:cNvPr>
          <p:cNvSpPr/>
          <p:nvPr/>
        </p:nvSpPr>
        <p:spPr>
          <a:xfrm>
            <a:off x="8099436" y="1897063"/>
            <a:ext cx="619933" cy="555357"/>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2</a:t>
            </a:r>
          </a:p>
        </p:txBody>
      </p:sp>
      <p:sp>
        <p:nvSpPr>
          <p:cNvPr id="3" name="Arrow: Left 2">
            <a:extLst>
              <a:ext uri="{FF2B5EF4-FFF2-40B4-BE49-F238E27FC236}">
                <a16:creationId xmlns:a16="http://schemas.microsoft.com/office/drawing/2014/main" id="{915FAD3A-ED44-C203-8812-5EDDF5DB9086}"/>
              </a:ext>
            </a:extLst>
          </p:cNvPr>
          <p:cNvSpPr/>
          <p:nvPr/>
        </p:nvSpPr>
        <p:spPr>
          <a:xfrm>
            <a:off x="8571292" y="1897063"/>
            <a:ext cx="2665184" cy="1282502"/>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a:solidFill>
                  <a:schemeClr val="tx1"/>
                </a:solidFill>
                <a:latin typeface="Arial"/>
                <a:ea typeface="+mn-lt"/>
                <a:cs typeface="Arial"/>
              </a:rPr>
              <a:t>Click dropdown arrow for each item</a:t>
            </a:r>
          </a:p>
        </p:txBody>
      </p:sp>
    </p:spTree>
    <p:extLst>
      <p:ext uri="{BB962C8B-B14F-4D97-AF65-F5344CB8AC3E}">
        <p14:creationId xmlns:p14="http://schemas.microsoft.com/office/powerpoint/2010/main" val="459381860"/>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653DF81-0EA6-6E6F-363F-3B93DD9352C4}"/>
              </a:ext>
            </a:extLst>
          </p:cNvPr>
          <p:cNvPicPr>
            <a:picLocks noChangeAspect="1"/>
          </p:cNvPicPr>
          <p:nvPr/>
        </p:nvPicPr>
        <p:blipFill>
          <a:blip r:embed="rId3"/>
          <a:stretch>
            <a:fillRect/>
          </a:stretch>
        </p:blipFill>
        <p:spPr>
          <a:xfrm>
            <a:off x="686455" y="1341706"/>
            <a:ext cx="11026406" cy="2497305"/>
          </a:xfrm>
          <a:prstGeom prst="rect">
            <a:avLst/>
          </a:prstGeom>
          <a:ln w="28575">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Update Draft Status</a:t>
            </a: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59</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7" name="Rectangle: Rounded Corners 6">
            <a:extLst>
              <a:ext uri="{FF2B5EF4-FFF2-40B4-BE49-F238E27FC236}">
                <a16:creationId xmlns:a16="http://schemas.microsoft.com/office/drawing/2014/main" id="{3820C973-DE0C-D716-4C56-902A9ABE5754}"/>
              </a:ext>
            </a:extLst>
          </p:cNvPr>
          <p:cNvSpPr/>
          <p:nvPr/>
        </p:nvSpPr>
        <p:spPr>
          <a:xfrm>
            <a:off x="3010077" y="3740484"/>
            <a:ext cx="5344538" cy="205454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lumMod val="95000"/>
                    <a:lumOff val="5000"/>
                  </a:schemeClr>
                </a:solidFill>
                <a:latin typeface="Arial"/>
                <a:ea typeface="+mn-lt"/>
                <a:cs typeface="+mn-lt"/>
              </a:rPr>
              <a:t>Select “</a:t>
            </a:r>
            <a:r>
              <a:rPr lang="en-US" sz="2400" b="1" i="1">
                <a:solidFill>
                  <a:schemeClr val="tx1">
                    <a:lumMod val="95000"/>
                    <a:lumOff val="5000"/>
                  </a:schemeClr>
                </a:solidFill>
                <a:latin typeface="Arial"/>
                <a:ea typeface="+mn-lt"/>
                <a:cs typeface="+mn-lt"/>
              </a:rPr>
              <a:t>Draft” </a:t>
            </a:r>
            <a:r>
              <a:rPr lang="en-US" sz="2400" b="1">
                <a:solidFill>
                  <a:schemeClr val="tx1">
                    <a:lumMod val="95000"/>
                    <a:lumOff val="5000"/>
                  </a:schemeClr>
                </a:solidFill>
                <a:latin typeface="Arial"/>
                <a:ea typeface="+mn-lt"/>
                <a:cs typeface="+mn-lt"/>
              </a:rPr>
              <a:t>from dropdown menu</a:t>
            </a:r>
          </a:p>
        </p:txBody>
      </p:sp>
      <p:sp>
        <p:nvSpPr>
          <p:cNvPr id="3" name="Arrow: Left 2">
            <a:extLst>
              <a:ext uri="{FF2B5EF4-FFF2-40B4-BE49-F238E27FC236}">
                <a16:creationId xmlns:a16="http://schemas.microsoft.com/office/drawing/2014/main" id="{915FAD3A-ED44-C203-8812-5EDDF5DB9086}"/>
              </a:ext>
            </a:extLst>
          </p:cNvPr>
          <p:cNvSpPr/>
          <p:nvPr/>
        </p:nvSpPr>
        <p:spPr>
          <a:xfrm>
            <a:off x="9006070" y="1835402"/>
            <a:ext cx="2395449" cy="1282502"/>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a:solidFill>
                  <a:schemeClr val="tx1"/>
                </a:solidFill>
                <a:latin typeface="Arial"/>
                <a:ea typeface="+mn-lt"/>
                <a:cs typeface="Arial"/>
              </a:rPr>
              <a:t>Select </a:t>
            </a:r>
            <a:r>
              <a:rPr lang="en-US" b="1" i="1">
                <a:solidFill>
                  <a:schemeClr val="tx1"/>
                </a:solidFill>
                <a:latin typeface="Arial"/>
                <a:ea typeface="+mn-lt"/>
                <a:cs typeface="Arial"/>
              </a:rPr>
              <a:t>“Draft”</a:t>
            </a:r>
          </a:p>
        </p:txBody>
      </p:sp>
      <p:sp>
        <p:nvSpPr>
          <p:cNvPr id="16" name="Rectangle 15">
            <a:extLst>
              <a:ext uri="{FF2B5EF4-FFF2-40B4-BE49-F238E27FC236}">
                <a16:creationId xmlns:a16="http://schemas.microsoft.com/office/drawing/2014/main" id="{1D37E43C-18A5-8E6A-2A07-5BF1134C8AA8}"/>
              </a:ext>
            </a:extLst>
          </p:cNvPr>
          <p:cNvSpPr/>
          <p:nvPr/>
        </p:nvSpPr>
        <p:spPr>
          <a:xfrm>
            <a:off x="7254617" y="2241912"/>
            <a:ext cx="1536958" cy="703756"/>
          </a:xfrm>
          <a:prstGeom prst="rect">
            <a:avLst/>
          </a:prstGeom>
          <a:noFill/>
          <a:ln w="57150">
            <a:solidFill>
              <a:schemeClr val="tx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Oval 4">
            <a:extLst>
              <a:ext uri="{FF2B5EF4-FFF2-40B4-BE49-F238E27FC236}">
                <a16:creationId xmlns:a16="http://schemas.microsoft.com/office/drawing/2014/main" id="{68681370-3CAE-319C-E459-9EB6E74FA20E}"/>
              </a:ext>
            </a:extLst>
          </p:cNvPr>
          <p:cNvSpPr/>
          <p:nvPr/>
        </p:nvSpPr>
        <p:spPr>
          <a:xfrm>
            <a:off x="7627105" y="2909091"/>
            <a:ext cx="619933" cy="555357"/>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3</a:t>
            </a:r>
          </a:p>
        </p:txBody>
      </p:sp>
    </p:spTree>
    <p:extLst>
      <p:ext uri="{BB962C8B-B14F-4D97-AF65-F5344CB8AC3E}">
        <p14:creationId xmlns:p14="http://schemas.microsoft.com/office/powerpoint/2010/main" val="3255813070"/>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87">
            <a:extLst>
              <a:ext uri="{FF2B5EF4-FFF2-40B4-BE49-F238E27FC236}">
                <a16:creationId xmlns:a16="http://schemas.microsoft.com/office/drawing/2014/main" id="{17BF17DE-B63D-432E-B917-EBE47591B7E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113" y="9525"/>
            <a:ext cx="8056563" cy="6858000"/>
          </a:xfrm>
          <a:prstGeom prst="rect">
            <a:avLst/>
          </a:prstGeom>
        </p:spPr>
      </p:pic>
      <p:sp>
        <p:nvSpPr>
          <p:cNvPr id="3" name="Oval 2">
            <a:extLst>
              <a:ext uri="{FF2B5EF4-FFF2-40B4-BE49-F238E27FC236}">
                <a16:creationId xmlns:a16="http://schemas.microsoft.com/office/drawing/2014/main" id="{FB41A1B3-D42B-48E9-A89C-734D7F103D0E}"/>
              </a:ext>
            </a:extLst>
          </p:cNvPr>
          <p:cNvSpPr/>
          <p:nvPr/>
        </p:nvSpPr>
        <p:spPr>
          <a:xfrm>
            <a:off x="-1563316" y="2390209"/>
            <a:ext cx="11308718" cy="2229146"/>
          </a:xfrm>
          <a:prstGeom prst="ellipse">
            <a:avLst/>
          </a:prstGeom>
          <a:solidFill>
            <a:srgbClr val="EF4B25"/>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solidFill>
              <a:latin typeface="Rockwell" panose="02060603020205020403" pitchFamily="18" charset="0"/>
            </a:endParaRPr>
          </a:p>
        </p:txBody>
      </p:sp>
      <p:pic>
        <p:nvPicPr>
          <p:cNvPr id="4" name="Picture Placeholder 95">
            <a:extLst>
              <a:ext uri="{FF2B5EF4-FFF2-40B4-BE49-F238E27FC236}">
                <a16:creationId xmlns:a16="http://schemas.microsoft.com/office/drawing/2014/main" id="{524B90D8-495E-48C5-92A0-375EA1CB423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075" y="-18191"/>
            <a:ext cx="8030909" cy="4427583"/>
          </a:xfrm>
          <a:custGeom>
            <a:avLst/>
            <a:gdLst>
              <a:gd name="connsiteX0" fmla="*/ 0 w 19477036"/>
              <a:gd name="connsiteY0" fmla="*/ 0 h 7188199"/>
              <a:gd name="connsiteX1" fmla="*/ 19477036 w 19477036"/>
              <a:gd name="connsiteY1" fmla="*/ 0 h 7188199"/>
              <a:gd name="connsiteX2" fmla="*/ 19477036 w 19477036"/>
              <a:gd name="connsiteY2" fmla="*/ 6632330 h 7188199"/>
              <a:gd name="connsiteX3" fmla="*/ 19168114 w 19477036"/>
              <a:gd name="connsiteY3" fmla="*/ 6670519 h 7188199"/>
              <a:gd name="connsiteX4" fmla="*/ 9738518 w 19477036"/>
              <a:gd name="connsiteY4" fmla="*/ 7188199 h 7188199"/>
              <a:gd name="connsiteX5" fmla="*/ 308926 w 19477036"/>
              <a:gd name="connsiteY5" fmla="*/ 6670519 h 7188199"/>
              <a:gd name="connsiteX6" fmla="*/ 0 w 19477036"/>
              <a:gd name="connsiteY6" fmla="*/ 6632329 h 718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77036" h="7188199">
                <a:moveTo>
                  <a:pt x="0" y="0"/>
                </a:moveTo>
                <a:lnTo>
                  <a:pt x="19477036" y="0"/>
                </a:lnTo>
                <a:lnTo>
                  <a:pt x="19477036" y="6632330"/>
                </a:lnTo>
                <a:lnTo>
                  <a:pt x="19168114" y="6670519"/>
                </a:lnTo>
                <a:cubicBezTo>
                  <a:pt x="16315519" y="7002281"/>
                  <a:pt x="13116973" y="7188199"/>
                  <a:pt x="9738518" y="7188199"/>
                </a:cubicBezTo>
                <a:cubicBezTo>
                  <a:pt x="6360066" y="7188199"/>
                  <a:pt x="3161519" y="7002281"/>
                  <a:pt x="308926" y="6670519"/>
                </a:cubicBezTo>
                <a:lnTo>
                  <a:pt x="0" y="6632329"/>
                </a:lnTo>
                <a:close/>
              </a:path>
            </a:pathLst>
          </a:custGeom>
          <a:effectLst>
            <a:outerShdw blurRad="50800" dist="38100" dir="5400000" algn="t" rotWithShape="0">
              <a:prstClr val="black">
                <a:alpha val="40000"/>
              </a:prstClr>
            </a:outerShdw>
          </a:effectLst>
        </p:spPr>
      </p:pic>
      <p:sp>
        <p:nvSpPr>
          <p:cNvPr id="35" name="Rectangle 34">
            <a:extLst>
              <a:ext uri="{FF2B5EF4-FFF2-40B4-BE49-F238E27FC236}">
                <a16:creationId xmlns:a16="http://schemas.microsoft.com/office/drawing/2014/main" id="{B62867DB-AB2C-4817-B73C-82897C1FE0F1}"/>
              </a:ext>
            </a:extLst>
          </p:cNvPr>
          <p:cNvSpPr/>
          <p:nvPr userDrawn="1"/>
        </p:nvSpPr>
        <p:spPr>
          <a:xfrm>
            <a:off x="8008861" y="7028"/>
            <a:ext cx="4159847" cy="6860244"/>
          </a:xfrm>
          <a:prstGeom prst="rect">
            <a:avLst/>
          </a:prstGeom>
          <a:solidFill>
            <a:schemeClr val="bg1"/>
          </a:solidFill>
          <a:ln>
            <a:noFill/>
          </a:ln>
          <a:effectLst>
            <a:outerShdw blurRad="571500" dist="38100" dir="10800000" algn="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352">
                <a:latin typeface="Rockwell" panose="02060603020205020403" pitchFamily="18" charset="0"/>
              </a:rPr>
              <a:t> </a:t>
            </a:r>
          </a:p>
        </p:txBody>
      </p:sp>
      <p:sp>
        <p:nvSpPr>
          <p:cNvPr id="102" name="Text Placeholder 101">
            <a:extLst>
              <a:ext uri="{FF2B5EF4-FFF2-40B4-BE49-F238E27FC236}">
                <a16:creationId xmlns:a16="http://schemas.microsoft.com/office/drawing/2014/main" id="{6713DB66-A9C0-447E-8EE3-E06E525EE95B}"/>
              </a:ext>
            </a:extLst>
          </p:cNvPr>
          <p:cNvSpPr>
            <a:spLocks noGrp="1"/>
          </p:cNvSpPr>
          <p:nvPr>
            <p:ph type="body" sz="quarter" idx="14"/>
          </p:nvPr>
        </p:nvSpPr>
        <p:spPr>
          <a:xfrm>
            <a:off x="690281" y="5154110"/>
            <a:ext cx="6796626" cy="1282547"/>
          </a:xfrm>
        </p:spPr>
        <p:txBody>
          <a:bodyPr lIns="91440" tIns="45720" rIns="91440" bIns="45720" anchor="t"/>
          <a:lstStyle/>
          <a:p>
            <a:r>
              <a:rPr lang="en-US">
                <a:latin typeface="Arial"/>
                <a:cs typeface="Arial"/>
              </a:rPr>
              <a:t>WBSCM Requisitions Part I</a:t>
            </a:r>
          </a:p>
          <a:p>
            <a:r>
              <a:rPr lang="en-US">
                <a:latin typeface="Arial"/>
                <a:cs typeface="Arial"/>
              </a:rPr>
              <a:t>Course Outline</a:t>
            </a:r>
          </a:p>
        </p:txBody>
      </p:sp>
      <p:sp>
        <p:nvSpPr>
          <p:cNvPr id="103" name="Text Placeholder 102">
            <a:extLst>
              <a:ext uri="{FF2B5EF4-FFF2-40B4-BE49-F238E27FC236}">
                <a16:creationId xmlns:a16="http://schemas.microsoft.com/office/drawing/2014/main" id="{D799B46D-D366-45D1-982F-E832C19CA86A}"/>
              </a:ext>
            </a:extLst>
          </p:cNvPr>
          <p:cNvSpPr>
            <a:spLocks noGrp="1"/>
          </p:cNvSpPr>
          <p:nvPr>
            <p:ph type="body" sz="quarter" idx="15"/>
          </p:nvPr>
        </p:nvSpPr>
        <p:spPr>
          <a:xfrm>
            <a:off x="9091704" y="541824"/>
            <a:ext cx="1981200" cy="320483"/>
          </a:xfrm>
          <a:ln w="12700">
            <a:noFill/>
          </a:ln>
        </p:spPr>
        <p:txBody>
          <a:bodyPr/>
          <a:lstStyle/>
          <a:p>
            <a:r>
              <a:rPr lang="en-US"/>
              <a:t>Introduction</a:t>
            </a:r>
          </a:p>
        </p:txBody>
      </p:sp>
      <p:sp>
        <p:nvSpPr>
          <p:cNvPr id="39" name="Text Placeholder 38">
            <a:extLst>
              <a:ext uri="{FF2B5EF4-FFF2-40B4-BE49-F238E27FC236}">
                <a16:creationId xmlns:a16="http://schemas.microsoft.com/office/drawing/2014/main" id="{63A877A6-A19F-4B91-ABBD-72BC4FC0B08E}"/>
              </a:ext>
            </a:extLst>
          </p:cNvPr>
          <p:cNvSpPr>
            <a:spLocks noGrp="1"/>
          </p:cNvSpPr>
          <p:nvPr>
            <p:ph type="body" sz="quarter" idx="11"/>
          </p:nvPr>
        </p:nvSpPr>
        <p:spPr>
          <a:xfrm>
            <a:off x="9123480" y="827088"/>
            <a:ext cx="2792044" cy="560169"/>
          </a:xfrm>
        </p:spPr>
        <p:txBody>
          <a:bodyPr lIns="91440" tIns="45720" rIns="91440" bIns="45720" anchor="t"/>
          <a:lstStyle/>
          <a:p>
            <a:r>
              <a:rPr lang="en-US">
                <a:latin typeface="Arial"/>
                <a:cs typeface="Arial"/>
              </a:rPr>
              <a:t>Course Overview and Objectives </a:t>
            </a:r>
          </a:p>
        </p:txBody>
      </p:sp>
      <p:sp>
        <p:nvSpPr>
          <p:cNvPr id="105" name="Text Placeholder 104">
            <a:extLst>
              <a:ext uri="{FF2B5EF4-FFF2-40B4-BE49-F238E27FC236}">
                <a16:creationId xmlns:a16="http://schemas.microsoft.com/office/drawing/2014/main" id="{8DECE2DB-7BD3-483D-A3C2-1B6766ADEBBC}"/>
              </a:ext>
            </a:extLst>
          </p:cNvPr>
          <p:cNvSpPr>
            <a:spLocks noGrp="1"/>
          </p:cNvSpPr>
          <p:nvPr>
            <p:ph type="body" sz="quarter" idx="17"/>
          </p:nvPr>
        </p:nvSpPr>
        <p:spPr>
          <a:xfrm>
            <a:off x="9123480" y="2254241"/>
            <a:ext cx="2850658" cy="949162"/>
          </a:xfrm>
        </p:spPr>
        <p:txBody>
          <a:bodyPr lIns="91440" tIns="45720" rIns="91440" bIns="45720" anchor="t"/>
          <a:lstStyle/>
          <a:p>
            <a:r>
              <a:rPr lang="en-US">
                <a:latin typeface="Arial"/>
                <a:cs typeface="Arial"/>
              </a:rPr>
              <a:t>Understanding process, requisition related terms and definitions</a:t>
            </a:r>
            <a:endParaRPr lang="en-US"/>
          </a:p>
        </p:txBody>
      </p:sp>
      <p:sp>
        <p:nvSpPr>
          <p:cNvPr id="38" name="Slide Number Placeholder 37">
            <a:extLst>
              <a:ext uri="{FF2B5EF4-FFF2-40B4-BE49-F238E27FC236}">
                <a16:creationId xmlns:a16="http://schemas.microsoft.com/office/drawing/2014/main" id="{E0A76D08-7EFA-4D51-ABCC-CA2B6673F716}"/>
              </a:ext>
            </a:extLst>
          </p:cNvPr>
          <p:cNvSpPr>
            <a:spLocks noGrp="1"/>
          </p:cNvSpPr>
          <p:nvPr>
            <p:ph type="sldNum" sz="quarter" idx="20"/>
          </p:nvPr>
        </p:nvSpPr>
        <p:spPr/>
        <p:txBody>
          <a:bodyPr/>
          <a:lstStyle/>
          <a:p>
            <a:fld id="{4179449E-6FBB-2343-B3AE-D1EFA46A6E77}" type="slidenum">
              <a:rPr lang="en-US" smtClean="0"/>
              <a:pPr/>
              <a:t>6</a:t>
            </a:fld>
            <a:endParaRPr lang="en-US"/>
          </a:p>
        </p:txBody>
      </p:sp>
      <p:grpSp>
        <p:nvGrpSpPr>
          <p:cNvPr id="72" name="Group 71">
            <a:extLst>
              <a:ext uri="{FF2B5EF4-FFF2-40B4-BE49-F238E27FC236}">
                <a16:creationId xmlns:a16="http://schemas.microsoft.com/office/drawing/2014/main" id="{B1636951-E1DE-4855-B33A-DFE30B44574F}"/>
              </a:ext>
            </a:extLst>
          </p:cNvPr>
          <p:cNvGrpSpPr/>
          <p:nvPr/>
        </p:nvGrpSpPr>
        <p:grpSpPr>
          <a:xfrm>
            <a:off x="8416947" y="501632"/>
            <a:ext cx="641729" cy="642249"/>
            <a:chOff x="8700762" y="4447800"/>
            <a:chExt cx="2075515" cy="2077200"/>
          </a:xfrm>
          <a:solidFill>
            <a:srgbClr val="66B948"/>
          </a:solidFill>
        </p:grpSpPr>
        <p:sp>
          <p:nvSpPr>
            <p:cNvPr id="73" name="Freeform: Shape 43">
              <a:extLst>
                <a:ext uri="{FF2B5EF4-FFF2-40B4-BE49-F238E27FC236}">
                  <a16:creationId xmlns:a16="http://schemas.microsoft.com/office/drawing/2014/main" id="{D860B9A2-0887-4782-8F2D-4C0B92F344DA}"/>
                </a:ext>
              </a:extLst>
            </p:cNvPr>
            <p:cNvSpPr>
              <a:spLocks/>
            </p:cNvSpPr>
            <p:nvPr/>
          </p:nvSpPr>
          <p:spPr bwMode="auto">
            <a:xfrm>
              <a:off x="8700762" y="4447800"/>
              <a:ext cx="2075515" cy="2077200"/>
            </a:xfrm>
            <a:custGeom>
              <a:avLst/>
              <a:gdLst>
                <a:gd name="connsiteX0" fmla="*/ 1037773 w 2075515"/>
                <a:gd name="connsiteY0" fmla="*/ 27804 h 2105264"/>
                <a:gd name="connsiteX1" fmla="*/ 871342 w 2075515"/>
                <a:gd name="connsiteY1" fmla="*/ 108729 h 2105264"/>
                <a:gd name="connsiteX2" fmla="*/ 558516 w 2075515"/>
                <a:gd name="connsiteY2" fmla="*/ 222603 h 2105264"/>
                <a:gd name="connsiteX3" fmla="*/ 303334 w 2075515"/>
                <a:gd name="connsiteY3" fmla="*/ 436645 h 2105264"/>
                <a:gd name="connsiteX4" fmla="*/ 136727 w 2075515"/>
                <a:gd name="connsiteY4" fmla="*/ 724846 h 2105264"/>
                <a:gd name="connsiteX5" fmla="*/ 79083 w 2075515"/>
                <a:gd name="connsiteY5" fmla="*/ 1052763 h 2105264"/>
                <a:gd name="connsiteX6" fmla="*/ 136727 w 2075515"/>
                <a:gd name="connsiteY6" fmla="*/ 1380679 h 2105264"/>
                <a:gd name="connsiteX7" fmla="*/ 303334 w 2075515"/>
                <a:gd name="connsiteY7" fmla="*/ 1668880 h 2105264"/>
                <a:gd name="connsiteX8" fmla="*/ 558516 w 2075515"/>
                <a:gd name="connsiteY8" fmla="*/ 1882922 h 2105264"/>
                <a:gd name="connsiteX9" fmla="*/ 871342 w 2075515"/>
                <a:gd name="connsiteY9" fmla="*/ 1996797 h 2105264"/>
                <a:gd name="connsiteX10" fmla="*/ 1204204 w 2075515"/>
                <a:gd name="connsiteY10" fmla="*/ 1996797 h 2105264"/>
                <a:gd name="connsiteX11" fmla="*/ 1517030 w 2075515"/>
                <a:gd name="connsiteY11" fmla="*/ 1882922 h 2105264"/>
                <a:gd name="connsiteX12" fmla="*/ 1772213 w 2075515"/>
                <a:gd name="connsiteY12" fmla="*/ 1668880 h 2105264"/>
                <a:gd name="connsiteX13" fmla="*/ 1938467 w 2075515"/>
                <a:gd name="connsiteY13" fmla="*/ 1380679 h 2105264"/>
                <a:gd name="connsiteX14" fmla="*/ 1996463 w 2075515"/>
                <a:gd name="connsiteY14" fmla="*/ 1052763 h 2105264"/>
                <a:gd name="connsiteX15" fmla="*/ 1938467 w 2075515"/>
                <a:gd name="connsiteY15" fmla="*/ 724846 h 2105264"/>
                <a:gd name="connsiteX16" fmla="*/ 1772213 w 2075515"/>
                <a:gd name="connsiteY16" fmla="*/ 436645 h 2105264"/>
                <a:gd name="connsiteX17" fmla="*/ 1517030 w 2075515"/>
                <a:gd name="connsiteY17" fmla="*/ 222603 h 2105264"/>
                <a:gd name="connsiteX18" fmla="*/ 1204204 w 2075515"/>
                <a:gd name="connsiteY18" fmla="*/ 108729 h 2105264"/>
                <a:gd name="connsiteX19" fmla="*/ 1037773 w 2075515"/>
                <a:gd name="connsiteY19" fmla="*/ 27804 h 2105264"/>
                <a:gd name="connsiteX20" fmla="*/ 1037774 w 2075515"/>
                <a:gd name="connsiteY20" fmla="*/ 0 h 2105264"/>
                <a:gd name="connsiteX21" fmla="*/ 1208720 w 2075515"/>
                <a:gd name="connsiteY21" fmla="*/ 83120 h 2105264"/>
                <a:gd name="connsiteX22" fmla="*/ 1530034 w 2075515"/>
                <a:gd name="connsiteY22" fmla="*/ 200085 h 2105264"/>
                <a:gd name="connsiteX23" fmla="*/ 1792140 w 2075515"/>
                <a:gd name="connsiteY23" fmla="*/ 419934 h 2105264"/>
                <a:gd name="connsiteX24" fmla="*/ 1962905 w 2075515"/>
                <a:gd name="connsiteY24" fmla="*/ 715954 h 2105264"/>
                <a:gd name="connsiteX25" fmla="*/ 2022475 w 2075515"/>
                <a:gd name="connsiteY25" fmla="*/ 1052768 h 2105264"/>
                <a:gd name="connsiteX26" fmla="*/ 1962905 w 2075515"/>
                <a:gd name="connsiteY26" fmla="*/ 1389581 h 2105264"/>
                <a:gd name="connsiteX27" fmla="*/ 1792140 w 2075515"/>
                <a:gd name="connsiteY27" fmla="*/ 1685602 h 2105264"/>
                <a:gd name="connsiteX28" fmla="*/ 1530034 w 2075515"/>
                <a:gd name="connsiteY28" fmla="*/ 1905451 h 2105264"/>
                <a:gd name="connsiteX29" fmla="*/ 1208720 w 2075515"/>
                <a:gd name="connsiteY29" fmla="*/ 2022415 h 2105264"/>
                <a:gd name="connsiteX30" fmla="*/ 866827 w 2075515"/>
                <a:gd name="connsiteY30" fmla="*/ 2022415 h 2105264"/>
                <a:gd name="connsiteX31" fmla="*/ 545513 w 2075515"/>
                <a:gd name="connsiteY31" fmla="*/ 1905451 h 2105264"/>
                <a:gd name="connsiteX32" fmla="*/ 283408 w 2075515"/>
                <a:gd name="connsiteY32" fmla="*/ 1685602 h 2105264"/>
                <a:gd name="connsiteX33" fmla="*/ 112281 w 2075515"/>
                <a:gd name="connsiteY33" fmla="*/ 1389581 h 2105264"/>
                <a:gd name="connsiteX34" fmla="*/ 53073 w 2075515"/>
                <a:gd name="connsiteY34" fmla="*/ 1052768 h 2105264"/>
                <a:gd name="connsiteX35" fmla="*/ 112281 w 2075515"/>
                <a:gd name="connsiteY35" fmla="*/ 715954 h 2105264"/>
                <a:gd name="connsiteX36" fmla="*/ 283408 w 2075515"/>
                <a:gd name="connsiteY36" fmla="*/ 419934 h 2105264"/>
                <a:gd name="connsiteX37" fmla="*/ 545513 w 2075515"/>
                <a:gd name="connsiteY37" fmla="*/ 200085 h 2105264"/>
                <a:gd name="connsiteX38" fmla="*/ 866827 w 2075515"/>
                <a:gd name="connsiteY38" fmla="*/ 83120 h 2105264"/>
                <a:gd name="connsiteX39" fmla="*/ 1037774 w 2075515"/>
                <a:gd name="connsiteY39" fmla="*/ 0 h 21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75515" h="2105264">
                  <a:moveTo>
                    <a:pt x="1037773" y="27804"/>
                  </a:moveTo>
                  <a:cubicBezTo>
                    <a:pt x="1003503" y="27804"/>
                    <a:pt x="969233" y="54779"/>
                    <a:pt x="871342" y="108729"/>
                  </a:cubicBezTo>
                  <a:cubicBezTo>
                    <a:pt x="650255" y="74637"/>
                    <a:pt x="705790" y="54252"/>
                    <a:pt x="558516" y="222603"/>
                  </a:cubicBezTo>
                  <a:cubicBezTo>
                    <a:pt x="339186" y="265834"/>
                    <a:pt x="384177" y="228227"/>
                    <a:pt x="303334" y="436645"/>
                  </a:cubicBezTo>
                  <a:cubicBezTo>
                    <a:pt x="112123" y="552277"/>
                    <a:pt x="141648" y="501315"/>
                    <a:pt x="136727" y="724846"/>
                  </a:cubicBezTo>
                  <a:cubicBezTo>
                    <a:pt x="-3166" y="899173"/>
                    <a:pt x="7027" y="841181"/>
                    <a:pt x="79083" y="1052763"/>
                  </a:cubicBezTo>
                  <a:cubicBezTo>
                    <a:pt x="7027" y="1264345"/>
                    <a:pt x="-3166" y="1206353"/>
                    <a:pt x="136727" y="1380679"/>
                  </a:cubicBezTo>
                  <a:cubicBezTo>
                    <a:pt x="141648" y="1603860"/>
                    <a:pt x="112123" y="1553249"/>
                    <a:pt x="303334" y="1668880"/>
                  </a:cubicBezTo>
                  <a:cubicBezTo>
                    <a:pt x="384177" y="1877299"/>
                    <a:pt x="339186" y="1839341"/>
                    <a:pt x="558516" y="1882922"/>
                  </a:cubicBezTo>
                  <a:cubicBezTo>
                    <a:pt x="705790" y="2050923"/>
                    <a:pt x="650255" y="2030889"/>
                    <a:pt x="871342" y="1996797"/>
                  </a:cubicBezTo>
                  <a:cubicBezTo>
                    <a:pt x="1067123" y="2104345"/>
                    <a:pt x="1008424" y="2104345"/>
                    <a:pt x="1204204" y="1996797"/>
                  </a:cubicBezTo>
                  <a:cubicBezTo>
                    <a:pt x="1424940" y="2030889"/>
                    <a:pt x="1369756" y="2050923"/>
                    <a:pt x="1517030" y="1882922"/>
                  </a:cubicBezTo>
                  <a:cubicBezTo>
                    <a:pt x="1736360" y="1839341"/>
                    <a:pt x="1691370" y="1877299"/>
                    <a:pt x="1772213" y="1668880"/>
                  </a:cubicBezTo>
                  <a:cubicBezTo>
                    <a:pt x="1963423" y="1553249"/>
                    <a:pt x="1933898" y="1603860"/>
                    <a:pt x="1938467" y="1380679"/>
                  </a:cubicBezTo>
                  <a:cubicBezTo>
                    <a:pt x="2078712" y="1206353"/>
                    <a:pt x="2068519" y="1264345"/>
                    <a:pt x="1996463" y="1052763"/>
                  </a:cubicBezTo>
                  <a:cubicBezTo>
                    <a:pt x="2068519" y="841181"/>
                    <a:pt x="2078712" y="899173"/>
                    <a:pt x="1938467" y="724846"/>
                  </a:cubicBezTo>
                  <a:cubicBezTo>
                    <a:pt x="1933898" y="501315"/>
                    <a:pt x="1963423" y="552277"/>
                    <a:pt x="1772213" y="436645"/>
                  </a:cubicBezTo>
                  <a:cubicBezTo>
                    <a:pt x="1691370" y="228227"/>
                    <a:pt x="1736360" y="265834"/>
                    <a:pt x="1517030" y="222603"/>
                  </a:cubicBezTo>
                  <a:cubicBezTo>
                    <a:pt x="1369756" y="54252"/>
                    <a:pt x="1424940" y="74285"/>
                    <a:pt x="1204204" y="108729"/>
                  </a:cubicBezTo>
                  <a:cubicBezTo>
                    <a:pt x="1106314" y="54779"/>
                    <a:pt x="1072044" y="27804"/>
                    <a:pt x="1037773" y="27804"/>
                  </a:cubicBezTo>
                  <a:close/>
                  <a:moveTo>
                    <a:pt x="1037774" y="0"/>
                  </a:moveTo>
                  <a:cubicBezTo>
                    <a:pt x="1072974" y="0"/>
                    <a:pt x="1108174" y="27707"/>
                    <a:pt x="1208720" y="83120"/>
                  </a:cubicBezTo>
                  <a:cubicBezTo>
                    <a:pt x="1435445" y="47742"/>
                    <a:pt x="1378764" y="27165"/>
                    <a:pt x="1530034" y="200085"/>
                  </a:cubicBezTo>
                  <a:cubicBezTo>
                    <a:pt x="1755315" y="244488"/>
                    <a:pt x="1709103" y="205861"/>
                    <a:pt x="1792140" y="419934"/>
                  </a:cubicBezTo>
                  <a:cubicBezTo>
                    <a:pt x="1988538" y="538703"/>
                    <a:pt x="1958212" y="486358"/>
                    <a:pt x="1962905" y="715954"/>
                  </a:cubicBezTo>
                  <a:cubicBezTo>
                    <a:pt x="2106955" y="895010"/>
                    <a:pt x="2096485" y="835445"/>
                    <a:pt x="2022475" y="1052768"/>
                  </a:cubicBezTo>
                  <a:cubicBezTo>
                    <a:pt x="2096485" y="1270090"/>
                    <a:pt x="2106955" y="1210525"/>
                    <a:pt x="1962905" y="1389581"/>
                  </a:cubicBezTo>
                  <a:cubicBezTo>
                    <a:pt x="1958212" y="1618816"/>
                    <a:pt x="1988538" y="1566832"/>
                    <a:pt x="1792140" y="1685602"/>
                  </a:cubicBezTo>
                  <a:cubicBezTo>
                    <a:pt x="1709103" y="1899675"/>
                    <a:pt x="1755315" y="1860687"/>
                    <a:pt x="1530034" y="1905451"/>
                  </a:cubicBezTo>
                  <a:cubicBezTo>
                    <a:pt x="1378764" y="2078009"/>
                    <a:pt x="1435445" y="2057432"/>
                    <a:pt x="1208720" y="2022415"/>
                  </a:cubicBezTo>
                  <a:cubicBezTo>
                    <a:pt x="1007628" y="2132881"/>
                    <a:pt x="1067919" y="2132881"/>
                    <a:pt x="866827" y="2022415"/>
                  </a:cubicBezTo>
                  <a:cubicBezTo>
                    <a:pt x="639741" y="2057432"/>
                    <a:pt x="696784" y="2078009"/>
                    <a:pt x="545513" y="1905451"/>
                  </a:cubicBezTo>
                  <a:cubicBezTo>
                    <a:pt x="320233" y="1860687"/>
                    <a:pt x="366444" y="1899675"/>
                    <a:pt x="283408" y="1685602"/>
                  </a:cubicBezTo>
                  <a:cubicBezTo>
                    <a:pt x="87009" y="1566832"/>
                    <a:pt x="117335" y="1618816"/>
                    <a:pt x="112281" y="1389581"/>
                  </a:cubicBezTo>
                  <a:cubicBezTo>
                    <a:pt x="-31408" y="1210525"/>
                    <a:pt x="-20938" y="1270090"/>
                    <a:pt x="53073" y="1052768"/>
                  </a:cubicBezTo>
                  <a:cubicBezTo>
                    <a:pt x="-20938" y="835445"/>
                    <a:pt x="-31408" y="895010"/>
                    <a:pt x="112281" y="715954"/>
                  </a:cubicBezTo>
                  <a:cubicBezTo>
                    <a:pt x="117335" y="486358"/>
                    <a:pt x="87009" y="538703"/>
                    <a:pt x="283408" y="419934"/>
                  </a:cubicBezTo>
                  <a:cubicBezTo>
                    <a:pt x="366444" y="205861"/>
                    <a:pt x="320233" y="244488"/>
                    <a:pt x="545513" y="200085"/>
                  </a:cubicBezTo>
                  <a:cubicBezTo>
                    <a:pt x="696784" y="27165"/>
                    <a:pt x="639741" y="48103"/>
                    <a:pt x="866827" y="83120"/>
                  </a:cubicBezTo>
                  <a:cubicBezTo>
                    <a:pt x="967373" y="27707"/>
                    <a:pt x="1002574" y="0"/>
                    <a:pt x="1037774" y="0"/>
                  </a:cubicBezTo>
                  <a:close/>
                </a:path>
              </a:pathLst>
            </a:custGeom>
            <a:grpFill/>
            <a:ln>
              <a:noFill/>
            </a:ln>
          </p:spPr>
          <p:txBody>
            <a:bodyPr vert="horz" wrap="square" lIns="68686" tIns="34343" rIns="68686" bIns="34343" numCol="1" anchor="t" anchorCtr="0" compatLnSpc="1">
              <a:prstTxWarp prst="textNoShape">
                <a:avLst/>
              </a:prstTxWarp>
              <a:noAutofit/>
            </a:bodyPr>
            <a:lstStyle/>
            <a:p>
              <a:endParaRPr lang="id-ID" sz="1352">
                <a:latin typeface="Rockwell" panose="02060603020205020403" pitchFamily="18" charset="0"/>
              </a:endParaRPr>
            </a:p>
          </p:txBody>
        </p:sp>
        <p:sp>
          <p:nvSpPr>
            <p:cNvPr id="74" name="Freeform 5">
              <a:extLst>
                <a:ext uri="{FF2B5EF4-FFF2-40B4-BE49-F238E27FC236}">
                  <a16:creationId xmlns:a16="http://schemas.microsoft.com/office/drawing/2014/main" id="{93EEA01E-7879-4DED-BDA0-AB603A1FC7EA}"/>
                </a:ext>
              </a:extLst>
            </p:cNvPr>
            <p:cNvSpPr>
              <a:spLocks/>
            </p:cNvSpPr>
            <p:nvPr/>
          </p:nvSpPr>
          <p:spPr bwMode="auto">
            <a:xfrm>
              <a:off x="8771000" y="4518883"/>
              <a:ext cx="1935035" cy="1935038"/>
            </a:xfrm>
            <a:custGeom>
              <a:avLst/>
              <a:gdLst>
                <a:gd name="T0" fmla="*/ 3435 w 5923"/>
                <a:gd name="T1" fmla="*/ 307 h 5985"/>
                <a:gd name="T2" fmla="*/ 4325 w 5923"/>
                <a:gd name="T3" fmla="*/ 631 h 5985"/>
                <a:gd name="T4" fmla="*/ 5051 w 5923"/>
                <a:gd name="T5" fmla="*/ 1240 h 5985"/>
                <a:gd name="T6" fmla="*/ 5524 w 5923"/>
                <a:gd name="T7" fmla="*/ 2060 h 5985"/>
                <a:gd name="T8" fmla="*/ 5689 w 5923"/>
                <a:gd name="T9" fmla="*/ 2993 h 5985"/>
                <a:gd name="T10" fmla="*/ 5524 w 5923"/>
                <a:gd name="T11" fmla="*/ 3926 h 5985"/>
                <a:gd name="T12" fmla="*/ 5051 w 5923"/>
                <a:gd name="T13" fmla="*/ 4746 h 5985"/>
                <a:gd name="T14" fmla="*/ 4325 w 5923"/>
                <a:gd name="T15" fmla="*/ 5355 h 5985"/>
                <a:gd name="T16" fmla="*/ 3435 w 5923"/>
                <a:gd name="T17" fmla="*/ 5679 h 5985"/>
                <a:gd name="T18" fmla="*/ 2488 w 5923"/>
                <a:gd name="T19" fmla="*/ 5679 h 5985"/>
                <a:gd name="T20" fmla="*/ 1598 w 5923"/>
                <a:gd name="T21" fmla="*/ 5355 h 5985"/>
                <a:gd name="T22" fmla="*/ 872 w 5923"/>
                <a:gd name="T23" fmla="*/ 4746 h 5985"/>
                <a:gd name="T24" fmla="*/ 398 w 5923"/>
                <a:gd name="T25" fmla="*/ 3926 h 5985"/>
                <a:gd name="T26" fmla="*/ 234 w 5923"/>
                <a:gd name="T27" fmla="*/ 2993 h 5985"/>
                <a:gd name="T28" fmla="*/ 398 w 5923"/>
                <a:gd name="T29" fmla="*/ 2060 h 5985"/>
                <a:gd name="T30" fmla="*/ 872 w 5923"/>
                <a:gd name="T31" fmla="*/ 1240 h 5985"/>
                <a:gd name="T32" fmla="*/ 1598 w 5923"/>
                <a:gd name="T33" fmla="*/ 631 h 5985"/>
                <a:gd name="T34" fmla="*/ 2488 w 5923"/>
                <a:gd name="T35" fmla="*/ 307 h 5985"/>
                <a:gd name="T36" fmla="*/ 3435 w 5923"/>
                <a:gd name="T37" fmla="*/ 307 h 5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23" h="5985">
                  <a:moveTo>
                    <a:pt x="3435" y="307"/>
                  </a:moveTo>
                  <a:cubicBezTo>
                    <a:pt x="4063" y="209"/>
                    <a:pt x="3906" y="152"/>
                    <a:pt x="4325" y="631"/>
                  </a:cubicBezTo>
                  <a:cubicBezTo>
                    <a:pt x="4949" y="754"/>
                    <a:pt x="4821" y="647"/>
                    <a:pt x="5051" y="1240"/>
                  </a:cubicBezTo>
                  <a:cubicBezTo>
                    <a:pt x="5595" y="1569"/>
                    <a:pt x="5511" y="1424"/>
                    <a:pt x="5524" y="2060"/>
                  </a:cubicBezTo>
                  <a:cubicBezTo>
                    <a:pt x="5923" y="2556"/>
                    <a:pt x="5894" y="2391"/>
                    <a:pt x="5689" y="2993"/>
                  </a:cubicBezTo>
                  <a:cubicBezTo>
                    <a:pt x="5894" y="3595"/>
                    <a:pt x="5923" y="3430"/>
                    <a:pt x="5524" y="3926"/>
                  </a:cubicBezTo>
                  <a:cubicBezTo>
                    <a:pt x="5511" y="4561"/>
                    <a:pt x="5595" y="4417"/>
                    <a:pt x="5051" y="4746"/>
                  </a:cubicBezTo>
                  <a:cubicBezTo>
                    <a:pt x="4821" y="5339"/>
                    <a:pt x="4949" y="5231"/>
                    <a:pt x="4325" y="5355"/>
                  </a:cubicBezTo>
                  <a:cubicBezTo>
                    <a:pt x="3906" y="5833"/>
                    <a:pt x="4063" y="5776"/>
                    <a:pt x="3435" y="5679"/>
                  </a:cubicBezTo>
                  <a:cubicBezTo>
                    <a:pt x="2878" y="5985"/>
                    <a:pt x="3045" y="5985"/>
                    <a:pt x="2488" y="5679"/>
                  </a:cubicBezTo>
                  <a:cubicBezTo>
                    <a:pt x="1859" y="5776"/>
                    <a:pt x="2017" y="5833"/>
                    <a:pt x="1598" y="5355"/>
                  </a:cubicBezTo>
                  <a:cubicBezTo>
                    <a:pt x="974" y="5231"/>
                    <a:pt x="1102" y="5339"/>
                    <a:pt x="872" y="4746"/>
                  </a:cubicBezTo>
                  <a:cubicBezTo>
                    <a:pt x="328" y="4417"/>
                    <a:pt x="412" y="4561"/>
                    <a:pt x="398" y="3926"/>
                  </a:cubicBezTo>
                  <a:cubicBezTo>
                    <a:pt x="0" y="3430"/>
                    <a:pt x="29" y="3595"/>
                    <a:pt x="234" y="2993"/>
                  </a:cubicBezTo>
                  <a:cubicBezTo>
                    <a:pt x="29" y="2391"/>
                    <a:pt x="0" y="2556"/>
                    <a:pt x="398" y="2060"/>
                  </a:cubicBezTo>
                  <a:cubicBezTo>
                    <a:pt x="412" y="1424"/>
                    <a:pt x="328" y="1569"/>
                    <a:pt x="872" y="1240"/>
                  </a:cubicBezTo>
                  <a:cubicBezTo>
                    <a:pt x="1102" y="647"/>
                    <a:pt x="974" y="754"/>
                    <a:pt x="1598" y="631"/>
                  </a:cubicBezTo>
                  <a:cubicBezTo>
                    <a:pt x="2017" y="152"/>
                    <a:pt x="1859" y="210"/>
                    <a:pt x="2488" y="307"/>
                  </a:cubicBezTo>
                  <a:cubicBezTo>
                    <a:pt x="3045" y="0"/>
                    <a:pt x="2878" y="0"/>
                    <a:pt x="3435" y="307"/>
                  </a:cubicBezTo>
                  <a:close/>
                </a:path>
              </a:pathLst>
            </a:custGeom>
            <a:grpFill/>
            <a:ln>
              <a:noFill/>
            </a:ln>
          </p:spPr>
          <p:txBody>
            <a:bodyPr vert="horz" wrap="square" lIns="68686" tIns="34343" rIns="68686" bIns="34343" numCol="1" anchor="t" anchorCtr="0" compatLnSpc="1">
              <a:prstTxWarp prst="textNoShape">
                <a:avLst/>
              </a:prstTxWarp>
            </a:bodyPr>
            <a:lstStyle/>
            <a:p>
              <a:endParaRPr lang="id-ID" sz="1352">
                <a:latin typeface="Rockwell" panose="02060603020205020403" pitchFamily="18" charset="0"/>
              </a:endParaRPr>
            </a:p>
          </p:txBody>
        </p:sp>
      </p:grpSp>
      <p:sp>
        <p:nvSpPr>
          <p:cNvPr id="75" name="Rectangle 74">
            <a:extLst>
              <a:ext uri="{FF2B5EF4-FFF2-40B4-BE49-F238E27FC236}">
                <a16:creationId xmlns:a16="http://schemas.microsoft.com/office/drawing/2014/main" id="{E443B942-E3B8-4C28-B2D8-0BD2C4B9C114}"/>
              </a:ext>
            </a:extLst>
          </p:cNvPr>
          <p:cNvSpPr/>
          <p:nvPr/>
        </p:nvSpPr>
        <p:spPr>
          <a:xfrm>
            <a:off x="8482637" y="633090"/>
            <a:ext cx="572939" cy="461665"/>
          </a:xfrm>
          <a:prstGeom prst="rect">
            <a:avLst/>
          </a:prstGeom>
        </p:spPr>
        <p:txBody>
          <a:bodyPr wrap="square">
            <a:spAutoFit/>
          </a:bodyPr>
          <a:lstStyle/>
          <a:p>
            <a:pPr algn="ctr"/>
            <a:r>
              <a:rPr lang="en-US" sz="2400">
                <a:solidFill>
                  <a:schemeClr val="bg1"/>
                </a:solidFill>
                <a:latin typeface="Arial" panose="020B0604020202020204" pitchFamily="34" charset="0"/>
                <a:cs typeface="Arial" panose="020B0604020202020204" pitchFamily="34" charset="0"/>
              </a:rPr>
              <a:t>01</a:t>
            </a:r>
            <a:endParaRPr lang="en-US" sz="2400">
              <a:solidFill>
                <a:schemeClr val="bg1"/>
              </a:solidFill>
              <a:latin typeface="Arial" panose="020B0604020202020204" pitchFamily="34" charset="0"/>
              <a:ea typeface="Lato Heavy" panose="020F0502020204030203" pitchFamily="34" charset="0"/>
              <a:cs typeface="Arial" panose="020B0604020202020204" pitchFamily="34" charset="0"/>
            </a:endParaRPr>
          </a:p>
        </p:txBody>
      </p:sp>
      <p:grpSp>
        <p:nvGrpSpPr>
          <p:cNvPr id="76" name="Group 75">
            <a:extLst>
              <a:ext uri="{FF2B5EF4-FFF2-40B4-BE49-F238E27FC236}">
                <a16:creationId xmlns:a16="http://schemas.microsoft.com/office/drawing/2014/main" id="{4EFA7016-CF94-4A67-BF2E-8BC28BB35C77}"/>
              </a:ext>
            </a:extLst>
          </p:cNvPr>
          <p:cNvGrpSpPr/>
          <p:nvPr/>
        </p:nvGrpSpPr>
        <p:grpSpPr>
          <a:xfrm>
            <a:off x="8416947" y="1811295"/>
            <a:ext cx="641729" cy="642249"/>
            <a:chOff x="8700762" y="4447800"/>
            <a:chExt cx="2075515" cy="2077200"/>
          </a:xfrm>
          <a:solidFill>
            <a:srgbClr val="66B948"/>
          </a:solidFill>
        </p:grpSpPr>
        <p:sp>
          <p:nvSpPr>
            <p:cNvPr id="77" name="Freeform: Shape 43">
              <a:extLst>
                <a:ext uri="{FF2B5EF4-FFF2-40B4-BE49-F238E27FC236}">
                  <a16:creationId xmlns:a16="http://schemas.microsoft.com/office/drawing/2014/main" id="{DA87C460-1695-4434-A384-3D5142081EA2}"/>
                </a:ext>
              </a:extLst>
            </p:cNvPr>
            <p:cNvSpPr>
              <a:spLocks/>
            </p:cNvSpPr>
            <p:nvPr/>
          </p:nvSpPr>
          <p:spPr bwMode="auto">
            <a:xfrm>
              <a:off x="8700762" y="4447800"/>
              <a:ext cx="2075515" cy="2077200"/>
            </a:xfrm>
            <a:custGeom>
              <a:avLst/>
              <a:gdLst>
                <a:gd name="connsiteX0" fmla="*/ 1037773 w 2075515"/>
                <a:gd name="connsiteY0" fmla="*/ 27804 h 2105264"/>
                <a:gd name="connsiteX1" fmla="*/ 871342 w 2075515"/>
                <a:gd name="connsiteY1" fmla="*/ 108729 h 2105264"/>
                <a:gd name="connsiteX2" fmla="*/ 558516 w 2075515"/>
                <a:gd name="connsiteY2" fmla="*/ 222603 h 2105264"/>
                <a:gd name="connsiteX3" fmla="*/ 303334 w 2075515"/>
                <a:gd name="connsiteY3" fmla="*/ 436645 h 2105264"/>
                <a:gd name="connsiteX4" fmla="*/ 136727 w 2075515"/>
                <a:gd name="connsiteY4" fmla="*/ 724846 h 2105264"/>
                <a:gd name="connsiteX5" fmla="*/ 79083 w 2075515"/>
                <a:gd name="connsiteY5" fmla="*/ 1052763 h 2105264"/>
                <a:gd name="connsiteX6" fmla="*/ 136727 w 2075515"/>
                <a:gd name="connsiteY6" fmla="*/ 1380679 h 2105264"/>
                <a:gd name="connsiteX7" fmla="*/ 303334 w 2075515"/>
                <a:gd name="connsiteY7" fmla="*/ 1668880 h 2105264"/>
                <a:gd name="connsiteX8" fmla="*/ 558516 w 2075515"/>
                <a:gd name="connsiteY8" fmla="*/ 1882922 h 2105264"/>
                <a:gd name="connsiteX9" fmla="*/ 871342 w 2075515"/>
                <a:gd name="connsiteY9" fmla="*/ 1996797 h 2105264"/>
                <a:gd name="connsiteX10" fmla="*/ 1204204 w 2075515"/>
                <a:gd name="connsiteY10" fmla="*/ 1996797 h 2105264"/>
                <a:gd name="connsiteX11" fmla="*/ 1517030 w 2075515"/>
                <a:gd name="connsiteY11" fmla="*/ 1882922 h 2105264"/>
                <a:gd name="connsiteX12" fmla="*/ 1772213 w 2075515"/>
                <a:gd name="connsiteY12" fmla="*/ 1668880 h 2105264"/>
                <a:gd name="connsiteX13" fmla="*/ 1938467 w 2075515"/>
                <a:gd name="connsiteY13" fmla="*/ 1380679 h 2105264"/>
                <a:gd name="connsiteX14" fmla="*/ 1996463 w 2075515"/>
                <a:gd name="connsiteY14" fmla="*/ 1052763 h 2105264"/>
                <a:gd name="connsiteX15" fmla="*/ 1938467 w 2075515"/>
                <a:gd name="connsiteY15" fmla="*/ 724846 h 2105264"/>
                <a:gd name="connsiteX16" fmla="*/ 1772213 w 2075515"/>
                <a:gd name="connsiteY16" fmla="*/ 436645 h 2105264"/>
                <a:gd name="connsiteX17" fmla="*/ 1517030 w 2075515"/>
                <a:gd name="connsiteY17" fmla="*/ 222603 h 2105264"/>
                <a:gd name="connsiteX18" fmla="*/ 1204204 w 2075515"/>
                <a:gd name="connsiteY18" fmla="*/ 108729 h 2105264"/>
                <a:gd name="connsiteX19" fmla="*/ 1037773 w 2075515"/>
                <a:gd name="connsiteY19" fmla="*/ 27804 h 2105264"/>
                <a:gd name="connsiteX20" fmla="*/ 1037774 w 2075515"/>
                <a:gd name="connsiteY20" fmla="*/ 0 h 2105264"/>
                <a:gd name="connsiteX21" fmla="*/ 1208720 w 2075515"/>
                <a:gd name="connsiteY21" fmla="*/ 83120 h 2105264"/>
                <a:gd name="connsiteX22" fmla="*/ 1530034 w 2075515"/>
                <a:gd name="connsiteY22" fmla="*/ 200085 h 2105264"/>
                <a:gd name="connsiteX23" fmla="*/ 1792140 w 2075515"/>
                <a:gd name="connsiteY23" fmla="*/ 419934 h 2105264"/>
                <a:gd name="connsiteX24" fmla="*/ 1962905 w 2075515"/>
                <a:gd name="connsiteY24" fmla="*/ 715954 h 2105264"/>
                <a:gd name="connsiteX25" fmla="*/ 2022475 w 2075515"/>
                <a:gd name="connsiteY25" fmla="*/ 1052768 h 2105264"/>
                <a:gd name="connsiteX26" fmla="*/ 1962905 w 2075515"/>
                <a:gd name="connsiteY26" fmla="*/ 1389581 h 2105264"/>
                <a:gd name="connsiteX27" fmla="*/ 1792140 w 2075515"/>
                <a:gd name="connsiteY27" fmla="*/ 1685602 h 2105264"/>
                <a:gd name="connsiteX28" fmla="*/ 1530034 w 2075515"/>
                <a:gd name="connsiteY28" fmla="*/ 1905451 h 2105264"/>
                <a:gd name="connsiteX29" fmla="*/ 1208720 w 2075515"/>
                <a:gd name="connsiteY29" fmla="*/ 2022415 h 2105264"/>
                <a:gd name="connsiteX30" fmla="*/ 866827 w 2075515"/>
                <a:gd name="connsiteY30" fmla="*/ 2022415 h 2105264"/>
                <a:gd name="connsiteX31" fmla="*/ 545513 w 2075515"/>
                <a:gd name="connsiteY31" fmla="*/ 1905451 h 2105264"/>
                <a:gd name="connsiteX32" fmla="*/ 283408 w 2075515"/>
                <a:gd name="connsiteY32" fmla="*/ 1685602 h 2105264"/>
                <a:gd name="connsiteX33" fmla="*/ 112281 w 2075515"/>
                <a:gd name="connsiteY33" fmla="*/ 1389581 h 2105264"/>
                <a:gd name="connsiteX34" fmla="*/ 53073 w 2075515"/>
                <a:gd name="connsiteY34" fmla="*/ 1052768 h 2105264"/>
                <a:gd name="connsiteX35" fmla="*/ 112281 w 2075515"/>
                <a:gd name="connsiteY35" fmla="*/ 715954 h 2105264"/>
                <a:gd name="connsiteX36" fmla="*/ 283408 w 2075515"/>
                <a:gd name="connsiteY36" fmla="*/ 419934 h 2105264"/>
                <a:gd name="connsiteX37" fmla="*/ 545513 w 2075515"/>
                <a:gd name="connsiteY37" fmla="*/ 200085 h 2105264"/>
                <a:gd name="connsiteX38" fmla="*/ 866827 w 2075515"/>
                <a:gd name="connsiteY38" fmla="*/ 83120 h 2105264"/>
                <a:gd name="connsiteX39" fmla="*/ 1037774 w 2075515"/>
                <a:gd name="connsiteY39" fmla="*/ 0 h 21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75515" h="2105264">
                  <a:moveTo>
                    <a:pt x="1037773" y="27804"/>
                  </a:moveTo>
                  <a:cubicBezTo>
                    <a:pt x="1003503" y="27804"/>
                    <a:pt x="969233" y="54779"/>
                    <a:pt x="871342" y="108729"/>
                  </a:cubicBezTo>
                  <a:cubicBezTo>
                    <a:pt x="650255" y="74637"/>
                    <a:pt x="705790" y="54252"/>
                    <a:pt x="558516" y="222603"/>
                  </a:cubicBezTo>
                  <a:cubicBezTo>
                    <a:pt x="339186" y="265834"/>
                    <a:pt x="384177" y="228227"/>
                    <a:pt x="303334" y="436645"/>
                  </a:cubicBezTo>
                  <a:cubicBezTo>
                    <a:pt x="112123" y="552277"/>
                    <a:pt x="141648" y="501315"/>
                    <a:pt x="136727" y="724846"/>
                  </a:cubicBezTo>
                  <a:cubicBezTo>
                    <a:pt x="-3166" y="899173"/>
                    <a:pt x="7027" y="841181"/>
                    <a:pt x="79083" y="1052763"/>
                  </a:cubicBezTo>
                  <a:cubicBezTo>
                    <a:pt x="7027" y="1264345"/>
                    <a:pt x="-3166" y="1206353"/>
                    <a:pt x="136727" y="1380679"/>
                  </a:cubicBezTo>
                  <a:cubicBezTo>
                    <a:pt x="141648" y="1603860"/>
                    <a:pt x="112123" y="1553249"/>
                    <a:pt x="303334" y="1668880"/>
                  </a:cubicBezTo>
                  <a:cubicBezTo>
                    <a:pt x="384177" y="1877299"/>
                    <a:pt x="339186" y="1839341"/>
                    <a:pt x="558516" y="1882922"/>
                  </a:cubicBezTo>
                  <a:cubicBezTo>
                    <a:pt x="705790" y="2050923"/>
                    <a:pt x="650255" y="2030889"/>
                    <a:pt x="871342" y="1996797"/>
                  </a:cubicBezTo>
                  <a:cubicBezTo>
                    <a:pt x="1067123" y="2104345"/>
                    <a:pt x="1008424" y="2104345"/>
                    <a:pt x="1204204" y="1996797"/>
                  </a:cubicBezTo>
                  <a:cubicBezTo>
                    <a:pt x="1424940" y="2030889"/>
                    <a:pt x="1369756" y="2050923"/>
                    <a:pt x="1517030" y="1882922"/>
                  </a:cubicBezTo>
                  <a:cubicBezTo>
                    <a:pt x="1736360" y="1839341"/>
                    <a:pt x="1691370" y="1877299"/>
                    <a:pt x="1772213" y="1668880"/>
                  </a:cubicBezTo>
                  <a:cubicBezTo>
                    <a:pt x="1963423" y="1553249"/>
                    <a:pt x="1933898" y="1603860"/>
                    <a:pt x="1938467" y="1380679"/>
                  </a:cubicBezTo>
                  <a:cubicBezTo>
                    <a:pt x="2078712" y="1206353"/>
                    <a:pt x="2068519" y="1264345"/>
                    <a:pt x="1996463" y="1052763"/>
                  </a:cubicBezTo>
                  <a:cubicBezTo>
                    <a:pt x="2068519" y="841181"/>
                    <a:pt x="2078712" y="899173"/>
                    <a:pt x="1938467" y="724846"/>
                  </a:cubicBezTo>
                  <a:cubicBezTo>
                    <a:pt x="1933898" y="501315"/>
                    <a:pt x="1963423" y="552277"/>
                    <a:pt x="1772213" y="436645"/>
                  </a:cubicBezTo>
                  <a:cubicBezTo>
                    <a:pt x="1691370" y="228227"/>
                    <a:pt x="1736360" y="265834"/>
                    <a:pt x="1517030" y="222603"/>
                  </a:cubicBezTo>
                  <a:cubicBezTo>
                    <a:pt x="1369756" y="54252"/>
                    <a:pt x="1424940" y="74285"/>
                    <a:pt x="1204204" y="108729"/>
                  </a:cubicBezTo>
                  <a:cubicBezTo>
                    <a:pt x="1106314" y="54779"/>
                    <a:pt x="1072044" y="27804"/>
                    <a:pt x="1037773" y="27804"/>
                  </a:cubicBezTo>
                  <a:close/>
                  <a:moveTo>
                    <a:pt x="1037774" y="0"/>
                  </a:moveTo>
                  <a:cubicBezTo>
                    <a:pt x="1072974" y="0"/>
                    <a:pt x="1108174" y="27707"/>
                    <a:pt x="1208720" y="83120"/>
                  </a:cubicBezTo>
                  <a:cubicBezTo>
                    <a:pt x="1435445" y="47742"/>
                    <a:pt x="1378764" y="27165"/>
                    <a:pt x="1530034" y="200085"/>
                  </a:cubicBezTo>
                  <a:cubicBezTo>
                    <a:pt x="1755315" y="244488"/>
                    <a:pt x="1709103" y="205861"/>
                    <a:pt x="1792140" y="419934"/>
                  </a:cubicBezTo>
                  <a:cubicBezTo>
                    <a:pt x="1988538" y="538703"/>
                    <a:pt x="1958212" y="486358"/>
                    <a:pt x="1962905" y="715954"/>
                  </a:cubicBezTo>
                  <a:cubicBezTo>
                    <a:pt x="2106955" y="895010"/>
                    <a:pt x="2096485" y="835445"/>
                    <a:pt x="2022475" y="1052768"/>
                  </a:cubicBezTo>
                  <a:cubicBezTo>
                    <a:pt x="2096485" y="1270090"/>
                    <a:pt x="2106955" y="1210525"/>
                    <a:pt x="1962905" y="1389581"/>
                  </a:cubicBezTo>
                  <a:cubicBezTo>
                    <a:pt x="1958212" y="1618816"/>
                    <a:pt x="1988538" y="1566832"/>
                    <a:pt x="1792140" y="1685602"/>
                  </a:cubicBezTo>
                  <a:cubicBezTo>
                    <a:pt x="1709103" y="1899675"/>
                    <a:pt x="1755315" y="1860687"/>
                    <a:pt x="1530034" y="1905451"/>
                  </a:cubicBezTo>
                  <a:cubicBezTo>
                    <a:pt x="1378764" y="2078009"/>
                    <a:pt x="1435445" y="2057432"/>
                    <a:pt x="1208720" y="2022415"/>
                  </a:cubicBezTo>
                  <a:cubicBezTo>
                    <a:pt x="1007628" y="2132881"/>
                    <a:pt x="1067919" y="2132881"/>
                    <a:pt x="866827" y="2022415"/>
                  </a:cubicBezTo>
                  <a:cubicBezTo>
                    <a:pt x="639741" y="2057432"/>
                    <a:pt x="696784" y="2078009"/>
                    <a:pt x="545513" y="1905451"/>
                  </a:cubicBezTo>
                  <a:cubicBezTo>
                    <a:pt x="320233" y="1860687"/>
                    <a:pt x="366444" y="1899675"/>
                    <a:pt x="283408" y="1685602"/>
                  </a:cubicBezTo>
                  <a:cubicBezTo>
                    <a:pt x="87009" y="1566832"/>
                    <a:pt x="117335" y="1618816"/>
                    <a:pt x="112281" y="1389581"/>
                  </a:cubicBezTo>
                  <a:cubicBezTo>
                    <a:pt x="-31408" y="1210525"/>
                    <a:pt x="-20938" y="1270090"/>
                    <a:pt x="53073" y="1052768"/>
                  </a:cubicBezTo>
                  <a:cubicBezTo>
                    <a:pt x="-20938" y="835445"/>
                    <a:pt x="-31408" y="895010"/>
                    <a:pt x="112281" y="715954"/>
                  </a:cubicBezTo>
                  <a:cubicBezTo>
                    <a:pt x="117335" y="486358"/>
                    <a:pt x="87009" y="538703"/>
                    <a:pt x="283408" y="419934"/>
                  </a:cubicBezTo>
                  <a:cubicBezTo>
                    <a:pt x="366444" y="205861"/>
                    <a:pt x="320233" y="244488"/>
                    <a:pt x="545513" y="200085"/>
                  </a:cubicBezTo>
                  <a:cubicBezTo>
                    <a:pt x="696784" y="27165"/>
                    <a:pt x="639741" y="48103"/>
                    <a:pt x="866827" y="83120"/>
                  </a:cubicBezTo>
                  <a:cubicBezTo>
                    <a:pt x="967373" y="27707"/>
                    <a:pt x="1002574" y="0"/>
                    <a:pt x="1037774" y="0"/>
                  </a:cubicBezTo>
                  <a:close/>
                </a:path>
              </a:pathLst>
            </a:custGeom>
            <a:grpFill/>
            <a:ln>
              <a:noFill/>
            </a:ln>
          </p:spPr>
          <p:txBody>
            <a:bodyPr vert="horz" wrap="square" lIns="68686" tIns="34343" rIns="68686" bIns="34343" numCol="1" anchor="t" anchorCtr="0" compatLnSpc="1">
              <a:prstTxWarp prst="textNoShape">
                <a:avLst/>
              </a:prstTxWarp>
              <a:noAutofit/>
            </a:bodyPr>
            <a:lstStyle/>
            <a:p>
              <a:endParaRPr lang="id-ID" sz="1352">
                <a:latin typeface="Rockwell" panose="02060603020205020403" pitchFamily="18" charset="0"/>
              </a:endParaRPr>
            </a:p>
          </p:txBody>
        </p:sp>
        <p:sp>
          <p:nvSpPr>
            <p:cNvPr id="89" name="Freeform 63">
              <a:extLst>
                <a:ext uri="{FF2B5EF4-FFF2-40B4-BE49-F238E27FC236}">
                  <a16:creationId xmlns:a16="http://schemas.microsoft.com/office/drawing/2014/main" id="{41BB9DE4-BA4C-4665-8F98-458C12A638D0}"/>
                </a:ext>
              </a:extLst>
            </p:cNvPr>
            <p:cNvSpPr>
              <a:spLocks/>
            </p:cNvSpPr>
            <p:nvPr/>
          </p:nvSpPr>
          <p:spPr bwMode="auto">
            <a:xfrm>
              <a:off x="8771000" y="4518883"/>
              <a:ext cx="1935035" cy="1935038"/>
            </a:xfrm>
            <a:custGeom>
              <a:avLst/>
              <a:gdLst>
                <a:gd name="T0" fmla="*/ 3435 w 5923"/>
                <a:gd name="T1" fmla="*/ 307 h 5985"/>
                <a:gd name="T2" fmla="*/ 4325 w 5923"/>
                <a:gd name="T3" fmla="*/ 631 h 5985"/>
                <a:gd name="T4" fmla="*/ 5051 w 5923"/>
                <a:gd name="T5" fmla="*/ 1240 h 5985"/>
                <a:gd name="T6" fmla="*/ 5524 w 5923"/>
                <a:gd name="T7" fmla="*/ 2060 h 5985"/>
                <a:gd name="T8" fmla="*/ 5689 w 5923"/>
                <a:gd name="T9" fmla="*/ 2993 h 5985"/>
                <a:gd name="T10" fmla="*/ 5524 w 5923"/>
                <a:gd name="T11" fmla="*/ 3926 h 5985"/>
                <a:gd name="T12" fmla="*/ 5051 w 5923"/>
                <a:gd name="T13" fmla="*/ 4746 h 5985"/>
                <a:gd name="T14" fmla="*/ 4325 w 5923"/>
                <a:gd name="T15" fmla="*/ 5355 h 5985"/>
                <a:gd name="T16" fmla="*/ 3435 w 5923"/>
                <a:gd name="T17" fmla="*/ 5679 h 5985"/>
                <a:gd name="T18" fmla="*/ 2488 w 5923"/>
                <a:gd name="T19" fmla="*/ 5679 h 5985"/>
                <a:gd name="T20" fmla="*/ 1598 w 5923"/>
                <a:gd name="T21" fmla="*/ 5355 h 5985"/>
                <a:gd name="T22" fmla="*/ 872 w 5923"/>
                <a:gd name="T23" fmla="*/ 4746 h 5985"/>
                <a:gd name="T24" fmla="*/ 398 w 5923"/>
                <a:gd name="T25" fmla="*/ 3926 h 5985"/>
                <a:gd name="T26" fmla="*/ 234 w 5923"/>
                <a:gd name="T27" fmla="*/ 2993 h 5985"/>
                <a:gd name="T28" fmla="*/ 398 w 5923"/>
                <a:gd name="T29" fmla="*/ 2060 h 5985"/>
                <a:gd name="T30" fmla="*/ 872 w 5923"/>
                <a:gd name="T31" fmla="*/ 1240 h 5985"/>
                <a:gd name="T32" fmla="*/ 1598 w 5923"/>
                <a:gd name="T33" fmla="*/ 631 h 5985"/>
                <a:gd name="T34" fmla="*/ 2488 w 5923"/>
                <a:gd name="T35" fmla="*/ 307 h 5985"/>
                <a:gd name="T36" fmla="*/ 3435 w 5923"/>
                <a:gd name="T37" fmla="*/ 307 h 5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23" h="5985">
                  <a:moveTo>
                    <a:pt x="3435" y="307"/>
                  </a:moveTo>
                  <a:cubicBezTo>
                    <a:pt x="4063" y="209"/>
                    <a:pt x="3906" y="152"/>
                    <a:pt x="4325" y="631"/>
                  </a:cubicBezTo>
                  <a:cubicBezTo>
                    <a:pt x="4949" y="754"/>
                    <a:pt x="4821" y="647"/>
                    <a:pt x="5051" y="1240"/>
                  </a:cubicBezTo>
                  <a:cubicBezTo>
                    <a:pt x="5595" y="1569"/>
                    <a:pt x="5511" y="1424"/>
                    <a:pt x="5524" y="2060"/>
                  </a:cubicBezTo>
                  <a:cubicBezTo>
                    <a:pt x="5923" y="2556"/>
                    <a:pt x="5894" y="2391"/>
                    <a:pt x="5689" y="2993"/>
                  </a:cubicBezTo>
                  <a:cubicBezTo>
                    <a:pt x="5894" y="3595"/>
                    <a:pt x="5923" y="3430"/>
                    <a:pt x="5524" y="3926"/>
                  </a:cubicBezTo>
                  <a:cubicBezTo>
                    <a:pt x="5511" y="4561"/>
                    <a:pt x="5595" y="4417"/>
                    <a:pt x="5051" y="4746"/>
                  </a:cubicBezTo>
                  <a:cubicBezTo>
                    <a:pt x="4821" y="5339"/>
                    <a:pt x="4949" y="5231"/>
                    <a:pt x="4325" y="5355"/>
                  </a:cubicBezTo>
                  <a:cubicBezTo>
                    <a:pt x="3906" y="5833"/>
                    <a:pt x="4063" y="5776"/>
                    <a:pt x="3435" y="5679"/>
                  </a:cubicBezTo>
                  <a:cubicBezTo>
                    <a:pt x="2878" y="5985"/>
                    <a:pt x="3045" y="5985"/>
                    <a:pt x="2488" y="5679"/>
                  </a:cubicBezTo>
                  <a:cubicBezTo>
                    <a:pt x="1859" y="5776"/>
                    <a:pt x="2017" y="5833"/>
                    <a:pt x="1598" y="5355"/>
                  </a:cubicBezTo>
                  <a:cubicBezTo>
                    <a:pt x="974" y="5231"/>
                    <a:pt x="1102" y="5339"/>
                    <a:pt x="872" y="4746"/>
                  </a:cubicBezTo>
                  <a:cubicBezTo>
                    <a:pt x="328" y="4417"/>
                    <a:pt x="412" y="4561"/>
                    <a:pt x="398" y="3926"/>
                  </a:cubicBezTo>
                  <a:cubicBezTo>
                    <a:pt x="0" y="3430"/>
                    <a:pt x="29" y="3595"/>
                    <a:pt x="234" y="2993"/>
                  </a:cubicBezTo>
                  <a:cubicBezTo>
                    <a:pt x="29" y="2391"/>
                    <a:pt x="0" y="2556"/>
                    <a:pt x="398" y="2060"/>
                  </a:cubicBezTo>
                  <a:cubicBezTo>
                    <a:pt x="412" y="1424"/>
                    <a:pt x="328" y="1569"/>
                    <a:pt x="872" y="1240"/>
                  </a:cubicBezTo>
                  <a:cubicBezTo>
                    <a:pt x="1102" y="647"/>
                    <a:pt x="974" y="754"/>
                    <a:pt x="1598" y="631"/>
                  </a:cubicBezTo>
                  <a:cubicBezTo>
                    <a:pt x="2017" y="152"/>
                    <a:pt x="1859" y="210"/>
                    <a:pt x="2488" y="307"/>
                  </a:cubicBezTo>
                  <a:cubicBezTo>
                    <a:pt x="3045" y="0"/>
                    <a:pt x="2878" y="0"/>
                    <a:pt x="3435" y="307"/>
                  </a:cubicBezTo>
                  <a:close/>
                </a:path>
              </a:pathLst>
            </a:custGeom>
            <a:grpFill/>
            <a:ln>
              <a:noFill/>
            </a:ln>
          </p:spPr>
          <p:txBody>
            <a:bodyPr vert="horz" wrap="square" lIns="68686" tIns="34343" rIns="68686" bIns="34343" numCol="1" anchor="t" anchorCtr="0" compatLnSpc="1">
              <a:prstTxWarp prst="textNoShape">
                <a:avLst/>
              </a:prstTxWarp>
            </a:bodyPr>
            <a:lstStyle/>
            <a:p>
              <a:endParaRPr lang="id-ID" sz="1352">
                <a:latin typeface="Rockwell" panose="02060603020205020403" pitchFamily="18" charset="0"/>
              </a:endParaRPr>
            </a:p>
          </p:txBody>
        </p:sp>
      </p:grpSp>
      <p:sp>
        <p:nvSpPr>
          <p:cNvPr id="90" name="Rectangle 89">
            <a:extLst>
              <a:ext uri="{FF2B5EF4-FFF2-40B4-BE49-F238E27FC236}">
                <a16:creationId xmlns:a16="http://schemas.microsoft.com/office/drawing/2014/main" id="{6DCF78E4-584B-456C-B448-E7DBE5FAAE6E}"/>
              </a:ext>
            </a:extLst>
          </p:cNvPr>
          <p:cNvSpPr/>
          <p:nvPr/>
        </p:nvSpPr>
        <p:spPr>
          <a:xfrm>
            <a:off x="8450688" y="1902740"/>
            <a:ext cx="572939" cy="461665"/>
          </a:xfrm>
          <a:prstGeom prst="rect">
            <a:avLst/>
          </a:prstGeom>
        </p:spPr>
        <p:txBody>
          <a:bodyPr wrap="square">
            <a:spAutoFit/>
          </a:bodyPr>
          <a:lstStyle/>
          <a:p>
            <a:pPr algn="ctr"/>
            <a:r>
              <a:rPr lang="en-US" sz="2400">
                <a:solidFill>
                  <a:schemeClr val="bg1"/>
                </a:solidFill>
                <a:latin typeface="Arial" panose="020B0604020202020204" pitchFamily="34" charset="0"/>
                <a:cs typeface="Arial" panose="020B0604020202020204" pitchFamily="34" charset="0"/>
              </a:rPr>
              <a:t>02</a:t>
            </a:r>
            <a:endParaRPr lang="en-US" sz="2400">
              <a:solidFill>
                <a:schemeClr val="bg1"/>
              </a:solidFill>
              <a:latin typeface="Arial" panose="020B0604020202020204" pitchFamily="34" charset="0"/>
              <a:ea typeface="Lato Heavy" panose="020F0502020204030203" pitchFamily="34" charset="0"/>
              <a:cs typeface="Arial" panose="020B0604020202020204" pitchFamily="34" charset="0"/>
            </a:endParaRPr>
          </a:p>
        </p:txBody>
      </p:sp>
      <p:sp>
        <p:nvSpPr>
          <p:cNvPr id="94" name="Rectangle 93">
            <a:extLst>
              <a:ext uri="{FF2B5EF4-FFF2-40B4-BE49-F238E27FC236}">
                <a16:creationId xmlns:a16="http://schemas.microsoft.com/office/drawing/2014/main" id="{A6D30A48-599D-484D-ADED-611DF3009039}"/>
              </a:ext>
            </a:extLst>
          </p:cNvPr>
          <p:cNvSpPr/>
          <p:nvPr/>
        </p:nvSpPr>
        <p:spPr>
          <a:xfrm>
            <a:off x="8441382" y="3398327"/>
            <a:ext cx="572939" cy="461665"/>
          </a:xfrm>
          <a:prstGeom prst="rect">
            <a:avLst/>
          </a:prstGeom>
        </p:spPr>
        <p:txBody>
          <a:bodyPr wrap="square">
            <a:spAutoFit/>
          </a:bodyPr>
          <a:lstStyle/>
          <a:p>
            <a:pPr algn="ctr"/>
            <a:r>
              <a:rPr lang="en-US" sz="2400">
                <a:solidFill>
                  <a:schemeClr val="bg1"/>
                </a:solidFill>
                <a:latin typeface="Arial" panose="020B0604020202020204" pitchFamily="34" charset="0"/>
                <a:cs typeface="Arial" panose="020B0604020202020204" pitchFamily="34" charset="0"/>
              </a:rPr>
              <a:t>03</a:t>
            </a:r>
            <a:endParaRPr lang="en-US" sz="2400">
              <a:solidFill>
                <a:schemeClr val="bg1"/>
              </a:solidFill>
              <a:latin typeface="Arial" panose="020B0604020202020204" pitchFamily="34" charset="0"/>
              <a:ea typeface="Lato Heavy" panose="020F0502020204030203" pitchFamily="34" charset="0"/>
              <a:cs typeface="Arial" panose="020B0604020202020204" pitchFamily="34" charset="0"/>
            </a:endParaRPr>
          </a:p>
        </p:txBody>
      </p:sp>
      <p:sp>
        <p:nvSpPr>
          <p:cNvPr id="20" name="Text Placeholder 7">
            <a:extLst>
              <a:ext uri="{FF2B5EF4-FFF2-40B4-BE49-F238E27FC236}">
                <a16:creationId xmlns:a16="http://schemas.microsoft.com/office/drawing/2014/main" id="{58841784-8614-C2E9-196D-F10818CD6121}"/>
              </a:ext>
            </a:extLst>
          </p:cNvPr>
          <p:cNvSpPr txBox="1">
            <a:spLocks/>
          </p:cNvSpPr>
          <p:nvPr/>
        </p:nvSpPr>
        <p:spPr>
          <a:xfrm>
            <a:off x="9091704" y="1896513"/>
            <a:ext cx="2840889" cy="545175"/>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EF4B2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Fulfillment Overview</a:t>
            </a:r>
            <a:endParaRPr lang="en-US"/>
          </a:p>
        </p:txBody>
      </p:sp>
      <p:sp>
        <p:nvSpPr>
          <p:cNvPr id="22" name="Text Placeholder 104">
            <a:extLst>
              <a:ext uri="{FF2B5EF4-FFF2-40B4-BE49-F238E27FC236}">
                <a16:creationId xmlns:a16="http://schemas.microsoft.com/office/drawing/2014/main" id="{66DC1069-230A-A07F-FC9A-807AB54B9C65}"/>
              </a:ext>
            </a:extLst>
          </p:cNvPr>
          <p:cNvSpPr txBox="1">
            <a:spLocks/>
          </p:cNvSpPr>
          <p:nvPr/>
        </p:nvSpPr>
        <p:spPr>
          <a:xfrm>
            <a:off x="9103941" y="4209490"/>
            <a:ext cx="2852928" cy="13887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Direct Delivery: selecting products, delivery dates, and  Ship-To locations; saving to draft, submitting requests via browsing catalog function</a:t>
            </a:r>
            <a:endParaRPr lang="en-US"/>
          </a:p>
        </p:txBody>
      </p:sp>
      <p:grpSp>
        <p:nvGrpSpPr>
          <p:cNvPr id="23" name="Group 22">
            <a:extLst>
              <a:ext uri="{FF2B5EF4-FFF2-40B4-BE49-F238E27FC236}">
                <a16:creationId xmlns:a16="http://schemas.microsoft.com/office/drawing/2014/main" id="{6BBC6E6B-97F4-1217-D36F-7EAD995C6028}"/>
              </a:ext>
            </a:extLst>
          </p:cNvPr>
          <p:cNvGrpSpPr/>
          <p:nvPr/>
        </p:nvGrpSpPr>
        <p:grpSpPr>
          <a:xfrm>
            <a:off x="8416947" y="3696771"/>
            <a:ext cx="641729" cy="642249"/>
            <a:chOff x="8700762" y="4447800"/>
            <a:chExt cx="2075515" cy="2077200"/>
          </a:xfrm>
          <a:solidFill>
            <a:srgbClr val="66B948"/>
          </a:solidFill>
        </p:grpSpPr>
        <p:sp>
          <p:nvSpPr>
            <p:cNvPr id="24" name="Freeform: Shape 43">
              <a:extLst>
                <a:ext uri="{FF2B5EF4-FFF2-40B4-BE49-F238E27FC236}">
                  <a16:creationId xmlns:a16="http://schemas.microsoft.com/office/drawing/2014/main" id="{6EA86AEF-7481-0E09-0E2E-8D24AB56A5FC}"/>
                </a:ext>
              </a:extLst>
            </p:cNvPr>
            <p:cNvSpPr>
              <a:spLocks/>
            </p:cNvSpPr>
            <p:nvPr/>
          </p:nvSpPr>
          <p:spPr bwMode="auto">
            <a:xfrm>
              <a:off x="8700762" y="4447800"/>
              <a:ext cx="2075515" cy="2077200"/>
            </a:xfrm>
            <a:custGeom>
              <a:avLst/>
              <a:gdLst>
                <a:gd name="connsiteX0" fmla="*/ 1037773 w 2075515"/>
                <a:gd name="connsiteY0" fmla="*/ 27804 h 2105264"/>
                <a:gd name="connsiteX1" fmla="*/ 871342 w 2075515"/>
                <a:gd name="connsiteY1" fmla="*/ 108729 h 2105264"/>
                <a:gd name="connsiteX2" fmla="*/ 558516 w 2075515"/>
                <a:gd name="connsiteY2" fmla="*/ 222603 h 2105264"/>
                <a:gd name="connsiteX3" fmla="*/ 303334 w 2075515"/>
                <a:gd name="connsiteY3" fmla="*/ 436645 h 2105264"/>
                <a:gd name="connsiteX4" fmla="*/ 136727 w 2075515"/>
                <a:gd name="connsiteY4" fmla="*/ 724846 h 2105264"/>
                <a:gd name="connsiteX5" fmla="*/ 79083 w 2075515"/>
                <a:gd name="connsiteY5" fmla="*/ 1052763 h 2105264"/>
                <a:gd name="connsiteX6" fmla="*/ 136727 w 2075515"/>
                <a:gd name="connsiteY6" fmla="*/ 1380679 h 2105264"/>
                <a:gd name="connsiteX7" fmla="*/ 303334 w 2075515"/>
                <a:gd name="connsiteY7" fmla="*/ 1668880 h 2105264"/>
                <a:gd name="connsiteX8" fmla="*/ 558516 w 2075515"/>
                <a:gd name="connsiteY8" fmla="*/ 1882922 h 2105264"/>
                <a:gd name="connsiteX9" fmla="*/ 871342 w 2075515"/>
                <a:gd name="connsiteY9" fmla="*/ 1996797 h 2105264"/>
                <a:gd name="connsiteX10" fmla="*/ 1204204 w 2075515"/>
                <a:gd name="connsiteY10" fmla="*/ 1996797 h 2105264"/>
                <a:gd name="connsiteX11" fmla="*/ 1517030 w 2075515"/>
                <a:gd name="connsiteY11" fmla="*/ 1882922 h 2105264"/>
                <a:gd name="connsiteX12" fmla="*/ 1772213 w 2075515"/>
                <a:gd name="connsiteY12" fmla="*/ 1668880 h 2105264"/>
                <a:gd name="connsiteX13" fmla="*/ 1938467 w 2075515"/>
                <a:gd name="connsiteY13" fmla="*/ 1380679 h 2105264"/>
                <a:gd name="connsiteX14" fmla="*/ 1996463 w 2075515"/>
                <a:gd name="connsiteY14" fmla="*/ 1052763 h 2105264"/>
                <a:gd name="connsiteX15" fmla="*/ 1938467 w 2075515"/>
                <a:gd name="connsiteY15" fmla="*/ 724846 h 2105264"/>
                <a:gd name="connsiteX16" fmla="*/ 1772213 w 2075515"/>
                <a:gd name="connsiteY16" fmla="*/ 436645 h 2105264"/>
                <a:gd name="connsiteX17" fmla="*/ 1517030 w 2075515"/>
                <a:gd name="connsiteY17" fmla="*/ 222603 h 2105264"/>
                <a:gd name="connsiteX18" fmla="*/ 1204204 w 2075515"/>
                <a:gd name="connsiteY18" fmla="*/ 108729 h 2105264"/>
                <a:gd name="connsiteX19" fmla="*/ 1037773 w 2075515"/>
                <a:gd name="connsiteY19" fmla="*/ 27804 h 2105264"/>
                <a:gd name="connsiteX20" fmla="*/ 1037774 w 2075515"/>
                <a:gd name="connsiteY20" fmla="*/ 0 h 2105264"/>
                <a:gd name="connsiteX21" fmla="*/ 1208720 w 2075515"/>
                <a:gd name="connsiteY21" fmla="*/ 83120 h 2105264"/>
                <a:gd name="connsiteX22" fmla="*/ 1530034 w 2075515"/>
                <a:gd name="connsiteY22" fmla="*/ 200085 h 2105264"/>
                <a:gd name="connsiteX23" fmla="*/ 1792140 w 2075515"/>
                <a:gd name="connsiteY23" fmla="*/ 419934 h 2105264"/>
                <a:gd name="connsiteX24" fmla="*/ 1962905 w 2075515"/>
                <a:gd name="connsiteY24" fmla="*/ 715954 h 2105264"/>
                <a:gd name="connsiteX25" fmla="*/ 2022475 w 2075515"/>
                <a:gd name="connsiteY25" fmla="*/ 1052768 h 2105264"/>
                <a:gd name="connsiteX26" fmla="*/ 1962905 w 2075515"/>
                <a:gd name="connsiteY26" fmla="*/ 1389581 h 2105264"/>
                <a:gd name="connsiteX27" fmla="*/ 1792140 w 2075515"/>
                <a:gd name="connsiteY27" fmla="*/ 1685602 h 2105264"/>
                <a:gd name="connsiteX28" fmla="*/ 1530034 w 2075515"/>
                <a:gd name="connsiteY28" fmla="*/ 1905451 h 2105264"/>
                <a:gd name="connsiteX29" fmla="*/ 1208720 w 2075515"/>
                <a:gd name="connsiteY29" fmla="*/ 2022415 h 2105264"/>
                <a:gd name="connsiteX30" fmla="*/ 866827 w 2075515"/>
                <a:gd name="connsiteY30" fmla="*/ 2022415 h 2105264"/>
                <a:gd name="connsiteX31" fmla="*/ 545513 w 2075515"/>
                <a:gd name="connsiteY31" fmla="*/ 1905451 h 2105264"/>
                <a:gd name="connsiteX32" fmla="*/ 283408 w 2075515"/>
                <a:gd name="connsiteY32" fmla="*/ 1685602 h 2105264"/>
                <a:gd name="connsiteX33" fmla="*/ 112281 w 2075515"/>
                <a:gd name="connsiteY33" fmla="*/ 1389581 h 2105264"/>
                <a:gd name="connsiteX34" fmla="*/ 53073 w 2075515"/>
                <a:gd name="connsiteY34" fmla="*/ 1052768 h 2105264"/>
                <a:gd name="connsiteX35" fmla="*/ 112281 w 2075515"/>
                <a:gd name="connsiteY35" fmla="*/ 715954 h 2105264"/>
                <a:gd name="connsiteX36" fmla="*/ 283408 w 2075515"/>
                <a:gd name="connsiteY36" fmla="*/ 419934 h 2105264"/>
                <a:gd name="connsiteX37" fmla="*/ 545513 w 2075515"/>
                <a:gd name="connsiteY37" fmla="*/ 200085 h 2105264"/>
                <a:gd name="connsiteX38" fmla="*/ 866827 w 2075515"/>
                <a:gd name="connsiteY38" fmla="*/ 83120 h 2105264"/>
                <a:gd name="connsiteX39" fmla="*/ 1037774 w 2075515"/>
                <a:gd name="connsiteY39" fmla="*/ 0 h 21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75515" h="2105264">
                  <a:moveTo>
                    <a:pt x="1037773" y="27804"/>
                  </a:moveTo>
                  <a:cubicBezTo>
                    <a:pt x="1003503" y="27804"/>
                    <a:pt x="969233" y="54779"/>
                    <a:pt x="871342" y="108729"/>
                  </a:cubicBezTo>
                  <a:cubicBezTo>
                    <a:pt x="650255" y="74637"/>
                    <a:pt x="705790" y="54252"/>
                    <a:pt x="558516" y="222603"/>
                  </a:cubicBezTo>
                  <a:cubicBezTo>
                    <a:pt x="339186" y="265834"/>
                    <a:pt x="384177" y="228227"/>
                    <a:pt x="303334" y="436645"/>
                  </a:cubicBezTo>
                  <a:cubicBezTo>
                    <a:pt x="112123" y="552277"/>
                    <a:pt x="141648" y="501315"/>
                    <a:pt x="136727" y="724846"/>
                  </a:cubicBezTo>
                  <a:cubicBezTo>
                    <a:pt x="-3166" y="899173"/>
                    <a:pt x="7027" y="841181"/>
                    <a:pt x="79083" y="1052763"/>
                  </a:cubicBezTo>
                  <a:cubicBezTo>
                    <a:pt x="7027" y="1264345"/>
                    <a:pt x="-3166" y="1206353"/>
                    <a:pt x="136727" y="1380679"/>
                  </a:cubicBezTo>
                  <a:cubicBezTo>
                    <a:pt x="141648" y="1603860"/>
                    <a:pt x="112123" y="1553249"/>
                    <a:pt x="303334" y="1668880"/>
                  </a:cubicBezTo>
                  <a:cubicBezTo>
                    <a:pt x="384177" y="1877299"/>
                    <a:pt x="339186" y="1839341"/>
                    <a:pt x="558516" y="1882922"/>
                  </a:cubicBezTo>
                  <a:cubicBezTo>
                    <a:pt x="705790" y="2050923"/>
                    <a:pt x="650255" y="2030889"/>
                    <a:pt x="871342" y="1996797"/>
                  </a:cubicBezTo>
                  <a:cubicBezTo>
                    <a:pt x="1067123" y="2104345"/>
                    <a:pt x="1008424" y="2104345"/>
                    <a:pt x="1204204" y="1996797"/>
                  </a:cubicBezTo>
                  <a:cubicBezTo>
                    <a:pt x="1424940" y="2030889"/>
                    <a:pt x="1369756" y="2050923"/>
                    <a:pt x="1517030" y="1882922"/>
                  </a:cubicBezTo>
                  <a:cubicBezTo>
                    <a:pt x="1736360" y="1839341"/>
                    <a:pt x="1691370" y="1877299"/>
                    <a:pt x="1772213" y="1668880"/>
                  </a:cubicBezTo>
                  <a:cubicBezTo>
                    <a:pt x="1963423" y="1553249"/>
                    <a:pt x="1933898" y="1603860"/>
                    <a:pt x="1938467" y="1380679"/>
                  </a:cubicBezTo>
                  <a:cubicBezTo>
                    <a:pt x="2078712" y="1206353"/>
                    <a:pt x="2068519" y="1264345"/>
                    <a:pt x="1996463" y="1052763"/>
                  </a:cubicBezTo>
                  <a:cubicBezTo>
                    <a:pt x="2068519" y="841181"/>
                    <a:pt x="2078712" y="899173"/>
                    <a:pt x="1938467" y="724846"/>
                  </a:cubicBezTo>
                  <a:cubicBezTo>
                    <a:pt x="1933898" y="501315"/>
                    <a:pt x="1963423" y="552277"/>
                    <a:pt x="1772213" y="436645"/>
                  </a:cubicBezTo>
                  <a:cubicBezTo>
                    <a:pt x="1691370" y="228227"/>
                    <a:pt x="1736360" y="265834"/>
                    <a:pt x="1517030" y="222603"/>
                  </a:cubicBezTo>
                  <a:cubicBezTo>
                    <a:pt x="1369756" y="54252"/>
                    <a:pt x="1424940" y="74285"/>
                    <a:pt x="1204204" y="108729"/>
                  </a:cubicBezTo>
                  <a:cubicBezTo>
                    <a:pt x="1106314" y="54779"/>
                    <a:pt x="1072044" y="27804"/>
                    <a:pt x="1037773" y="27804"/>
                  </a:cubicBezTo>
                  <a:close/>
                  <a:moveTo>
                    <a:pt x="1037774" y="0"/>
                  </a:moveTo>
                  <a:cubicBezTo>
                    <a:pt x="1072974" y="0"/>
                    <a:pt x="1108174" y="27707"/>
                    <a:pt x="1208720" y="83120"/>
                  </a:cubicBezTo>
                  <a:cubicBezTo>
                    <a:pt x="1435445" y="47742"/>
                    <a:pt x="1378764" y="27165"/>
                    <a:pt x="1530034" y="200085"/>
                  </a:cubicBezTo>
                  <a:cubicBezTo>
                    <a:pt x="1755315" y="244488"/>
                    <a:pt x="1709103" y="205861"/>
                    <a:pt x="1792140" y="419934"/>
                  </a:cubicBezTo>
                  <a:cubicBezTo>
                    <a:pt x="1988538" y="538703"/>
                    <a:pt x="1958212" y="486358"/>
                    <a:pt x="1962905" y="715954"/>
                  </a:cubicBezTo>
                  <a:cubicBezTo>
                    <a:pt x="2106955" y="895010"/>
                    <a:pt x="2096485" y="835445"/>
                    <a:pt x="2022475" y="1052768"/>
                  </a:cubicBezTo>
                  <a:cubicBezTo>
                    <a:pt x="2096485" y="1270090"/>
                    <a:pt x="2106955" y="1210525"/>
                    <a:pt x="1962905" y="1389581"/>
                  </a:cubicBezTo>
                  <a:cubicBezTo>
                    <a:pt x="1958212" y="1618816"/>
                    <a:pt x="1988538" y="1566832"/>
                    <a:pt x="1792140" y="1685602"/>
                  </a:cubicBezTo>
                  <a:cubicBezTo>
                    <a:pt x="1709103" y="1899675"/>
                    <a:pt x="1755315" y="1860687"/>
                    <a:pt x="1530034" y="1905451"/>
                  </a:cubicBezTo>
                  <a:cubicBezTo>
                    <a:pt x="1378764" y="2078009"/>
                    <a:pt x="1435445" y="2057432"/>
                    <a:pt x="1208720" y="2022415"/>
                  </a:cubicBezTo>
                  <a:cubicBezTo>
                    <a:pt x="1007628" y="2132881"/>
                    <a:pt x="1067919" y="2132881"/>
                    <a:pt x="866827" y="2022415"/>
                  </a:cubicBezTo>
                  <a:cubicBezTo>
                    <a:pt x="639741" y="2057432"/>
                    <a:pt x="696784" y="2078009"/>
                    <a:pt x="545513" y="1905451"/>
                  </a:cubicBezTo>
                  <a:cubicBezTo>
                    <a:pt x="320233" y="1860687"/>
                    <a:pt x="366444" y="1899675"/>
                    <a:pt x="283408" y="1685602"/>
                  </a:cubicBezTo>
                  <a:cubicBezTo>
                    <a:pt x="87009" y="1566832"/>
                    <a:pt x="117335" y="1618816"/>
                    <a:pt x="112281" y="1389581"/>
                  </a:cubicBezTo>
                  <a:cubicBezTo>
                    <a:pt x="-31408" y="1210525"/>
                    <a:pt x="-20938" y="1270090"/>
                    <a:pt x="53073" y="1052768"/>
                  </a:cubicBezTo>
                  <a:cubicBezTo>
                    <a:pt x="-20938" y="835445"/>
                    <a:pt x="-31408" y="895010"/>
                    <a:pt x="112281" y="715954"/>
                  </a:cubicBezTo>
                  <a:cubicBezTo>
                    <a:pt x="117335" y="486358"/>
                    <a:pt x="87009" y="538703"/>
                    <a:pt x="283408" y="419934"/>
                  </a:cubicBezTo>
                  <a:cubicBezTo>
                    <a:pt x="366444" y="205861"/>
                    <a:pt x="320233" y="244488"/>
                    <a:pt x="545513" y="200085"/>
                  </a:cubicBezTo>
                  <a:cubicBezTo>
                    <a:pt x="696784" y="27165"/>
                    <a:pt x="639741" y="48103"/>
                    <a:pt x="866827" y="83120"/>
                  </a:cubicBezTo>
                  <a:cubicBezTo>
                    <a:pt x="967373" y="27707"/>
                    <a:pt x="1002574" y="0"/>
                    <a:pt x="1037774" y="0"/>
                  </a:cubicBezTo>
                  <a:close/>
                </a:path>
              </a:pathLst>
            </a:custGeom>
            <a:grpFill/>
            <a:ln>
              <a:noFill/>
            </a:ln>
          </p:spPr>
          <p:txBody>
            <a:bodyPr vert="horz" wrap="square" lIns="68686" tIns="34343" rIns="68686" bIns="34343" numCol="1" anchor="t" anchorCtr="0" compatLnSpc="1">
              <a:prstTxWarp prst="textNoShape">
                <a:avLst/>
              </a:prstTxWarp>
              <a:noAutofit/>
            </a:bodyPr>
            <a:lstStyle/>
            <a:p>
              <a:endParaRPr lang="id-ID" sz="1352">
                <a:latin typeface="Rockwell" panose="02060603020205020403" pitchFamily="18" charset="0"/>
              </a:endParaRPr>
            </a:p>
          </p:txBody>
        </p:sp>
        <p:sp>
          <p:nvSpPr>
            <p:cNvPr id="25" name="Freeform 69">
              <a:extLst>
                <a:ext uri="{FF2B5EF4-FFF2-40B4-BE49-F238E27FC236}">
                  <a16:creationId xmlns:a16="http://schemas.microsoft.com/office/drawing/2014/main" id="{55132648-92A3-D513-75D3-20D34D4ECC4F}"/>
                </a:ext>
              </a:extLst>
            </p:cNvPr>
            <p:cNvSpPr>
              <a:spLocks/>
            </p:cNvSpPr>
            <p:nvPr/>
          </p:nvSpPr>
          <p:spPr bwMode="auto">
            <a:xfrm>
              <a:off x="8771000" y="4518883"/>
              <a:ext cx="1935035" cy="1935038"/>
            </a:xfrm>
            <a:custGeom>
              <a:avLst/>
              <a:gdLst>
                <a:gd name="T0" fmla="*/ 3435 w 5923"/>
                <a:gd name="T1" fmla="*/ 307 h 5985"/>
                <a:gd name="T2" fmla="*/ 4325 w 5923"/>
                <a:gd name="T3" fmla="*/ 631 h 5985"/>
                <a:gd name="T4" fmla="*/ 5051 w 5923"/>
                <a:gd name="T5" fmla="*/ 1240 h 5985"/>
                <a:gd name="T6" fmla="*/ 5524 w 5923"/>
                <a:gd name="T7" fmla="*/ 2060 h 5985"/>
                <a:gd name="T8" fmla="*/ 5689 w 5923"/>
                <a:gd name="T9" fmla="*/ 2993 h 5985"/>
                <a:gd name="T10" fmla="*/ 5524 w 5923"/>
                <a:gd name="T11" fmla="*/ 3926 h 5985"/>
                <a:gd name="T12" fmla="*/ 5051 w 5923"/>
                <a:gd name="T13" fmla="*/ 4746 h 5985"/>
                <a:gd name="T14" fmla="*/ 4325 w 5923"/>
                <a:gd name="T15" fmla="*/ 5355 h 5985"/>
                <a:gd name="T16" fmla="*/ 3435 w 5923"/>
                <a:gd name="T17" fmla="*/ 5679 h 5985"/>
                <a:gd name="T18" fmla="*/ 2488 w 5923"/>
                <a:gd name="T19" fmla="*/ 5679 h 5985"/>
                <a:gd name="T20" fmla="*/ 1598 w 5923"/>
                <a:gd name="T21" fmla="*/ 5355 h 5985"/>
                <a:gd name="T22" fmla="*/ 872 w 5923"/>
                <a:gd name="T23" fmla="*/ 4746 h 5985"/>
                <a:gd name="T24" fmla="*/ 398 w 5923"/>
                <a:gd name="T25" fmla="*/ 3926 h 5985"/>
                <a:gd name="T26" fmla="*/ 234 w 5923"/>
                <a:gd name="T27" fmla="*/ 2993 h 5985"/>
                <a:gd name="T28" fmla="*/ 398 w 5923"/>
                <a:gd name="T29" fmla="*/ 2060 h 5985"/>
                <a:gd name="T30" fmla="*/ 872 w 5923"/>
                <a:gd name="T31" fmla="*/ 1240 h 5985"/>
                <a:gd name="T32" fmla="*/ 1598 w 5923"/>
                <a:gd name="T33" fmla="*/ 631 h 5985"/>
                <a:gd name="T34" fmla="*/ 2488 w 5923"/>
                <a:gd name="T35" fmla="*/ 307 h 5985"/>
                <a:gd name="T36" fmla="*/ 3435 w 5923"/>
                <a:gd name="T37" fmla="*/ 307 h 5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23" h="5985">
                  <a:moveTo>
                    <a:pt x="3435" y="307"/>
                  </a:moveTo>
                  <a:cubicBezTo>
                    <a:pt x="4063" y="209"/>
                    <a:pt x="3906" y="152"/>
                    <a:pt x="4325" y="631"/>
                  </a:cubicBezTo>
                  <a:cubicBezTo>
                    <a:pt x="4949" y="754"/>
                    <a:pt x="4821" y="647"/>
                    <a:pt x="5051" y="1240"/>
                  </a:cubicBezTo>
                  <a:cubicBezTo>
                    <a:pt x="5595" y="1569"/>
                    <a:pt x="5511" y="1424"/>
                    <a:pt x="5524" y="2060"/>
                  </a:cubicBezTo>
                  <a:cubicBezTo>
                    <a:pt x="5923" y="2556"/>
                    <a:pt x="5894" y="2391"/>
                    <a:pt x="5689" y="2993"/>
                  </a:cubicBezTo>
                  <a:cubicBezTo>
                    <a:pt x="5894" y="3595"/>
                    <a:pt x="5923" y="3430"/>
                    <a:pt x="5524" y="3926"/>
                  </a:cubicBezTo>
                  <a:cubicBezTo>
                    <a:pt x="5511" y="4561"/>
                    <a:pt x="5595" y="4417"/>
                    <a:pt x="5051" y="4746"/>
                  </a:cubicBezTo>
                  <a:cubicBezTo>
                    <a:pt x="4821" y="5339"/>
                    <a:pt x="4949" y="5231"/>
                    <a:pt x="4325" y="5355"/>
                  </a:cubicBezTo>
                  <a:cubicBezTo>
                    <a:pt x="3906" y="5833"/>
                    <a:pt x="4063" y="5776"/>
                    <a:pt x="3435" y="5679"/>
                  </a:cubicBezTo>
                  <a:cubicBezTo>
                    <a:pt x="2878" y="5985"/>
                    <a:pt x="3045" y="5985"/>
                    <a:pt x="2488" y="5679"/>
                  </a:cubicBezTo>
                  <a:cubicBezTo>
                    <a:pt x="1859" y="5776"/>
                    <a:pt x="2017" y="5833"/>
                    <a:pt x="1598" y="5355"/>
                  </a:cubicBezTo>
                  <a:cubicBezTo>
                    <a:pt x="974" y="5231"/>
                    <a:pt x="1102" y="5339"/>
                    <a:pt x="872" y="4746"/>
                  </a:cubicBezTo>
                  <a:cubicBezTo>
                    <a:pt x="328" y="4417"/>
                    <a:pt x="412" y="4561"/>
                    <a:pt x="398" y="3926"/>
                  </a:cubicBezTo>
                  <a:cubicBezTo>
                    <a:pt x="0" y="3430"/>
                    <a:pt x="29" y="3595"/>
                    <a:pt x="234" y="2993"/>
                  </a:cubicBezTo>
                  <a:cubicBezTo>
                    <a:pt x="29" y="2391"/>
                    <a:pt x="0" y="2556"/>
                    <a:pt x="398" y="2060"/>
                  </a:cubicBezTo>
                  <a:cubicBezTo>
                    <a:pt x="412" y="1424"/>
                    <a:pt x="328" y="1569"/>
                    <a:pt x="872" y="1240"/>
                  </a:cubicBezTo>
                  <a:cubicBezTo>
                    <a:pt x="1102" y="647"/>
                    <a:pt x="974" y="754"/>
                    <a:pt x="1598" y="631"/>
                  </a:cubicBezTo>
                  <a:cubicBezTo>
                    <a:pt x="2017" y="152"/>
                    <a:pt x="1859" y="210"/>
                    <a:pt x="2488" y="307"/>
                  </a:cubicBezTo>
                  <a:cubicBezTo>
                    <a:pt x="3045" y="0"/>
                    <a:pt x="2878" y="0"/>
                    <a:pt x="3435" y="307"/>
                  </a:cubicBezTo>
                  <a:close/>
                </a:path>
              </a:pathLst>
            </a:custGeom>
            <a:grpFill/>
            <a:ln>
              <a:noFill/>
            </a:ln>
          </p:spPr>
          <p:txBody>
            <a:bodyPr vert="horz" wrap="square" lIns="68686" tIns="34343" rIns="68686" bIns="34343" numCol="1" anchor="t" anchorCtr="0" compatLnSpc="1">
              <a:prstTxWarp prst="textNoShape">
                <a:avLst/>
              </a:prstTxWarp>
            </a:bodyPr>
            <a:lstStyle/>
            <a:p>
              <a:endParaRPr lang="id-ID" sz="1352">
                <a:latin typeface="Rockwell" panose="02060603020205020403" pitchFamily="18" charset="0"/>
              </a:endParaRPr>
            </a:p>
          </p:txBody>
        </p:sp>
      </p:grpSp>
      <p:sp>
        <p:nvSpPr>
          <p:cNvPr id="26" name="Rectangle 25">
            <a:extLst>
              <a:ext uri="{FF2B5EF4-FFF2-40B4-BE49-F238E27FC236}">
                <a16:creationId xmlns:a16="http://schemas.microsoft.com/office/drawing/2014/main" id="{B2D2D90E-0886-51C7-365F-4B6CDAA14DF6}"/>
              </a:ext>
            </a:extLst>
          </p:cNvPr>
          <p:cNvSpPr/>
          <p:nvPr/>
        </p:nvSpPr>
        <p:spPr>
          <a:xfrm>
            <a:off x="8464627" y="3789152"/>
            <a:ext cx="572939" cy="461665"/>
          </a:xfrm>
          <a:prstGeom prst="rect">
            <a:avLst/>
          </a:prstGeom>
        </p:spPr>
        <p:txBody>
          <a:bodyPr wrap="square">
            <a:spAutoFit/>
          </a:bodyPr>
          <a:lstStyle/>
          <a:p>
            <a:pPr algn="ctr"/>
            <a:r>
              <a:rPr lang="en-US" sz="2400">
                <a:solidFill>
                  <a:schemeClr val="bg1"/>
                </a:solidFill>
                <a:latin typeface="Arial" panose="020B0604020202020204" pitchFamily="34" charset="0"/>
                <a:cs typeface="Arial" panose="020B0604020202020204" pitchFamily="34" charset="0"/>
              </a:rPr>
              <a:t>03</a:t>
            </a:r>
            <a:endParaRPr lang="en-US" sz="2400">
              <a:solidFill>
                <a:schemeClr val="bg1"/>
              </a:solidFill>
              <a:latin typeface="Arial" panose="020B0604020202020204" pitchFamily="34" charset="0"/>
              <a:ea typeface="Lato Heavy" panose="020F0502020204030203" pitchFamily="34" charset="0"/>
              <a:cs typeface="Arial" panose="020B0604020202020204" pitchFamily="34" charset="0"/>
            </a:endParaRPr>
          </a:p>
        </p:txBody>
      </p:sp>
      <p:sp>
        <p:nvSpPr>
          <p:cNvPr id="27" name="Text Placeholder 7">
            <a:extLst>
              <a:ext uri="{FF2B5EF4-FFF2-40B4-BE49-F238E27FC236}">
                <a16:creationId xmlns:a16="http://schemas.microsoft.com/office/drawing/2014/main" id="{129D9974-F960-BF33-4222-A657D99FB13E}"/>
              </a:ext>
            </a:extLst>
          </p:cNvPr>
          <p:cNvSpPr txBox="1">
            <a:spLocks/>
          </p:cNvSpPr>
          <p:nvPr/>
        </p:nvSpPr>
        <p:spPr>
          <a:xfrm>
            <a:off x="9091704" y="3631681"/>
            <a:ext cx="1981200" cy="61913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EF4B2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6" name="Text Placeholder 5">
            <a:extLst>
              <a:ext uri="{FF2B5EF4-FFF2-40B4-BE49-F238E27FC236}">
                <a16:creationId xmlns:a16="http://schemas.microsoft.com/office/drawing/2014/main" id="{9AC9BCAE-C28F-F859-17B0-22A6F2D498C4}"/>
              </a:ext>
            </a:extLst>
          </p:cNvPr>
          <p:cNvSpPr>
            <a:spLocks noGrp="1"/>
          </p:cNvSpPr>
          <p:nvPr>
            <p:ph type="body" sz="quarter" idx="16"/>
          </p:nvPr>
        </p:nvSpPr>
        <p:spPr>
          <a:xfrm>
            <a:off x="9093680" y="3627008"/>
            <a:ext cx="2821844" cy="515867"/>
          </a:xfrm>
        </p:spPr>
        <p:txBody>
          <a:bodyPr lIns="91440" tIns="45720" rIns="91440" bIns="45720" anchor="t"/>
          <a:lstStyle/>
          <a:p>
            <a:r>
              <a:rPr lang="en-US">
                <a:latin typeface="Arial"/>
                <a:cs typeface="Arial"/>
              </a:rPr>
              <a:t>Direct Delivery Requisition via Browse Catalog</a:t>
            </a:r>
            <a:endParaRPr lang="en-US"/>
          </a:p>
        </p:txBody>
      </p:sp>
    </p:spTree>
    <p:extLst>
      <p:ext uri="{BB962C8B-B14F-4D97-AF65-F5344CB8AC3E}">
        <p14:creationId xmlns:p14="http://schemas.microsoft.com/office/powerpoint/2010/main" val="1259191350"/>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03FCAD-2085-5355-6D79-DDBA0481E5E6}"/>
              </a:ext>
            </a:extLst>
          </p:cNvPr>
          <p:cNvPicPr>
            <a:picLocks noChangeAspect="1"/>
          </p:cNvPicPr>
          <p:nvPr/>
        </p:nvPicPr>
        <p:blipFill rotWithShape="1">
          <a:blip r:embed="rId3"/>
          <a:srcRect l="1186" t="6618" r="1032"/>
          <a:stretch/>
        </p:blipFill>
        <p:spPr>
          <a:xfrm>
            <a:off x="686455" y="1476588"/>
            <a:ext cx="10951856" cy="2345051"/>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Update Draft Status</a:t>
            </a: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60</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7" name="Rectangle: Rounded Corners 6">
            <a:extLst>
              <a:ext uri="{FF2B5EF4-FFF2-40B4-BE49-F238E27FC236}">
                <a16:creationId xmlns:a16="http://schemas.microsoft.com/office/drawing/2014/main" id="{3820C973-DE0C-D716-4C56-902A9ABE5754}"/>
              </a:ext>
            </a:extLst>
          </p:cNvPr>
          <p:cNvSpPr/>
          <p:nvPr/>
        </p:nvSpPr>
        <p:spPr>
          <a:xfrm>
            <a:off x="3323206" y="4037811"/>
            <a:ext cx="5344538" cy="177511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lumMod val="95000"/>
                    <a:lumOff val="5000"/>
                  </a:schemeClr>
                </a:solidFill>
                <a:latin typeface="Arial"/>
                <a:ea typeface="+mn-lt"/>
                <a:cs typeface="+mn-lt"/>
              </a:rPr>
              <a:t>Confirm </a:t>
            </a:r>
            <a:r>
              <a:rPr lang="en-US" sz="2400" b="1" i="1">
                <a:solidFill>
                  <a:schemeClr val="tx1">
                    <a:lumMod val="95000"/>
                    <a:lumOff val="5000"/>
                  </a:schemeClr>
                </a:solidFill>
                <a:latin typeface="Arial"/>
                <a:ea typeface="+mn-lt"/>
                <a:cs typeface="+mn-lt"/>
              </a:rPr>
              <a:t>User Status </a:t>
            </a:r>
            <a:r>
              <a:rPr lang="en-US" sz="2400" b="1">
                <a:solidFill>
                  <a:schemeClr val="tx1">
                    <a:lumMod val="95000"/>
                    <a:lumOff val="5000"/>
                  </a:schemeClr>
                </a:solidFill>
                <a:latin typeface="Arial"/>
                <a:ea typeface="+mn-lt"/>
                <a:cs typeface="+mn-lt"/>
              </a:rPr>
              <a:t>for every line item is set to “</a:t>
            </a:r>
            <a:r>
              <a:rPr lang="en-US" sz="2400" b="1" i="1">
                <a:solidFill>
                  <a:schemeClr val="tx1">
                    <a:lumMod val="95000"/>
                    <a:lumOff val="5000"/>
                  </a:schemeClr>
                </a:solidFill>
                <a:latin typeface="Arial"/>
                <a:ea typeface="+mn-lt"/>
                <a:cs typeface="+mn-lt"/>
              </a:rPr>
              <a:t>Draft”</a:t>
            </a:r>
            <a:endParaRPr lang="en-US" sz="2400" b="1">
              <a:solidFill>
                <a:schemeClr val="tx1">
                  <a:lumMod val="95000"/>
                  <a:lumOff val="5000"/>
                </a:schemeClr>
              </a:solidFill>
              <a:latin typeface="Arial"/>
              <a:ea typeface="+mn-lt"/>
              <a:cs typeface="+mn-lt"/>
            </a:endParaRPr>
          </a:p>
        </p:txBody>
      </p:sp>
      <p:sp>
        <p:nvSpPr>
          <p:cNvPr id="8" name="Rectangle 7">
            <a:extLst>
              <a:ext uri="{FF2B5EF4-FFF2-40B4-BE49-F238E27FC236}">
                <a16:creationId xmlns:a16="http://schemas.microsoft.com/office/drawing/2014/main" id="{5D14CAAE-1C44-16EB-FE43-03663F66173C}"/>
              </a:ext>
            </a:extLst>
          </p:cNvPr>
          <p:cNvSpPr/>
          <p:nvPr/>
        </p:nvSpPr>
        <p:spPr>
          <a:xfrm>
            <a:off x="7132491" y="1537907"/>
            <a:ext cx="1601933" cy="1633917"/>
          </a:xfrm>
          <a:prstGeom prst="rect">
            <a:avLst/>
          </a:prstGeom>
          <a:noFill/>
          <a:ln w="57150">
            <a:solidFill>
              <a:schemeClr val="tx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5" name="Oval 4">
            <a:extLst>
              <a:ext uri="{FF2B5EF4-FFF2-40B4-BE49-F238E27FC236}">
                <a16:creationId xmlns:a16="http://schemas.microsoft.com/office/drawing/2014/main" id="{68681370-3CAE-319C-E459-9EB6E74FA20E}"/>
              </a:ext>
            </a:extLst>
          </p:cNvPr>
          <p:cNvSpPr/>
          <p:nvPr/>
        </p:nvSpPr>
        <p:spPr>
          <a:xfrm>
            <a:off x="7623490" y="2999587"/>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4</a:t>
            </a:r>
          </a:p>
        </p:txBody>
      </p:sp>
    </p:spTree>
    <p:extLst>
      <p:ext uri="{BB962C8B-B14F-4D97-AF65-F5344CB8AC3E}">
        <p14:creationId xmlns:p14="http://schemas.microsoft.com/office/powerpoint/2010/main" val="805601765"/>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CD88859-C614-7633-49EB-9B75CB86023B}"/>
              </a:ext>
            </a:extLst>
          </p:cNvPr>
          <p:cNvPicPr>
            <a:picLocks noChangeAspect="1"/>
          </p:cNvPicPr>
          <p:nvPr/>
        </p:nvPicPr>
        <p:blipFill rotWithShape="1">
          <a:blip r:embed="rId3"/>
          <a:srcRect l="1186" t="6618" r="1032"/>
          <a:stretch/>
        </p:blipFill>
        <p:spPr>
          <a:xfrm>
            <a:off x="663330" y="1428963"/>
            <a:ext cx="10951856" cy="2345051"/>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Update Draft Status</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61</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7" name="Rectangle: Rounded Corners 6">
            <a:extLst>
              <a:ext uri="{FF2B5EF4-FFF2-40B4-BE49-F238E27FC236}">
                <a16:creationId xmlns:a16="http://schemas.microsoft.com/office/drawing/2014/main" id="{3820C973-DE0C-D716-4C56-902A9ABE5754}"/>
              </a:ext>
            </a:extLst>
          </p:cNvPr>
          <p:cNvSpPr/>
          <p:nvPr/>
        </p:nvSpPr>
        <p:spPr>
          <a:xfrm>
            <a:off x="3359268" y="3855664"/>
            <a:ext cx="5816703" cy="1799439"/>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lumMod val="95000"/>
                    <a:lumOff val="5000"/>
                  </a:schemeClr>
                </a:solidFill>
                <a:latin typeface="Arial"/>
                <a:ea typeface="+mn-lt"/>
                <a:cs typeface="+mn-lt"/>
              </a:rPr>
              <a:t>Click “Update” to save each line-item status as “</a:t>
            </a:r>
            <a:r>
              <a:rPr lang="en-US" sz="2400" b="1" i="1">
                <a:solidFill>
                  <a:schemeClr val="tx1">
                    <a:lumMod val="95000"/>
                    <a:lumOff val="5000"/>
                  </a:schemeClr>
                </a:solidFill>
                <a:latin typeface="Arial"/>
                <a:ea typeface="+mn-lt"/>
                <a:cs typeface="+mn-lt"/>
              </a:rPr>
              <a:t>Draft”</a:t>
            </a:r>
            <a:endParaRPr lang="en-US" sz="2400" b="1">
              <a:solidFill>
                <a:schemeClr val="tx1">
                  <a:lumMod val="95000"/>
                  <a:lumOff val="5000"/>
                </a:schemeClr>
              </a:solidFill>
              <a:latin typeface="Arial"/>
              <a:ea typeface="+mn-lt"/>
              <a:cs typeface="+mn-lt"/>
            </a:endParaRPr>
          </a:p>
        </p:txBody>
      </p:sp>
      <p:sp>
        <p:nvSpPr>
          <p:cNvPr id="8" name="Rectangle 7">
            <a:extLst>
              <a:ext uri="{FF2B5EF4-FFF2-40B4-BE49-F238E27FC236}">
                <a16:creationId xmlns:a16="http://schemas.microsoft.com/office/drawing/2014/main" id="{5D14CAAE-1C44-16EB-FE43-03663F66173C}"/>
              </a:ext>
            </a:extLst>
          </p:cNvPr>
          <p:cNvSpPr/>
          <p:nvPr/>
        </p:nvSpPr>
        <p:spPr>
          <a:xfrm>
            <a:off x="634755" y="3353168"/>
            <a:ext cx="765415" cy="391886"/>
          </a:xfrm>
          <a:prstGeom prst="rect">
            <a:avLst/>
          </a:prstGeom>
          <a:noFill/>
          <a:ln w="57150">
            <a:solidFill>
              <a:schemeClr val="tx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5" name="Oval 4">
            <a:extLst>
              <a:ext uri="{FF2B5EF4-FFF2-40B4-BE49-F238E27FC236}">
                <a16:creationId xmlns:a16="http://schemas.microsoft.com/office/drawing/2014/main" id="{68681370-3CAE-319C-E459-9EB6E74FA20E}"/>
              </a:ext>
            </a:extLst>
          </p:cNvPr>
          <p:cNvSpPr/>
          <p:nvPr/>
        </p:nvSpPr>
        <p:spPr>
          <a:xfrm>
            <a:off x="720503" y="3716059"/>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5</a:t>
            </a:r>
          </a:p>
        </p:txBody>
      </p:sp>
      <p:sp>
        <p:nvSpPr>
          <p:cNvPr id="10" name="Arrow: Left 9">
            <a:extLst>
              <a:ext uri="{FF2B5EF4-FFF2-40B4-BE49-F238E27FC236}">
                <a16:creationId xmlns:a16="http://schemas.microsoft.com/office/drawing/2014/main" id="{2775389A-B1F9-1A3F-3A17-62DE6FD039B4}"/>
              </a:ext>
            </a:extLst>
          </p:cNvPr>
          <p:cNvSpPr/>
          <p:nvPr/>
        </p:nvSpPr>
        <p:spPr>
          <a:xfrm>
            <a:off x="1428744" y="3085518"/>
            <a:ext cx="1952679" cy="961006"/>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a:solidFill>
                  <a:schemeClr val="tx1"/>
                </a:solidFill>
                <a:latin typeface="Arial"/>
                <a:ea typeface="+mn-lt"/>
                <a:cs typeface="Arial"/>
              </a:rPr>
              <a:t>Click Update</a:t>
            </a:r>
          </a:p>
        </p:txBody>
      </p:sp>
    </p:spTree>
    <p:extLst>
      <p:ext uri="{BB962C8B-B14F-4D97-AF65-F5344CB8AC3E}">
        <p14:creationId xmlns:p14="http://schemas.microsoft.com/office/powerpoint/2010/main" val="1879762740"/>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CD88859-C614-7633-49EB-9B75CB86023B}"/>
              </a:ext>
            </a:extLst>
          </p:cNvPr>
          <p:cNvPicPr>
            <a:picLocks noChangeAspect="1"/>
          </p:cNvPicPr>
          <p:nvPr/>
        </p:nvPicPr>
        <p:blipFill rotWithShape="1">
          <a:blip r:embed="rId3"/>
          <a:srcRect l="1186" t="6618" r="1032"/>
          <a:stretch/>
        </p:blipFill>
        <p:spPr>
          <a:xfrm>
            <a:off x="663330" y="1428963"/>
            <a:ext cx="10951856" cy="2345051"/>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Submit Requisition As Draft</a:t>
            </a: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8" name="Rectangle 7">
            <a:extLst>
              <a:ext uri="{FF2B5EF4-FFF2-40B4-BE49-F238E27FC236}">
                <a16:creationId xmlns:a16="http://schemas.microsoft.com/office/drawing/2014/main" id="{5D14CAAE-1C44-16EB-FE43-03663F66173C}"/>
              </a:ext>
            </a:extLst>
          </p:cNvPr>
          <p:cNvSpPr/>
          <p:nvPr/>
        </p:nvSpPr>
        <p:spPr>
          <a:xfrm>
            <a:off x="10665393" y="3382128"/>
            <a:ext cx="765415" cy="391886"/>
          </a:xfrm>
          <a:prstGeom prst="rect">
            <a:avLst/>
          </a:prstGeom>
          <a:noFill/>
          <a:ln w="57150">
            <a:solidFill>
              <a:schemeClr val="tx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3" name="Rectangle 2">
            <a:extLst>
              <a:ext uri="{FF2B5EF4-FFF2-40B4-BE49-F238E27FC236}">
                <a16:creationId xmlns:a16="http://schemas.microsoft.com/office/drawing/2014/main" id="{772313ED-0991-7CA4-6198-2D05CD3F803F}"/>
              </a:ext>
            </a:extLst>
          </p:cNvPr>
          <p:cNvSpPr/>
          <p:nvPr/>
        </p:nvSpPr>
        <p:spPr>
          <a:xfrm>
            <a:off x="7093518" y="1514476"/>
            <a:ext cx="1593282" cy="1587712"/>
          </a:xfrm>
          <a:prstGeom prst="rect">
            <a:avLst/>
          </a:prstGeom>
          <a:noFill/>
          <a:ln w="57150">
            <a:solidFill>
              <a:schemeClr val="tx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Arrow: Right 5">
            <a:extLst>
              <a:ext uri="{FF2B5EF4-FFF2-40B4-BE49-F238E27FC236}">
                <a16:creationId xmlns:a16="http://schemas.microsoft.com/office/drawing/2014/main" id="{9B9C39B4-40A5-E451-3924-D01ECBE7D6D4}"/>
              </a:ext>
            </a:extLst>
          </p:cNvPr>
          <p:cNvSpPr/>
          <p:nvPr/>
        </p:nvSpPr>
        <p:spPr>
          <a:xfrm rot="8595869">
            <a:off x="8020444" y="1866160"/>
            <a:ext cx="1323689" cy="638176"/>
          </a:xfrm>
          <a:prstGeom prst="rightArrow">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F71717AA-CD10-DAD5-39C0-4E020E4CF778}"/>
              </a:ext>
            </a:extLst>
          </p:cNvPr>
          <p:cNvSpPr/>
          <p:nvPr/>
        </p:nvSpPr>
        <p:spPr>
          <a:xfrm rot="3195869">
            <a:off x="9696649" y="2356675"/>
            <a:ext cx="1647825" cy="638176"/>
          </a:xfrm>
          <a:prstGeom prst="rightArrow">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775389A-B1F9-1A3F-3A17-62DE6FD039B4}"/>
              </a:ext>
            </a:extLst>
          </p:cNvPr>
          <p:cNvSpPr/>
          <p:nvPr/>
        </p:nvSpPr>
        <p:spPr>
          <a:xfrm>
            <a:off x="8722615" y="1271521"/>
            <a:ext cx="2013044" cy="848633"/>
          </a:xfrm>
          <a:prstGeom prst="rect">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182880" tIns="45720" rIns="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a:solidFill>
                  <a:schemeClr val="tx1"/>
                </a:solidFill>
                <a:latin typeface="Arial"/>
                <a:ea typeface="+mn-lt"/>
                <a:cs typeface="Arial"/>
              </a:rPr>
              <a:t>Click “</a:t>
            </a:r>
            <a:r>
              <a:rPr lang="en-US" b="1" i="1">
                <a:solidFill>
                  <a:schemeClr val="tx1"/>
                </a:solidFill>
                <a:latin typeface="Arial"/>
                <a:ea typeface="+mn-lt"/>
                <a:cs typeface="Arial"/>
              </a:rPr>
              <a:t>Order</a:t>
            </a:r>
            <a:r>
              <a:rPr lang="en-US" b="1">
                <a:solidFill>
                  <a:schemeClr val="tx1"/>
                </a:solidFill>
                <a:latin typeface="Arial"/>
                <a:ea typeface="+mn-lt"/>
                <a:cs typeface="Arial"/>
              </a:rPr>
              <a:t>” </a:t>
            </a:r>
            <a:br>
              <a:rPr lang="en-US" b="1">
                <a:solidFill>
                  <a:schemeClr val="tx1"/>
                </a:solidFill>
                <a:latin typeface="Arial"/>
                <a:ea typeface="+mn-lt"/>
                <a:cs typeface="Arial"/>
              </a:rPr>
            </a:br>
            <a:r>
              <a:rPr lang="en-US" b="1">
                <a:solidFill>
                  <a:schemeClr val="tx1"/>
                </a:solidFill>
                <a:latin typeface="Arial"/>
                <a:ea typeface="+mn-lt"/>
                <a:cs typeface="Arial"/>
              </a:rPr>
              <a:t>to save as Draft</a:t>
            </a:r>
          </a:p>
        </p:txBody>
      </p:sp>
      <p:sp>
        <p:nvSpPr>
          <p:cNvPr id="5" name="Oval 4">
            <a:extLst>
              <a:ext uri="{FF2B5EF4-FFF2-40B4-BE49-F238E27FC236}">
                <a16:creationId xmlns:a16="http://schemas.microsoft.com/office/drawing/2014/main" id="{68681370-3CAE-319C-E459-9EB6E74FA20E}"/>
              </a:ext>
            </a:extLst>
          </p:cNvPr>
          <p:cNvSpPr/>
          <p:nvPr/>
        </p:nvSpPr>
        <p:spPr>
          <a:xfrm>
            <a:off x="11099294" y="2912890"/>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6</a:t>
            </a:r>
          </a:p>
        </p:txBody>
      </p:sp>
      <p:sp>
        <p:nvSpPr>
          <p:cNvPr id="4" name="Rectangle: Rounded Corners 3">
            <a:extLst>
              <a:ext uri="{FF2B5EF4-FFF2-40B4-BE49-F238E27FC236}">
                <a16:creationId xmlns:a16="http://schemas.microsoft.com/office/drawing/2014/main" id="{1B648ED3-E4ED-F93C-B6D6-7A7E143078B0}"/>
              </a:ext>
            </a:extLst>
          </p:cNvPr>
          <p:cNvSpPr/>
          <p:nvPr/>
        </p:nvSpPr>
        <p:spPr>
          <a:xfrm>
            <a:off x="3852723" y="3381954"/>
            <a:ext cx="4573069" cy="1157764"/>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spAutoFit/>
          </a:bodyP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u="sng">
                <a:solidFill>
                  <a:schemeClr val="tx1">
                    <a:lumMod val="95000"/>
                    <a:lumOff val="5000"/>
                  </a:schemeClr>
                </a:solidFill>
                <a:latin typeface="Arial"/>
                <a:ea typeface="+mn-lt"/>
                <a:cs typeface="+mn-lt"/>
              </a:rPr>
              <a:t>*Note: </a:t>
            </a:r>
            <a:br>
              <a:rPr lang="en-US" b="1" u="sng">
                <a:solidFill>
                  <a:schemeClr val="tx1">
                    <a:lumMod val="95000"/>
                    <a:lumOff val="5000"/>
                  </a:schemeClr>
                </a:solidFill>
                <a:latin typeface="Arial"/>
                <a:ea typeface="+mn-lt"/>
                <a:cs typeface="+mn-lt"/>
              </a:rPr>
            </a:br>
            <a:r>
              <a:rPr lang="en-US" sz="800" b="1" u="sng">
                <a:solidFill>
                  <a:schemeClr val="tx1">
                    <a:lumMod val="95000"/>
                    <a:lumOff val="5000"/>
                  </a:schemeClr>
                </a:solidFill>
                <a:latin typeface="Arial"/>
                <a:ea typeface="+mn-lt"/>
                <a:cs typeface="+mn-lt"/>
              </a:rPr>
              <a:t> </a:t>
            </a:r>
          </a:p>
          <a:p>
            <a:r>
              <a:rPr lang="en-US" b="1">
                <a:solidFill>
                  <a:schemeClr val="tx1">
                    <a:lumMod val="95000"/>
                    <a:lumOff val="5000"/>
                  </a:schemeClr>
                </a:solidFill>
                <a:latin typeface="Arial"/>
                <a:ea typeface="+mn-lt"/>
                <a:cs typeface="+mn-lt"/>
              </a:rPr>
              <a:t>TDA </a:t>
            </a:r>
            <a:r>
              <a:rPr lang="en-US" b="1">
                <a:solidFill>
                  <a:schemeClr val="bg1"/>
                </a:solidFill>
                <a:latin typeface="Arial"/>
                <a:ea typeface="+mn-lt"/>
                <a:cs typeface="+mn-lt"/>
              </a:rPr>
              <a:t>cannot</a:t>
            </a:r>
            <a:r>
              <a:rPr lang="en-US" b="1">
                <a:solidFill>
                  <a:schemeClr val="tx1">
                    <a:lumMod val="95000"/>
                    <a:lumOff val="5000"/>
                  </a:schemeClr>
                </a:solidFill>
                <a:latin typeface="Arial"/>
                <a:ea typeface="+mn-lt"/>
                <a:cs typeface="+mn-lt"/>
              </a:rPr>
              <a:t> review requisitions in </a:t>
            </a:r>
            <a:r>
              <a:rPr lang="en-US" b="1">
                <a:solidFill>
                  <a:schemeClr val="bg1"/>
                </a:solidFill>
                <a:latin typeface="Arial"/>
                <a:ea typeface="+mn-lt"/>
                <a:cs typeface="+mn-lt"/>
              </a:rPr>
              <a:t>Draft</a:t>
            </a:r>
          </a:p>
          <a:p>
            <a:r>
              <a:rPr lang="en-US" b="1">
                <a:solidFill>
                  <a:schemeClr val="tx1">
                    <a:lumMod val="95000"/>
                    <a:lumOff val="5000"/>
                  </a:schemeClr>
                </a:solidFill>
                <a:latin typeface="Arial"/>
                <a:ea typeface="+mn-lt"/>
                <a:cs typeface="+mn-lt"/>
              </a:rPr>
              <a:t> </a:t>
            </a:r>
          </a:p>
        </p:txBody>
      </p:sp>
    </p:spTree>
    <p:extLst>
      <p:ext uri="{BB962C8B-B14F-4D97-AF65-F5344CB8AC3E}">
        <p14:creationId xmlns:p14="http://schemas.microsoft.com/office/powerpoint/2010/main" val="1782295751"/>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CD88859-C614-7633-49EB-9B75CB86023B}"/>
              </a:ext>
            </a:extLst>
          </p:cNvPr>
          <p:cNvPicPr>
            <a:picLocks noChangeAspect="1"/>
          </p:cNvPicPr>
          <p:nvPr/>
        </p:nvPicPr>
        <p:blipFill rotWithShape="1">
          <a:blip r:embed="rId3"/>
          <a:srcRect l="1186" t="6618" r="1032"/>
          <a:stretch/>
        </p:blipFill>
        <p:spPr>
          <a:xfrm>
            <a:off x="663330" y="1428963"/>
            <a:ext cx="10951856" cy="2345051"/>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Submit Requisition As Draft</a:t>
            </a: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7" name="Rectangle: Rounded Corners 6">
            <a:extLst>
              <a:ext uri="{FF2B5EF4-FFF2-40B4-BE49-F238E27FC236}">
                <a16:creationId xmlns:a16="http://schemas.microsoft.com/office/drawing/2014/main" id="{3820C973-DE0C-D716-4C56-902A9ABE5754}"/>
              </a:ext>
            </a:extLst>
          </p:cNvPr>
          <p:cNvSpPr/>
          <p:nvPr/>
        </p:nvSpPr>
        <p:spPr>
          <a:xfrm>
            <a:off x="2234073" y="3306277"/>
            <a:ext cx="7723854" cy="2610059"/>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u="sng">
                <a:solidFill>
                  <a:schemeClr val="tx1">
                    <a:lumMod val="95000"/>
                    <a:lumOff val="5000"/>
                  </a:schemeClr>
                </a:solidFill>
                <a:latin typeface="Arial"/>
                <a:ea typeface="+mn-lt"/>
                <a:cs typeface="+mn-lt"/>
              </a:rPr>
              <a:t>When Requisitions Are in Draft Status:</a:t>
            </a:r>
          </a:p>
          <a:p>
            <a:pPr marL="342900" indent="-342900">
              <a:buFont typeface="Arial" panose="020B0604020202020204" pitchFamily="34" charset="0"/>
              <a:buChar char="•"/>
            </a:pPr>
            <a:r>
              <a:rPr lang="en-US" sz="2200">
                <a:solidFill>
                  <a:schemeClr val="tx1">
                    <a:lumMod val="95000"/>
                    <a:lumOff val="5000"/>
                  </a:schemeClr>
                </a:solidFill>
                <a:latin typeface="Arial"/>
                <a:ea typeface="+mn-lt"/>
                <a:cs typeface="+mn-lt"/>
              </a:rPr>
              <a:t>Requisitions have not been submitted to TDA</a:t>
            </a:r>
          </a:p>
          <a:p>
            <a:pPr marL="342900" indent="-342900">
              <a:buFont typeface="Arial" panose="020B0604020202020204" pitchFamily="34" charset="0"/>
              <a:buChar char="•"/>
            </a:pPr>
            <a:r>
              <a:rPr lang="en-US" sz="2200">
                <a:solidFill>
                  <a:schemeClr val="tx1">
                    <a:lumMod val="95000"/>
                    <a:lumOff val="5000"/>
                  </a:schemeClr>
                </a:solidFill>
                <a:latin typeface="Arial"/>
                <a:ea typeface="+mn-lt"/>
                <a:cs typeface="+mn-lt"/>
              </a:rPr>
              <a:t>TDA cannot order any materials in “Draft”</a:t>
            </a:r>
          </a:p>
          <a:p>
            <a:pPr marL="342900" indent="-342900">
              <a:buFont typeface="Arial" panose="020B0604020202020204" pitchFamily="34" charset="0"/>
              <a:buChar char="•"/>
            </a:pPr>
            <a:r>
              <a:rPr lang="en-US" sz="2200">
                <a:solidFill>
                  <a:schemeClr val="tx1">
                    <a:lumMod val="95000"/>
                    <a:lumOff val="5000"/>
                  </a:schemeClr>
                </a:solidFill>
                <a:latin typeface="Arial"/>
                <a:ea typeface="+mn-lt"/>
                <a:cs typeface="+mn-lt"/>
              </a:rPr>
              <a:t>Total price </a:t>
            </a:r>
            <a:r>
              <a:rPr lang="en-US" sz="2200" b="1" i="1" u="sng">
                <a:solidFill>
                  <a:schemeClr val="bg1"/>
                </a:solidFill>
                <a:latin typeface="Arial"/>
                <a:ea typeface="+mn-lt"/>
                <a:cs typeface="+mn-lt"/>
              </a:rPr>
              <a:t>does</a:t>
            </a:r>
            <a:r>
              <a:rPr lang="en-US" sz="2200">
                <a:solidFill>
                  <a:schemeClr val="tx1">
                    <a:lumMod val="95000"/>
                    <a:lumOff val="5000"/>
                  </a:schemeClr>
                </a:solidFill>
                <a:latin typeface="Arial"/>
                <a:ea typeface="+mn-lt"/>
                <a:cs typeface="+mn-lt"/>
              </a:rPr>
              <a:t> count against entitlement balance.</a:t>
            </a: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3" name="Rectangle 2">
            <a:extLst>
              <a:ext uri="{FF2B5EF4-FFF2-40B4-BE49-F238E27FC236}">
                <a16:creationId xmlns:a16="http://schemas.microsoft.com/office/drawing/2014/main" id="{772313ED-0991-7CA4-6198-2D05CD3F803F}"/>
              </a:ext>
            </a:extLst>
          </p:cNvPr>
          <p:cNvSpPr/>
          <p:nvPr/>
        </p:nvSpPr>
        <p:spPr>
          <a:xfrm>
            <a:off x="7093518" y="1514476"/>
            <a:ext cx="1593282" cy="1587712"/>
          </a:xfrm>
          <a:prstGeom prst="rect">
            <a:avLst/>
          </a:prstGeom>
          <a:noFill/>
          <a:ln w="57150">
            <a:solidFill>
              <a:schemeClr val="tx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3">
            <a:extLst>
              <a:ext uri="{FF2B5EF4-FFF2-40B4-BE49-F238E27FC236}">
                <a16:creationId xmlns:a16="http://schemas.microsoft.com/office/drawing/2014/main" id="{89387EAF-6E26-2ED0-8AC1-D3E75B096915}"/>
              </a:ext>
            </a:extLst>
          </p:cNvPr>
          <p:cNvSpPr/>
          <p:nvPr/>
        </p:nvSpPr>
        <p:spPr>
          <a:xfrm>
            <a:off x="9856234" y="1503617"/>
            <a:ext cx="1335641" cy="1587712"/>
          </a:xfrm>
          <a:prstGeom prst="rect">
            <a:avLst/>
          </a:prstGeom>
          <a:noFill/>
          <a:ln w="57150">
            <a:solidFill>
              <a:schemeClr val="tx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Star: 5 Points 14">
            <a:extLst>
              <a:ext uri="{FF2B5EF4-FFF2-40B4-BE49-F238E27FC236}">
                <a16:creationId xmlns:a16="http://schemas.microsoft.com/office/drawing/2014/main" id="{8CD5967E-01B4-C100-981D-DC55CD0E373D}"/>
              </a:ext>
            </a:extLst>
          </p:cNvPr>
          <p:cNvSpPr/>
          <p:nvPr/>
        </p:nvSpPr>
        <p:spPr>
          <a:xfrm>
            <a:off x="9549847" y="1260416"/>
            <a:ext cx="601146" cy="542925"/>
          </a:xfrm>
          <a:prstGeom prst="star5">
            <a:avLst/>
          </a:prstGeom>
          <a:solidFill>
            <a:srgbClr val="0065B0"/>
          </a:solidFill>
          <a:ln>
            <a:solidFill>
              <a:schemeClr val="bg1"/>
            </a:solidFill>
          </a:ln>
          <a:effectLst>
            <a:outerShdw blurRad="63500" sx="102000" sy="102000" algn="ctr"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AF98975B-B1F5-3FBE-F582-08496EB6248E}"/>
              </a:ext>
            </a:extLst>
          </p:cNvPr>
          <p:cNvSpPr/>
          <p:nvPr/>
        </p:nvSpPr>
        <p:spPr>
          <a:xfrm>
            <a:off x="2234073" y="4886112"/>
            <a:ext cx="601146" cy="542925"/>
          </a:xfrm>
          <a:prstGeom prst="star5">
            <a:avLst/>
          </a:prstGeom>
          <a:solidFill>
            <a:srgbClr val="0065B0"/>
          </a:solidFill>
          <a:ln>
            <a:solidFill>
              <a:schemeClr val="bg1"/>
            </a:solidFill>
          </a:ln>
          <a:effectLst>
            <a:outerShdw blurRad="63500" sx="102000" sy="102000" algn="ctr"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7191958"/>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129583-A607-9457-F1E9-D5355D59EF8D}"/>
              </a:ext>
            </a:extLst>
          </p:cNvPr>
          <p:cNvPicPr>
            <a:picLocks noChangeAspect="1"/>
          </p:cNvPicPr>
          <p:nvPr/>
        </p:nvPicPr>
        <p:blipFill>
          <a:blip r:embed="rId3"/>
          <a:stretch>
            <a:fillRect/>
          </a:stretch>
        </p:blipFill>
        <p:spPr>
          <a:xfrm>
            <a:off x="674519" y="1299460"/>
            <a:ext cx="10727000" cy="3939348"/>
          </a:xfrm>
          <a:prstGeom prst="rect">
            <a:avLst/>
          </a:prstGeom>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Submit Requisition As Draft</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 name="Rectangle: Rounded Corners 5">
            <a:extLst>
              <a:ext uri="{FF2B5EF4-FFF2-40B4-BE49-F238E27FC236}">
                <a16:creationId xmlns:a16="http://schemas.microsoft.com/office/drawing/2014/main" id="{389FAA5F-CF2D-62A6-9FF7-90C6CFCBC3E4}"/>
              </a:ext>
            </a:extLst>
          </p:cNvPr>
          <p:cNvSpPr/>
          <p:nvPr/>
        </p:nvSpPr>
        <p:spPr>
          <a:xfrm>
            <a:off x="8079951" y="931260"/>
            <a:ext cx="3738162" cy="160292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Click </a:t>
            </a:r>
            <a:r>
              <a:rPr lang="en-US" sz="2000" b="1" i="1">
                <a:solidFill>
                  <a:schemeClr val="tx1">
                    <a:lumMod val="95000"/>
                    <a:lumOff val="5000"/>
                  </a:schemeClr>
                </a:solidFill>
                <a:latin typeface="Arial"/>
                <a:ea typeface="+mn-lt"/>
                <a:cs typeface="+mn-lt"/>
              </a:rPr>
              <a:t>OK</a:t>
            </a:r>
            <a:r>
              <a:rPr lang="en-US" sz="2000" b="1">
                <a:solidFill>
                  <a:schemeClr val="tx1">
                    <a:lumMod val="95000"/>
                    <a:lumOff val="5000"/>
                  </a:schemeClr>
                </a:solidFill>
                <a:latin typeface="Arial"/>
                <a:ea typeface="+mn-lt"/>
                <a:cs typeface="+mn-lt"/>
              </a:rPr>
              <a:t> button in pop-up window to confirm.</a:t>
            </a:r>
          </a:p>
        </p:txBody>
      </p:sp>
      <p:sp>
        <p:nvSpPr>
          <p:cNvPr id="7" name="Arrow: Left 6">
            <a:extLst>
              <a:ext uri="{FF2B5EF4-FFF2-40B4-BE49-F238E27FC236}">
                <a16:creationId xmlns:a16="http://schemas.microsoft.com/office/drawing/2014/main" id="{8F00CBE5-0679-09BF-1D52-E73CE72C03C8}"/>
              </a:ext>
            </a:extLst>
          </p:cNvPr>
          <p:cNvSpPr/>
          <p:nvPr/>
        </p:nvSpPr>
        <p:spPr>
          <a:xfrm flipH="1">
            <a:off x="3726610" y="2721724"/>
            <a:ext cx="2919326" cy="988658"/>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b="1">
              <a:solidFill>
                <a:schemeClr val="tx1">
                  <a:lumMod val="95000"/>
                  <a:lumOff val="5000"/>
                </a:schemeClr>
              </a:solidFill>
              <a:latin typeface="Arial"/>
              <a:cs typeface="Arial"/>
            </a:endParaRPr>
          </a:p>
        </p:txBody>
      </p:sp>
      <p:sp>
        <p:nvSpPr>
          <p:cNvPr id="3" name="Rectangle: Rounded Corners 2">
            <a:extLst>
              <a:ext uri="{FF2B5EF4-FFF2-40B4-BE49-F238E27FC236}">
                <a16:creationId xmlns:a16="http://schemas.microsoft.com/office/drawing/2014/main" id="{0323B66B-9BA2-FCD1-A43D-EEAEB9CCC289}"/>
              </a:ext>
            </a:extLst>
          </p:cNvPr>
          <p:cNvSpPr/>
          <p:nvPr/>
        </p:nvSpPr>
        <p:spPr>
          <a:xfrm>
            <a:off x="10611081"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5" name="Oval 4">
            <a:extLst>
              <a:ext uri="{FF2B5EF4-FFF2-40B4-BE49-F238E27FC236}">
                <a16:creationId xmlns:a16="http://schemas.microsoft.com/office/drawing/2014/main" id="{D3469DA6-8195-22F4-5A76-C7BBD80BB9D3}"/>
              </a:ext>
            </a:extLst>
          </p:cNvPr>
          <p:cNvSpPr/>
          <p:nvPr/>
        </p:nvSpPr>
        <p:spPr>
          <a:xfrm>
            <a:off x="7109799" y="2317249"/>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7</a:t>
            </a:r>
          </a:p>
        </p:txBody>
      </p:sp>
      <p:sp>
        <p:nvSpPr>
          <p:cNvPr id="12" name="Rectangle: Rounded Corners 11">
            <a:extLst>
              <a:ext uri="{FF2B5EF4-FFF2-40B4-BE49-F238E27FC236}">
                <a16:creationId xmlns:a16="http://schemas.microsoft.com/office/drawing/2014/main" id="{F56B8012-4E5C-1412-75FD-5ECD1D250B24}"/>
              </a:ext>
            </a:extLst>
          </p:cNvPr>
          <p:cNvSpPr/>
          <p:nvPr/>
        </p:nvSpPr>
        <p:spPr>
          <a:xfrm>
            <a:off x="4552448" y="4400098"/>
            <a:ext cx="3955932" cy="1602923"/>
          </a:xfrm>
          <a:prstGeom prst="roundRect">
            <a:avLst/>
          </a:prstGeom>
          <a:solidFill>
            <a:srgbClr val="FFFF47"/>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*Note: </a:t>
            </a:r>
            <a:br>
              <a:rPr lang="en-US" sz="2000" b="1">
                <a:solidFill>
                  <a:schemeClr val="tx1">
                    <a:lumMod val="95000"/>
                    <a:lumOff val="5000"/>
                  </a:schemeClr>
                </a:solidFill>
                <a:latin typeface="Arial"/>
                <a:ea typeface="+mn-lt"/>
                <a:cs typeface="+mn-lt"/>
              </a:rPr>
            </a:br>
            <a:r>
              <a:rPr lang="en-US" sz="800" b="1">
                <a:solidFill>
                  <a:schemeClr val="tx1">
                    <a:lumMod val="95000"/>
                    <a:lumOff val="5000"/>
                  </a:schemeClr>
                </a:solidFill>
                <a:latin typeface="Arial"/>
                <a:ea typeface="+mn-lt"/>
                <a:cs typeface="+mn-lt"/>
              </a:rPr>
              <a:t> </a:t>
            </a:r>
          </a:p>
          <a:p>
            <a:pPr algn="ctr"/>
            <a:r>
              <a:rPr lang="en-US" sz="2000" b="1">
                <a:solidFill>
                  <a:schemeClr val="tx1">
                    <a:lumMod val="95000"/>
                    <a:lumOff val="5000"/>
                  </a:schemeClr>
                </a:solidFill>
                <a:latin typeface="Arial"/>
                <a:ea typeface="+mn-lt"/>
                <a:cs typeface="+mn-lt"/>
              </a:rPr>
              <a:t>Clicking “OK” saves the requisition as a Draft </a:t>
            </a:r>
          </a:p>
        </p:txBody>
      </p:sp>
      <p:pic>
        <p:nvPicPr>
          <p:cNvPr id="13" name="Graphic 12" descr="Exclamation mark with solid fill">
            <a:extLst>
              <a:ext uri="{FF2B5EF4-FFF2-40B4-BE49-F238E27FC236}">
                <a16:creationId xmlns:a16="http://schemas.microsoft.com/office/drawing/2014/main" id="{9995F13C-F5A9-C4FB-100D-4597D91DF2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55417" y="4579994"/>
            <a:ext cx="620327" cy="620327"/>
          </a:xfrm>
          <a:prstGeom prst="rect">
            <a:avLst/>
          </a:prstGeom>
          <a:effectLst>
            <a:glow rad="101600">
              <a:schemeClr val="bg2">
                <a:lumMod val="50000"/>
                <a:alpha val="60000"/>
              </a:schemeClr>
            </a:glow>
            <a:outerShdw blurRad="63500" sx="102000" sy="102000" algn="ctr" rotWithShape="0">
              <a:prstClr val="black">
                <a:alpha val="40000"/>
              </a:prstClr>
            </a:outerShdw>
          </a:effectLst>
        </p:spPr>
      </p:pic>
    </p:spTree>
    <p:extLst>
      <p:ext uri="{BB962C8B-B14F-4D97-AF65-F5344CB8AC3E}">
        <p14:creationId xmlns:p14="http://schemas.microsoft.com/office/powerpoint/2010/main" val="472123830"/>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09EFD5F-9D00-5CAA-3DBC-99E74F8B91B7}"/>
              </a:ext>
            </a:extLst>
          </p:cNvPr>
          <p:cNvPicPr>
            <a:picLocks noChangeAspect="1"/>
          </p:cNvPicPr>
          <p:nvPr/>
        </p:nvPicPr>
        <p:blipFill>
          <a:blip r:embed="rId3"/>
          <a:stretch>
            <a:fillRect/>
          </a:stretch>
        </p:blipFill>
        <p:spPr>
          <a:xfrm>
            <a:off x="674846" y="1486333"/>
            <a:ext cx="10726673" cy="3827309"/>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Requisition Draft Receipt Confirmation</a:t>
            </a: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Rounded Corners 2">
            <a:extLst>
              <a:ext uri="{FF2B5EF4-FFF2-40B4-BE49-F238E27FC236}">
                <a16:creationId xmlns:a16="http://schemas.microsoft.com/office/drawing/2014/main" id="{0323B66B-9BA2-FCD1-A43D-EEAEB9CCC289}"/>
              </a:ext>
            </a:extLst>
          </p:cNvPr>
          <p:cNvSpPr/>
          <p:nvPr/>
        </p:nvSpPr>
        <p:spPr>
          <a:xfrm>
            <a:off x="10611081"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15" name="Rectangle 14">
            <a:extLst>
              <a:ext uri="{FF2B5EF4-FFF2-40B4-BE49-F238E27FC236}">
                <a16:creationId xmlns:a16="http://schemas.microsoft.com/office/drawing/2014/main" id="{7E16D045-0F04-DD8E-6C95-2AD92D3E436D}"/>
              </a:ext>
            </a:extLst>
          </p:cNvPr>
          <p:cNvSpPr/>
          <p:nvPr/>
        </p:nvSpPr>
        <p:spPr>
          <a:xfrm>
            <a:off x="656734" y="1431229"/>
            <a:ext cx="3948433" cy="333510"/>
          </a:xfrm>
          <a:prstGeom prst="rect">
            <a:avLst/>
          </a:prstGeom>
          <a:noFill/>
          <a:ln w="57150">
            <a:solidFill>
              <a:schemeClr val="tx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3">
            <a:extLst>
              <a:ext uri="{FF2B5EF4-FFF2-40B4-BE49-F238E27FC236}">
                <a16:creationId xmlns:a16="http://schemas.microsoft.com/office/drawing/2014/main" id="{AF2A4AB5-E942-1CC2-B83B-2C453E8B38D6}"/>
              </a:ext>
            </a:extLst>
          </p:cNvPr>
          <p:cNvSpPr/>
          <p:nvPr/>
        </p:nvSpPr>
        <p:spPr>
          <a:xfrm>
            <a:off x="8775068" y="2831208"/>
            <a:ext cx="863997" cy="1929516"/>
          </a:xfrm>
          <a:prstGeom prst="rect">
            <a:avLst/>
          </a:prstGeom>
          <a:noFill/>
          <a:ln w="57150">
            <a:solidFill>
              <a:schemeClr val="tx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Arrow: Left 6">
            <a:extLst>
              <a:ext uri="{FF2B5EF4-FFF2-40B4-BE49-F238E27FC236}">
                <a16:creationId xmlns:a16="http://schemas.microsoft.com/office/drawing/2014/main" id="{BABFBD59-B15F-8AE9-9DA0-9E43232064B6}"/>
              </a:ext>
            </a:extLst>
          </p:cNvPr>
          <p:cNvSpPr/>
          <p:nvPr/>
        </p:nvSpPr>
        <p:spPr>
          <a:xfrm rot="5400000" flipH="1" flipV="1">
            <a:off x="8664969" y="2024047"/>
            <a:ext cx="1084193" cy="752802"/>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27432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b="1">
              <a:solidFill>
                <a:schemeClr val="tx1">
                  <a:lumMod val="95000"/>
                  <a:lumOff val="5000"/>
                </a:schemeClr>
              </a:solidFill>
              <a:latin typeface="Arial"/>
              <a:cs typeface="Arial"/>
            </a:endParaRPr>
          </a:p>
        </p:txBody>
      </p:sp>
      <p:sp>
        <p:nvSpPr>
          <p:cNvPr id="5" name="Rectangle: Rounded Corners 4">
            <a:extLst>
              <a:ext uri="{FF2B5EF4-FFF2-40B4-BE49-F238E27FC236}">
                <a16:creationId xmlns:a16="http://schemas.microsoft.com/office/drawing/2014/main" id="{89202E70-F7AC-F205-3C2A-63D2E096C973}"/>
              </a:ext>
            </a:extLst>
          </p:cNvPr>
          <p:cNvSpPr/>
          <p:nvPr/>
        </p:nvSpPr>
        <p:spPr>
          <a:xfrm>
            <a:off x="7086306" y="1250368"/>
            <a:ext cx="4428280" cy="1094412"/>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buFont typeface="Arial" panose="020B0604020202020204" pitchFamily="34" charset="0"/>
              <a:buChar char="•"/>
            </a:pPr>
            <a:r>
              <a:rPr lang="en-US" sz="2000" b="1">
                <a:solidFill>
                  <a:schemeClr val="tx1">
                    <a:lumMod val="95000"/>
                    <a:lumOff val="5000"/>
                  </a:schemeClr>
                </a:solidFill>
                <a:latin typeface="Arial"/>
                <a:ea typeface="+mn-lt"/>
                <a:cs typeface="+mn-lt"/>
              </a:rPr>
              <a:t>Status marked as </a:t>
            </a:r>
            <a:r>
              <a:rPr lang="en-US" sz="2000" b="1">
                <a:solidFill>
                  <a:schemeClr val="bg1"/>
                </a:solidFill>
                <a:latin typeface="Arial"/>
                <a:ea typeface="+mn-lt"/>
                <a:cs typeface="+mn-lt"/>
              </a:rPr>
              <a:t>Draft</a:t>
            </a:r>
          </a:p>
          <a:p>
            <a:endParaRPr lang="en-US" sz="800" b="1">
              <a:solidFill>
                <a:schemeClr val="tx1">
                  <a:lumMod val="95000"/>
                  <a:lumOff val="5000"/>
                </a:schemeClr>
              </a:solidFill>
              <a:latin typeface="Arial"/>
              <a:ea typeface="+mn-lt"/>
              <a:cs typeface="+mn-lt"/>
            </a:endParaRPr>
          </a:p>
          <a:p>
            <a:pPr marL="342900" indent="-342900">
              <a:buFont typeface="Arial" panose="020B0604020202020204" pitchFamily="34" charset="0"/>
              <a:buChar char="•"/>
            </a:pPr>
            <a:r>
              <a:rPr lang="en-US" sz="2000" b="1">
                <a:solidFill>
                  <a:schemeClr val="tx1">
                    <a:lumMod val="95000"/>
                    <a:lumOff val="5000"/>
                  </a:schemeClr>
                </a:solidFill>
                <a:latin typeface="Arial"/>
                <a:ea typeface="+mn-lt"/>
                <a:cs typeface="+mn-lt"/>
              </a:rPr>
              <a:t>Has </a:t>
            </a:r>
            <a:r>
              <a:rPr lang="en-US" sz="2000" b="1" i="1" u="sng">
                <a:solidFill>
                  <a:schemeClr val="bg1"/>
                </a:solidFill>
                <a:latin typeface="Arial"/>
                <a:ea typeface="+mn-lt"/>
                <a:cs typeface="+mn-lt"/>
              </a:rPr>
              <a:t>not</a:t>
            </a:r>
            <a:r>
              <a:rPr lang="en-US" sz="2000" b="1">
                <a:solidFill>
                  <a:schemeClr val="tx1">
                    <a:lumMod val="95000"/>
                    <a:lumOff val="5000"/>
                  </a:schemeClr>
                </a:solidFill>
                <a:latin typeface="Arial"/>
                <a:ea typeface="+mn-lt"/>
                <a:cs typeface="+mn-lt"/>
              </a:rPr>
              <a:t> been submitted to TDA</a:t>
            </a:r>
          </a:p>
        </p:txBody>
      </p:sp>
      <p:sp>
        <p:nvSpPr>
          <p:cNvPr id="17" name="Rectangle: Rounded Corners 16">
            <a:extLst>
              <a:ext uri="{FF2B5EF4-FFF2-40B4-BE49-F238E27FC236}">
                <a16:creationId xmlns:a16="http://schemas.microsoft.com/office/drawing/2014/main" id="{897B6FB3-2179-FA27-57DE-6F0557920DBC}"/>
              </a:ext>
            </a:extLst>
          </p:cNvPr>
          <p:cNvSpPr/>
          <p:nvPr/>
        </p:nvSpPr>
        <p:spPr>
          <a:xfrm>
            <a:off x="3138907" y="1228503"/>
            <a:ext cx="3138068" cy="629848"/>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Confirmation appears</a:t>
            </a:r>
          </a:p>
        </p:txBody>
      </p:sp>
      <p:sp>
        <p:nvSpPr>
          <p:cNvPr id="18" name="Rectangle 17">
            <a:extLst>
              <a:ext uri="{FF2B5EF4-FFF2-40B4-BE49-F238E27FC236}">
                <a16:creationId xmlns:a16="http://schemas.microsoft.com/office/drawing/2014/main" id="{52D31C84-4AAE-8EC2-39EE-09E566887DFF}"/>
              </a:ext>
            </a:extLst>
          </p:cNvPr>
          <p:cNvSpPr/>
          <p:nvPr/>
        </p:nvSpPr>
        <p:spPr>
          <a:xfrm>
            <a:off x="673812" y="2147596"/>
            <a:ext cx="3948433" cy="440706"/>
          </a:xfrm>
          <a:prstGeom prst="rect">
            <a:avLst/>
          </a:prstGeom>
          <a:noFill/>
          <a:ln w="57150">
            <a:solidFill>
              <a:schemeClr val="tx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Arrow: Left 15">
            <a:extLst>
              <a:ext uri="{FF2B5EF4-FFF2-40B4-BE49-F238E27FC236}">
                <a16:creationId xmlns:a16="http://schemas.microsoft.com/office/drawing/2014/main" id="{0748BDAF-13AF-90BC-4A05-D22EC515718B}"/>
              </a:ext>
            </a:extLst>
          </p:cNvPr>
          <p:cNvSpPr/>
          <p:nvPr/>
        </p:nvSpPr>
        <p:spPr>
          <a:xfrm rot="5400000">
            <a:off x="2134589" y="2580927"/>
            <a:ext cx="1031108" cy="641712"/>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b="1">
              <a:solidFill>
                <a:schemeClr val="tx1"/>
              </a:solidFill>
              <a:latin typeface="Arial"/>
              <a:ea typeface="+mn-lt"/>
              <a:cs typeface="Arial"/>
            </a:endParaRPr>
          </a:p>
        </p:txBody>
      </p:sp>
      <p:sp>
        <p:nvSpPr>
          <p:cNvPr id="6" name="Rectangle: Rounded Corners 5">
            <a:extLst>
              <a:ext uri="{FF2B5EF4-FFF2-40B4-BE49-F238E27FC236}">
                <a16:creationId xmlns:a16="http://schemas.microsoft.com/office/drawing/2014/main" id="{389FAA5F-CF2D-62A6-9FF7-90C6CFCBC3E4}"/>
              </a:ext>
            </a:extLst>
          </p:cNvPr>
          <p:cNvSpPr/>
          <p:nvPr/>
        </p:nvSpPr>
        <p:spPr>
          <a:xfrm>
            <a:off x="1046955" y="3231081"/>
            <a:ext cx="3206377" cy="1033696"/>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800" b="1">
                <a:solidFill>
                  <a:schemeClr val="tx1">
                    <a:lumMod val="95000"/>
                    <a:lumOff val="5000"/>
                  </a:schemeClr>
                </a:solidFill>
                <a:latin typeface="Arial"/>
                <a:ea typeface="+mn-lt"/>
                <a:cs typeface="+mn-lt"/>
              </a:rPr>
              <a:t> </a:t>
            </a:r>
          </a:p>
          <a:p>
            <a:pPr algn="ctr"/>
            <a:r>
              <a:rPr lang="en-US" sz="2000" b="1">
                <a:solidFill>
                  <a:schemeClr val="tx1">
                    <a:lumMod val="95000"/>
                    <a:lumOff val="5000"/>
                  </a:schemeClr>
                </a:solidFill>
                <a:latin typeface="Arial"/>
                <a:ea typeface="+mn-lt"/>
                <a:cs typeface="+mn-lt"/>
              </a:rPr>
              <a:t>Requisition # assigned to transaction</a:t>
            </a:r>
          </a:p>
          <a:p>
            <a:pPr algn="ctr"/>
            <a:endParaRPr lang="en-US" sz="800" b="1">
              <a:solidFill>
                <a:schemeClr val="tx1">
                  <a:lumMod val="95000"/>
                  <a:lumOff val="5000"/>
                </a:schemeClr>
              </a:solidFill>
              <a:latin typeface="Arial"/>
              <a:ea typeface="+mn-lt"/>
              <a:cs typeface="+mn-lt"/>
            </a:endParaRPr>
          </a:p>
        </p:txBody>
      </p:sp>
      <p:sp>
        <p:nvSpPr>
          <p:cNvPr id="19" name="Oval 18">
            <a:extLst>
              <a:ext uri="{FF2B5EF4-FFF2-40B4-BE49-F238E27FC236}">
                <a16:creationId xmlns:a16="http://schemas.microsoft.com/office/drawing/2014/main" id="{C544DFC5-13B5-A7F4-B7D1-0EB0D02EEC53}"/>
              </a:ext>
            </a:extLst>
          </p:cNvPr>
          <p:cNvSpPr/>
          <p:nvPr/>
        </p:nvSpPr>
        <p:spPr>
          <a:xfrm>
            <a:off x="5904161" y="1683370"/>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8</a:t>
            </a:r>
          </a:p>
        </p:txBody>
      </p:sp>
      <p:sp>
        <p:nvSpPr>
          <p:cNvPr id="20" name="Oval 19">
            <a:extLst>
              <a:ext uri="{FF2B5EF4-FFF2-40B4-BE49-F238E27FC236}">
                <a16:creationId xmlns:a16="http://schemas.microsoft.com/office/drawing/2014/main" id="{4E7BD4CB-CB55-AC48-2CE0-A85922018FCE}"/>
              </a:ext>
            </a:extLst>
          </p:cNvPr>
          <p:cNvSpPr/>
          <p:nvPr/>
        </p:nvSpPr>
        <p:spPr>
          <a:xfrm>
            <a:off x="3324867" y="2436536"/>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9</a:t>
            </a:r>
          </a:p>
        </p:txBody>
      </p:sp>
      <p:sp>
        <p:nvSpPr>
          <p:cNvPr id="21" name="Oval 20">
            <a:extLst>
              <a:ext uri="{FF2B5EF4-FFF2-40B4-BE49-F238E27FC236}">
                <a16:creationId xmlns:a16="http://schemas.microsoft.com/office/drawing/2014/main" id="{4FEDE1BC-C5DE-4903-B7B1-323675DBFEC0}"/>
              </a:ext>
            </a:extLst>
          </p:cNvPr>
          <p:cNvSpPr/>
          <p:nvPr/>
        </p:nvSpPr>
        <p:spPr>
          <a:xfrm>
            <a:off x="9437468" y="3465282"/>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10</a:t>
            </a:r>
          </a:p>
        </p:txBody>
      </p:sp>
    </p:spTree>
    <p:extLst>
      <p:ext uri="{BB962C8B-B14F-4D97-AF65-F5344CB8AC3E}">
        <p14:creationId xmlns:p14="http://schemas.microsoft.com/office/powerpoint/2010/main" val="994859441"/>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09EFD5F-9D00-5CAA-3DBC-99E74F8B91B7}"/>
              </a:ext>
            </a:extLst>
          </p:cNvPr>
          <p:cNvPicPr>
            <a:picLocks noChangeAspect="1"/>
          </p:cNvPicPr>
          <p:nvPr/>
        </p:nvPicPr>
        <p:blipFill>
          <a:blip r:embed="rId3"/>
          <a:stretch>
            <a:fillRect/>
          </a:stretch>
        </p:blipFill>
        <p:spPr>
          <a:xfrm>
            <a:off x="655563" y="1420965"/>
            <a:ext cx="10726673" cy="3827309"/>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Submit Requisition As Draft</a:t>
            </a: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 name="Rectangle: Rounded Corners 5">
            <a:extLst>
              <a:ext uri="{FF2B5EF4-FFF2-40B4-BE49-F238E27FC236}">
                <a16:creationId xmlns:a16="http://schemas.microsoft.com/office/drawing/2014/main" id="{389FAA5F-CF2D-62A6-9FF7-90C6CFCBC3E4}"/>
              </a:ext>
            </a:extLst>
          </p:cNvPr>
          <p:cNvSpPr/>
          <p:nvPr/>
        </p:nvSpPr>
        <p:spPr>
          <a:xfrm>
            <a:off x="3656494" y="4398505"/>
            <a:ext cx="3738162" cy="117932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a:solidFill>
                  <a:schemeClr val="tx1">
                    <a:lumMod val="95000"/>
                    <a:lumOff val="5000"/>
                  </a:schemeClr>
                </a:solidFill>
                <a:latin typeface="Arial"/>
                <a:ea typeface="+mn-lt"/>
                <a:cs typeface="+mn-lt"/>
              </a:rPr>
              <a:t> </a:t>
            </a:r>
            <a:r>
              <a:rPr lang="en-US" sz="2000" b="1">
                <a:solidFill>
                  <a:schemeClr val="tx1">
                    <a:lumMod val="95000"/>
                    <a:lumOff val="5000"/>
                  </a:schemeClr>
                </a:solidFill>
                <a:latin typeface="Arial"/>
                <a:ea typeface="+mn-lt"/>
                <a:cs typeface="+mn-lt"/>
              </a:rPr>
              <a:t>Print to conduct Quality Assurance Review</a:t>
            </a:r>
          </a:p>
        </p:txBody>
      </p:sp>
      <p:sp>
        <p:nvSpPr>
          <p:cNvPr id="3" name="Rectangle: Rounded Corners 2">
            <a:extLst>
              <a:ext uri="{FF2B5EF4-FFF2-40B4-BE49-F238E27FC236}">
                <a16:creationId xmlns:a16="http://schemas.microsoft.com/office/drawing/2014/main" id="{0323B66B-9BA2-FCD1-A43D-EEAEB9CCC289}"/>
              </a:ext>
            </a:extLst>
          </p:cNvPr>
          <p:cNvSpPr/>
          <p:nvPr/>
        </p:nvSpPr>
        <p:spPr>
          <a:xfrm>
            <a:off x="10611081"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5" name="Oval 4">
            <a:extLst>
              <a:ext uri="{FF2B5EF4-FFF2-40B4-BE49-F238E27FC236}">
                <a16:creationId xmlns:a16="http://schemas.microsoft.com/office/drawing/2014/main" id="{D3469DA6-8195-22F4-5A76-C7BBD80BB9D3}"/>
              </a:ext>
            </a:extLst>
          </p:cNvPr>
          <p:cNvSpPr/>
          <p:nvPr/>
        </p:nvSpPr>
        <p:spPr>
          <a:xfrm>
            <a:off x="9593175" y="5194708"/>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11</a:t>
            </a:r>
          </a:p>
        </p:txBody>
      </p:sp>
      <p:sp>
        <p:nvSpPr>
          <p:cNvPr id="7" name="Arrow: Left 6">
            <a:extLst>
              <a:ext uri="{FF2B5EF4-FFF2-40B4-BE49-F238E27FC236}">
                <a16:creationId xmlns:a16="http://schemas.microsoft.com/office/drawing/2014/main" id="{8F00CBE5-0679-09BF-1D52-E73CE72C03C8}"/>
              </a:ext>
            </a:extLst>
          </p:cNvPr>
          <p:cNvSpPr/>
          <p:nvPr/>
        </p:nvSpPr>
        <p:spPr>
          <a:xfrm flipH="1">
            <a:off x="7943850" y="4673810"/>
            <a:ext cx="1720064" cy="752802"/>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27432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a:solidFill>
                  <a:schemeClr val="tx1">
                    <a:lumMod val="95000"/>
                    <a:lumOff val="5000"/>
                  </a:schemeClr>
                </a:solidFill>
                <a:latin typeface="Arial"/>
                <a:cs typeface="Arial"/>
              </a:rPr>
              <a:t>Click Print</a:t>
            </a:r>
          </a:p>
        </p:txBody>
      </p:sp>
    </p:spTree>
    <p:extLst>
      <p:ext uri="{BB962C8B-B14F-4D97-AF65-F5344CB8AC3E}">
        <p14:creationId xmlns:p14="http://schemas.microsoft.com/office/powerpoint/2010/main" val="779309127"/>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C9F4FD7F-48B5-C769-C251-CE219A7FB4A1}"/>
              </a:ext>
            </a:extLst>
          </p:cNvPr>
          <p:cNvSpPr txBox="1">
            <a:spLocks/>
          </p:cNvSpPr>
          <p:nvPr/>
        </p:nvSpPr>
        <p:spPr>
          <a:xfrm>
            <a:off x="982722" y="1851166"/>
            <a:ext cx="5117760" cy="2528596"/>
          </a:xfrm>
          <a:prstGeom prst="rect">
            <a:avLst/>
          </a:prstGeom>
        </p:spPr>
        <p:txBody>
          <a:bodyPr lIns="91440" tIns="45720" rIns="91440" bIns="45720" anchor="t"/>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457200">
              <a:buFont typeface="Arial,Sans-Serif" panose="020B0604020202020204" pitchFamily="34" charset="0"/>
              <a:buChar char="•"/>
            </a:pPr>
            <a:endParaRPr lang="en-US" sz="3200">
              <a:latin typeface="Arial"/>
              <a:cs typeface="Arial"/>
            </a:endParaRPr>
          </a:p>
          <a:p>
            <a:pPr algn="ctr"/>
            <a:r>
              <a:rPr lang="en-US" sz="3200">
                <a:latin typeface="Arial"/>
                <a:cs typeface="Arial"/>
              </a:rPr>
              <a:t>Scan QR Code to access the assessment or click/type in the link below in your browser.</a:t>
            </a:r>
          </a:p>
        </p:txBody>
      </p:sp>
      <p:sp>
        <p:nvSpPr>
          <p:cNvPr id="22" name="TextBox 21">
            <a:extLst>
              <a:ext uri="{FF2B5EF4-FFF2-40B4-BE49-F238E27FC236}">
                <a16:creationId xmlns:a16="http://schemas.microsoft.com/office/drawing/2014/main" id="{F86DE82A-27D7-E611-511F-90AB793B15B7}"/>
              </a:ext>
            </a:extLst>
          </p:cNvPr>
          <p:cNvSpPr txBox="1"/>
          <p:nvPr/>
        </p:nvSpPr>
        <p:spPr>
          <a:xfrm>
            <a:off x="514724" y="1119842"/>
            <a:ext cx="772981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rgbClr val="007767"/>
                </a:solidFill>
                <a:latin typeface="Arial"/>
              </a:rPr>
              <a:t>RA-Assessment:</a:t>
            </a:r>
            <a:r>
              <a:rPr lang="en-US" sz="6000" b="1">
                <a:solidFill>
                  <a:srgbClr val="66B948"/>
                </a:solidFill>
                <a:latin typeface="Arial"/>
              </a:rPr>
              <a:t> </a:t>
            </a:r>
            <a:r>
              <a:rPr lang="en-US" sz="4400" b="1">
                <a:solidFill>
                  <a:srgbClr val="66B948"/>
                </a:solidFill>
                <a:latin typeface="Arial"/>
              </a:rPr>
              <a:t>  </a:t>
            </a:r>
            <a:endParaRPr lang="en-US"/>
          </a:p>
        </p:txBody>
      </p:sp>
      <p:sp>
        <p:nvSpPr>
          <p:cNvPr id="24" name="Rectangle 23">
            <a:extLst>
              <a:ext uri="{FF2B5EF4-FFF2-40B4-BE49-F238E27FC236}">
                <a16:creationId xmlns:a16="http://schemas.microsoft.com/office/drawing/2014/main" id="{04AAB0E4-0300-DBB2-BBC3-9A72FD8FF44E}"/>
              </a:ext>
            </a:extLst>
          </p:cNvPr>
          <p:cNvSpPr/>
          <p:nvPr/>
        </p:nvSpPr>
        <p:spPr>
          <a:xfrm>
            <a:off x="0" y="6191677"/>
            <a:ext cx="12192000" cy="526118"/>
          </a:xfrm>
          <a:prstGeom prst="rect">
            <a:avLst/>
          </a:prstGeom>
          <a:solidFill>
            <a:srgbClr val="2D5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25" name="Rectangle 24">
            <a:extLst>
              <a:ext uri="{FF2B5EF4-FFF2-40B4-BE49-F238E27FC236}">
                <a16:creationId xmlns:a16="http://schemas.microsoft.com/office/drawing/2014/main" id="{F02A6FEF-05CC-4107-A195-06F678C4AB0B}"/>
              </a:ext>
            </a:extLst>
          </p:cNvPr>
          <p:cNvSpPr/>
          <p:nvPr/>
        </p:nvSpPr>
        <p:spPr>
          <a:xfrm>
            <a:off x="0" y="73264"/>
            <a:ext cx="12192000" cy="458883"/>
          </a:xfrm>
          <a:prstGeom prst="rect">
            <a:avLst/>
          </a:prstGeom>
          <a:solidFill>
            <a:srgbClr val="2D5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9" name="Slide Number Placeholder 8">
            <a:extLst>
              <a:ext uri="{FF2B5EF4-FFF2-40B4-BE49-F238E27FC236}">
                <a16:creationId xmlns:a16="http://schemas.microsoft.com/office/drawing/2014/main" id="{EBD9B72F-0316-A3EF-05C4-826757373413}"/>
              </a:ext>
            </a:extLst>
          </p:cNvPr>
          <p:cNvSpPr>
            <a:spLocks noGrp="1"/>
          </p:cNvSpPr>
          <p:nvPr>
            <p:ph type="sldNum" sz="quarter" idx="20"/>
          </p:nvPr>
        </p:nvSpPr>
        <p:spPr>
          <a:xfrm>
            <a:off x="11502372" y="100853"/>
            <a:ext cx="539470" cy="591670"/>
          </a:xfrm>
        </p:spPr>
        <p:txBody>
          <a:bodyPr/>
          <a:lstStyle/>
          <a:p>
            <a:fld id="{4179449E-6FBB-2343-B3AE-D1EFA46A6E77}" type="slidenum">
              <a:rPr lang="en-US" dirty="0" smtClean="0"/>
              <a:pPr/>
              <a:t>67</a:t>
            </a:fld>
            <a:endParaRPr lang="en-US"/>
          </a:p>
        </p:txBody>
      </p:sp>
      <p:pic>
        <p:nvPicPr>
          <p:cNvPr id="2" name="Picture 2" descr="A qr code on a green background&#10;&#10;Description automatically generated">
            <a:extLst>
              <a:ext uri="{FF2B5EF4-FFF2-40B4-BE49-F238E27FC236}">
                <a16:creationId xmlns:a16="http://schemas.microsoft.com/office/drawing/2014/main" id="{92896194-F38F-21FE-4D01-6C20139C654C}"/>
              </a:ext>
            </a:extLst>
          </p:cNvPr>
          <p:cNvPicPr>
            <a:picLocks noChangeAspect="1"/>
          </p:cNvPicPr>
          <p:nvPr/>
        </p:nvPicPr>
        <p:blipFill>
          <a:blip r:embed="rId3"/>
          <a:stretch>
            <a:fillRect/>
          </a:stretch>
        </p:blipFill>
        <p:spPr>
          <a:xfrm>
            <a:off x="7313259" y="1085321"/>
            <a:ext cx="4635147" cy="4687358"/>
          </a:xfrm>
          <a:prstGeom prst="rect">
            <a:avLst/>
          </a:prstGeom>
        </p:spPr>
      </p:pic>
      <p:sp>
        <p:nvSpPr>
          <p:cNvPr id="3" name="TextBox 2">
            <a:extLst>
              <a:ext uri="{FF2B5EF4-FFF2-40B4-BE49-F238E27FC236}">
                <a16:creationId xmlns:a16="http://schemas.microsoft.com/office/drawing/2014/main" id="{E55F6C14-C441-E861-F9D1-970A9723D061}"/>
              </a:ext>
            </a:extLst>
          </p:cNvPr>
          <p:cNvSpPr txBox="1"/>
          <p:nvPr/>
        </p:nvSpPr>
        <p:spPr>
          <a:xfrm>
            <a:off x="194734" y="4780845"/>
            <a:ext cx="6948310"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70C0"/>
                </a:solidFill>
                <a:hlinkClick r:id="rId4">
                  <a:extLst>
                    <a:ext uri="{A12FA001-AC4F-418D-AE19-62706E023703}">
                      <ahyp:hlinkClr xmlns:ahyp="http://schemas.microsoft.com/office/drawing/2018/hyperlinkcolor" val="tx"/>
                    </a:ext>
                  </a:extLst>
                </a:hlinkClick>
              </a:rPr>
              <a:t>https://forms.office.com/r/fviKeCrYyR</a:t>
            </a:r>
          </a:p>
          <a:p>
            <a:endParaRPr lang="en-US"/>
          </a:p>
        </p:txBody>
      </p:sp>
    </p:spTree>
    <p:extLst>
      <p:ext uri="{BB962C8B-B14F-4D97-AF65-F5344CB8AC3E}">
        <p14:creationId xmlns:p14="http://schemas.microsoft.com/office/powerpoint/2010/main" val="41637025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42D08F3-DE0B-668F-3996-C08E5AF62837}"/>
              </a:ext>
            </a:extLst>
          </p:cNvPr>
          <p:cNvSpPr/>
          <p:nvPr/>
        </p:nvSpPr>
        <p:spPr>
          <a:xfrm>
            <a:off x="723326" y="1205205"/>
            <a:ext cx="6866631" cy="4654419"/>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45720" rIns="288000" bIns="45720" rtlCol="0" anchor="ctr"/>
          <a:lstStyle/>
          <a:p>
            <a:pPr>
              <a:spcAft>
                <a:spcPts val="600"/>
              </a:spcAft>
            </a:pPr>
            <a:endParaRPr lang="en-US" sz="3600" b="1">
              <a:solidFill>
                <a:srgbClr val="FFFFFF"/>
              </a:solidFill>
              <a:highlight>
                <a:srgbClr val="008000"/>
              </a:highlight>
              <a:latin typeface="Rockwell" panose="02060603020205020403" pitchFamily="18" charset="0"/>
            </a:endParaRPr>
          </a:p>
        </p:txBody>
      </p:sp>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723326" y="141395"/>
            <a:ext cx="10618040" cy="688859"/>
          </a:xfrm>
          <a:ln w="28575">
            <a:solidFill>
              <a:schemeClr val="tx1"/>
            </a:solidFill>
          </a:ln>
        </p:spPr>
        <p:txBody>
          <a:bodyPr lIns="91440" tIns="45720" rIns="91440" bIns="45720" anchor="t"/>
          <a:lstStyle/>
          <a:p>
            <a:pPr algn="ctr"/>
            <a:r>
              <a:rPr lang="en-US" sz="4400">
                <a:latin typeface="Arial"/>
                <a:cs typeface="Arial"/>
              </a:rPr>
              <a:t>Quality Assurance Checks</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5" name="TextBox 4">
            <a:extLst>
              <a:ext uri="{FF2B5EF4-FFF2-40B4-BE49-F238E27FC236}">
                <a16:creationId xmlns:a16="http://schemas.microsoft.com/office/drawing/2014/main" id="{D1D947E1-BF95-283C-BA1D-7F4BDD0A5106}"/>
              </a:ext>
            </a:extLst>
          </p:cNvPr>
          <p:cNvSpPr txBox="1"/>
          <p:nvPr/>
        </p:nvSpPr>
        <p:spPr>
          <a:xfrm>
            <a:off x="779172" y="1502423"/>
            <a:ext cx="6866631" cy="4278094"/>
          </a:xfrm>
          <a:prstGeom prst="rect">
            <a:avLst/>
          </a:prstGeom>
          <a:noFill/>
        </p:spPr>
        <p:txBody>
          <a:bodyPr wrap="square" lIns="91440" tIns="45720" rIns="91440" bIns="45720" rtlCol="0" anchor="t">
            <a:spAutoFit/>
          </a:bodyPr>
          <a:lstStyle/>
          <a:p>
            <a:pPr lvl="0" algn="ctr" rtl="0"/>
            <a:endParaRPr lang="en-US" sz="4000" b="1" u="sng">
              <a:solidFill>
                <a:schemeClr val="bg1"/>
              </a:solidFill>
              <a:latin typeface="Arial"/>
              <a:cs typeface="Arial"/>
            </a:endParaRPr>
          </a:p>
          <a:p>
            <a:pPr lvl="0" algn="ctr" rtl="0"/>
            <a:r>
              <a:rPr lang="en-US" sz="3200" b="1" u="sng">
                <a:solidFill>
                  <a:schemeClr val="bg1"/>
                </a:solidFill>
                <a:latin typeface="Arial"/>
                <a:cs typeface="Arial"/>
              </a:rPr>
              <a:t> </a:t>
            </a:r>
          </a:p>
          <a:p>
            <a:pPr lvl="0" algn="ctr" rtl="0"/>
            <a:r>
              <a:rPr lang="en-US" sz="4000" b="1" u="sng">
                <a:solidFill>
                  <a:schemeClr val="bg1"/>
                </a:solidFill>
                <a:latin typeface="Arial"/>
                <a:cs typeface="Arial"/>
              </a:rPr>
              <a:t>Quality Assurance: </a:t>
            </a:r>
            <a:br>
              <a:rPr lang="en-US" sz="4000">
                <a:solidFill>
                  <a:schemeClr val="bg1"/>
                </a:solidFill>
                <a:latin typeface="Arial"/>
                <a:cs typeface="Arial"/>
              </a:rPr>
            </a:br>
            <a:r>
              <a:rPr lang="en-US" sz="4000">
                <a:solidFill>
                  <a:schemeClr val="bg1"/>
                </a:solidFill>
                <a:latin typeface="Arial"/>
                <a:cs typeface="Arial"/>
              </a:rPr>
              <a:t>Identifying errors </a:t>
            </a:r>
            <a:r>
              <a:rPr lang="en-US" sz="4000" i="1" u="sng">
                <a:solidFill>
                  <a:srgbClr val="FFFF00"/>
                </a:solidFill>
                <a:latin typeface="Arial"/>
                <a:cs typeface="Arial"/>
              </a:rPr>
              <a:t>before</a:t>
            </a:r>
            <a:r>
              <a:rPr lang="en-US" sz="4000">
                <a:solidFill>
                  <a:schemeClr val="bg1"/>
                </a:solidFill>
                <a:latin typeface="Arial"/>
                <a:cs typeface="Arial"/>
              </a:rPr>
              <a:t> submission</a:t>
            </a:r>
          </a:p>
          <a:p>
            <a:pPr lvl="0" rtl="0"/>
            <a:endParaRPr lang="en-US" sz="4000">
              <a:solidFill>
                <a:schemeClr val="bg1"/>
              </a:solidFill>
              <a:latin typeface="Arial"/>
              <a:cs typeface="Arial"/>
            </a:endParaRPr>
          </a:p>
          <a:p>
            <a:pPr lvl="0" algn="ctr" rtl="0"/>
            <a:endParaRPr lang="en-US" sz="3200">
              <a:solidFill>
                <a:schemeClr val="bg1"/>
              </a:solidFill>
              <a:latin typeface="Arial"/>
              <a:cs typeface="Arial"/>
            </a:endParaRPr>
          </a:p>
        </p:txBody>
      </p:sp>
      <p:pic>
        <p:nvPicPr>
          <p:cNvPr id="10" name="Picture 9">
            <a:extLst>
              <a:ext uri="{FF2B5EF4-FFF2-40B4-BE49-F238E27FC236}">
                <a16:creationId xmlns:a16="http://schemas.microsoft.com/office/drawing/2014/main" id="{53A649ED-3869-E300-5871-388E51AE2C32}"/>
              </a:ext>
            </a:extLst>
          </p:cNvPr>
          <p:cNvPicPr>
            <a:picLocks noChangeAspect="1"/>
          </p:cNvPicPr>
          <p:nvPr/>
        </p:nvPicPr>
        <p:blipFill rotWithShape="1">
          <a:blip r:embed="rId3">
            <a:extLst>
              <a:ext uri="{28A0092B-C50C-407E-A947-70E740481C1C}">
                <a14:useLocalDpi xmlns:a14="http://schemas.microsoft.com/office/drawing/2010/main" val="0"/>
              </a:ext>
            </a:extLst>
          </a:blip>
          <a:srcRect l="8814" t="13295" b="13295"/>
          <a:stretch/>
        </p:blipFill>
        <p:spPr>
          <a:xfrm>
            <a:off x="7535011" y="1205204"/>
            <a:ext cx="3855896" cy="4654420"/>
          </a:xfrm>
          <a:prstGeom prst="rect">
            <a:avLst/>
          </a:prstGeom>
        </p:spPr>
      </p:pic>
    </p:spTree>
    <p:extLst>
      <p:ext uri="{BB962C8B-B14F-4D97-AF65-F5344CB8AC3E}">
        <p14:creationId xmlns:p14="http://schemas.microsoft.com/office/powerpoint/2010/main" val="1857701682"/>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Conduct Quality Assurance</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69</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TextBox 2">
            <a:extLst>
              <a:ext uri="{FF2B5EF4-FFF2-40B4-BE49-F238E27FC236}">
                <a16:creationId xmlns:a16="http://schemas.microsoft.com/office/drawing/2014/main" id="{780BEEE8-4121-42DF-4E32-511C04FCAF2E}"/>
              </a:ext>
            </a:extLst>
          </p:cNvPr>
          <p:cNvSpPr txBox="1"/>
          <p:nvPr/>
        </p:nvSpPr>
        <p:spPr>
          <a:xfrm>
            <a:off x="656968" y="1336589"/>
            <a:ext cx="68106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4" name="TextBox 3">
            <a:extLst>
              <a:ext uri="{FF2B5EF4-FFF2-40B4-BE49-F238E27FC236}">
                <a16:creationId xmlns:a16="http://schemas.microsoft.com/office/drawing/2014/main" id="{EEC3BBF4-E879-2269-81C7-9F06A5C8832A}"/>
              </a:ext>
            </a:extLst>
          </p:cNvPr>
          <p:cNvSpPr txBox="1"/>
          <p:nvPr/>
        </p:nvSpPr>
        <p:spPr>
          <a:xfrm>
            <a:off x="1518208" y="1481844"/>
            <a:ext cx="10016824" cy="4039567"/>
          </a:xfrm>
          <a:prstGeom prst="rect">
            <a:avLst/>
          </a:prstGeom>
          <a:no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solidFill>
                  <a:schemeClr val="tx1">
                    <a:lumMod val="95000"/>
                    <a:lumOff val="5000"/>
                  </a:schemeClr>
                </a:solidFill>
                <a:latin typeface="Arial"/>
                <a:cs typeface="Arial"/>
              </a:rPr>
              <a:t>Select additional staff members to conduct Quality Assurance Checks</a:t>
            </a:r>
            <a:br>
              <a:rPr lang="en-US" sz="2600">
                <a:solidFill>
                  <a:schemeClr val="tx1">
                    <a:lumMod val="95000"/>
                    <a:lumOff val="5000"/>
                  </a:schemeClr>
                </a:solidFill>
                <a:latin typeface="Arial"/>
                <a:cs typeface="Arial"/>
              </a:rPr>
            </a:br>
            <a:r>
              <a:rPr lang="en-US" sz="2000">
                <a:solidFill>
                  <a:schemeClr val="tx1">
                    <a:lumMod val="95000"/>
                    <a:lumOff val="5000"/>
                  </a:schemeClr>
                </a:solidFill>
                <a:latin typeface="Arial"/>
                <a:cs typeface="Arial"/>
              </a:rPr>
              <a:t>  </a:t>
            </a:r>
            <a:br>
              <a:rPr lang="en-US" sz="2100">
                <a:solidFill>
                  <a:schemeClr val="tx1">
                    <a:lumMod val="95000"/>
                    <a:lumOff val="5000"/>
                  </a:schemeClr>
                </a:solidFill>
                <a:latin typeface="Arial"/>
                <a:cs typeface="Arial"/>
              </a:rPr>
            </a:br>
            <a:r>
              <a:rPr lang="en-US" sz="2100">
                <a:solidFill>
                  <a:schemeClr val="tx1">
                    <a:lumMod val="95000"/>
                    <a:lumOff val="5000"/>
                  </a:schemeClr>
                </a:solidFill>
                <a:latin typeface="Arial"/>
                <a:cs typeface="Arial"/>
              </a:rPr>
              <a:t> </a:t>
            </a:r>
            <a:br>
              <a:rPr lang="en-US" sz="2600">
                <a:solidFill>
                  <a:schemeClr val="tx1">
                    <a:lumMod val="95000"/>
                    <a:lumOff val="5000"/>
                  </a:schemeClr>
                </a:solidFill>
                <a:latin typeface="Arial"/>
                <a:cs typeface="Arial"/>
              </a:rPr>
            </a:br>
            <a:r>
              <a:rPr lang="en-US" sz="2500">
                <a:solidFill>
                  <a:schemeClr val="tx1">
                    <a:lumMod val="95000"/>
                    <a:lumOff val="5000"/>
                  </a:schemeClr>
                </a:solidFill>
                <a:latin typeface="Arial"/>
                <a:cs typeface="Arial"/>
              </a:rPr>
              <a:t>Use Requisition Checklist for guidance</a:t>
            </a:r>
            <a:br>
              <a:rPr lang="en-US" sz="2450">
                <a:solidFill>
                  <a:schemeClr val="tx1">
                    <a:lumMod val="95000"/>
                    <a:lumOff val="5000"/>
                  </a:schemeClr>
                </a:solidFill>
                <a:latin typeface="Arial"/>
                <a:cs typeface="Arial"/>
              </a:rPr>
            </a:br>
            <a:r>
              <a:rPr lang="en-US" sz="2450">
                <a:solidFill>
                  <a:schemeClr val="tx1">
                    <a:lumMod val="95000"/>
                    <a:lumOff val="5000"/>
                  </a:schemeClr>
                </a:solidFill>
                <a:latin typeface="Arial"/>
                <a:cs typeface="Arial"/>
              </a:rPr>
              <a:t> </a:t>
            </a:r>
            <a:br>
              <a:rPr lang="en-US" sz="1900">
                <a:solidFill>
                  <a:schemeClr val="tx1">
                    <a:lumMod val="95000"/>
                    <a:lumOff val="5000"/>
                  </a:schemeClr>
                </a:solidFill>
                <a:latin typeface="Arial"/>
                <a:cs typeface="Arial"/>
              </a:rPr>
            </a:br>
            <a:r>
              <a:rPr lang="en-US" sz="1900">
                <a:solidFill>
                  <a:schemeClr val="tx1">
                    <a:lumMod val="95000"/>
                    <a:lumOff val="5000"/>
                  </a:schemeClr>
                </a:solidFill>
                <a:latin typeface="Arial"/>
                <a:cs typeface="Arial"/>
              </a:rPr>
              <a:t> </a:t>
            </a:r>
            <a:br>
              <a:rPr lang="en-US" sz="2450">
                <a:solidFill>
                  <a:schemeClr val="tx1">
                    <a:lumMod val="95000"/>
                    <a:lumOff val="5000"/>
                  </a:schemeClr>
                </a:solidFill>
                <a:latin typeface="Arial"/>
                <a:cs typeface="Arial"/>
              </a:rPr>
            </a:br>
            <a:r>
              <a:rPr lang="en-US" sz="2500">
                <a:solidFill>
                  <a:schemeClr val="tx1">
                    <a:lumMod val="95000"/>
                    <a:lumOff val="5000"/>
                  </a:schemeClr>
                </a:solidFill>
                <a:latin typeface="Arial"/>
                <a:cs typeface="Arial"/>
              </a:rPr>
              <a:t>Staff should check requisitions for:</a:t>
            </a:r>
          </a:p>
          <a:p>
            <a:pPr marL="1028700" indent="-457200">
              <a:buFont typeface="Wingdings" panose="05000000000000000000" pitchFamily="2" charset="2"/>
              <a:buChar char="q"/>
            </a:pPr>
            <a:r>
              <a:rPr lang="en-US" sz="2450">
                <a:solidFill>
                  <a:schemeClr val="tx1">
                    <a:lumMod val="95000"/>
                    <a:lumOff val="5000"/>
                  </a:schemeClr>
                </a:solidFill>
                <a:latin typeface="Arial"/>
                <a:cs typeface="Arial"/>
              </a:rPr>
              <a:t>Quantities</a:t>
            </a:r>
          </a:p>
          <a:p>
            <a:pPr marL="1028700" indent="-457200">
              <a:buFont typeface="Wingdings" panose="05000000000000000000" pitchFamily="2" charset="2"/>
              <a:buChar char="q"/>
            </a:pPr>
            <a:r>
              <a:rPr lang="en-US" sz="2450">
                <a:solidFill>
                  <a:schemeClr val="tx1">
                    <a:lumMod val="95000"/>
                    <a:lumOff val="5000"/>
                  </a:schemeClr>
                </a:solidFill>
                <a:latin typeface="Arial"/>
                <a:cs typeface="Arial"/>
              </a:rPr>
              <a:t>Unit of Measure</a:t>
            </a:r>
          </a:p>
          <a:p>
            <a:pPr marL="1028700" indent="-457200">
              <a:buFont typeface="Wingdings" panose="05000000000000000000" pitchFamily="2" charset="2"/>
              <a:buChar char="q"/>
            </a:pPr>
            <a:r>
              <a:rPr lang="en-US" sz="2450">
                <a:solidFill>
                  <a:schemeClr val="tx1">
                    <a:lumMod val="95000"/>
                    <a:lumOff val="5000"/>
                  </a:schemeClr>
                </a:solidFill>
                <a:latin typeface="Arial"/>
                <a:cs typeface="Arial"/>
              </a:rPr>
              <a:t>Ship-To Location</a:t>
            </a:r>
          </a:p>
          <a:p>
            <a:pPr marL="1028700" indent="-457200">
              <a:buFont typeface="Wingdings" panose="05000000000000000000" pitchFamily="2" charset="2"/>
              <a:buChar char="q"/>
            </a:pPr>
            <a:r>
              <a:rPr lang="en-US" sz="2450">
                <a:solidFill>
                  <a:schemeClr val="tx1">
                    <a:lumMod val="95000"/>
                    <a:lumOff val="5000"/>
                  </a:schemeClr>
                </a:solidFill>
                <a:latin typeface="Arial"/>
                <a:cs typeface="Arial"/>
              </a:rPr>
              <a:t>Delivery Dates to selected Ship-To Location</a:t>
            </a:r>
          </a:p>
        </p:txBody>
      </p:sp>
      <p:sp>
        <p:nvSpPr>
          <p:cNvPr id="8" name="Rectangle: Rounded Corners 7">
            <a:extLst>
              <a:ext uri="{FF2B5EF4-FFF2-40B4-BE49-F238E27FC236}">
                <a16:creationId xmlns:a16="http://schemas.microsoft.com/office/drawing/2014/main" id="{99AFF06E-B831-305E-CE9A-92884AF4C760}"/>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19" name="Hexagon 18">
            <a:extLst>
              <a:ext uri="{FF2B5EF4-FFF2-40B4-BE49-F238E27FC236}">
                <a16:creationId xmlns:a16="http://schemas.microsoft.com/office/drawing/2014/main" id="{48B7CFC8-B049-5A97-2F4E-5638A5AB1C9C}"/>
              </a:ext>
            </a:extLst>
          </p:cNvPr>
          <p:cNvSpPr/>
          <p:nvPr/>
        </p:nvSpPr>
        <p:spPr>
          <a:xfrm rot="16200000">
            <a:off x="733851" y="1307068"/>
            <a:ext cx="638175" cy="794753"/>
          </a:xfrm>
          <a:prstGeom prst="hexagon">
            <a:avLst/>
          </a:prstGeom>
          <a:solidFill>
            <a:schemeClr val="tx2"/>
          </a:solidFill>
          <a:ln w="19050">
            <a:solidFill>
              <a:schemeClr val="tx1"/>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2800" b="1"/>
              <a:t>1</a:t>
            </a:r>
          </a:p>
        </p:txBody>
      </p:sp>
      <p:sp>
        <p:nvSpPr>
          <p:cNvPr id="20" name="Hexagon 19">
            <a:extLst>
              <a:ext uri="{FF2B5EF4-FFF2-40B4-BE49-F238E27FC236}">
                <a16:creationId xmlns:a16="http://schemas.microsoft.com/office/drawing/2014/main" id="{E1F36C5B-6B5D-A1B2-2D08-7EEFCF7D84FC}"/>
              </a:ext>
            </a:extLst>
          </p:cNvPr>
          <p:cNvSpPr/>
          <p:nvPr/>
        </p:nvSpPr>
        <p:spPr>
          <a:xfrm rot="16200000">
            <a:off x="733849" y="2344996"/>
            <a:ext cx="638175" cy="794753"/>
          </a:xfrm>
          <a:prstGeom prst="hexagon">
            <a:avLst/>
          </a:prstGeom>
          <a:solidFill>
            <a:schemeClr val="tx2"/>
          </a:solidFill>
          <a:ln w="19050">
            <a:solidFill>
              <a:schemeClr val="tx1"/>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2800" b="1"/>
              <a:t>2</a:t>
            </a:r>
          </a:p>
        </p:txBody>
      </p:sp>
      <p:sp>
        <p:nvSpPr>
          <p:cNvPr id="21" name="Hexagon 20">
            <a:extLst>
              <a:ext uri="{FF2B5EF4-FFF2-40B4-BE49-F238E27FC236}">
                <a16:creationId xmlns:a16="http://schemas.microsoft.com/office/drawing/2014/main" id="{66D0078C-41C3-2FEF-B0F6-6FA1851C3114}"/>
              </a:ext>
            </a:extLst>
          </p:cNvPr>
          <p:cNvSpPr/>
          <p:nvPr/>
        </p:nvSpPr>
        <p:spPr>
          <a:xfrm rot="16200000">
            <a:off x="733850" y="3382925"/>
            <a:ext cx="638175" cy="794753"/>
          </a:xfrm>
          <a:prstGeom prst="hexagon">
            <a:avLst/>
          </a:prstGeom>
          <a:solidFill>
            <a:schemeClr val="tx2"/>
          </a:solidFill>
          <a:ln w="19050">
            <a:solidFill>
              <a:schemeClr val="tx1"/>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2800" b="1"/>
              <a:t>3</a:t>
            </a:r>
          </a:p>
        </p:txBody>
      </p:sp>
    </p:spTree>
    <p:extLst>
      <p:ext uri="{BB962C8B-B14F-4D97-AF65-F5344CB8AC3E}">
        <p14:creationId xmlns:p14="http://schemas.microsoft.com/office/powerpoint/2010/main" val="941206652"/>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ln w="28575">
            <a:solidFill>
              <a:schemeClr val="tx1"/>
            </a:solidFill>
          </a:ln>
        </p:spPr>
        <p:txBody>
          <a:bodyPr/>
          <a:lstStyle/>
          <a:p>
            <a:pPr algn="ctr"/>
            <a:r>
              <a:rPr lang="en-US" sz="4400"/>
              <a:t>Course Objectives and Outcomes</a:t>
            </a:r>
          </a:p>
        </p:txBody>
      </p:sp>
      <p:sp>
        <p:nvSpPr>
          <p:cNvPr id="3" name="Text Placeholder 2">
            <a:extLst>
              <a:ext uri="{FF2B5EF4-FFF2-40B4-BE49-F238E27FC236}">
                <a16:creationId xmlns:a16="http://schemas.microsoft.com/office/drawing/2014/main" id="{25629188-3CA9-45F2-9A13-FFEAE99E2172}"/>
              </a:ext>
            </a:extLst>
          </p:cNvPr>
          <p:cNvSpPr>
            <a:spLocks noGrp="1"/>
          </p:cNvSpPr>
          <p:nvPr>
            <p:ph type="body" sz="quarter" idx="14"/>
          </p:nvPr>
        </p:nvSpPr>
        <p:spPr>
          <a:xfrm>
            <a:off x="689174" y="1149598"/>
            <a:ext cx="10279073" cy="288100"/>
          </a:xfrm>
        </p:spPr>
        <p:txBody>
          <a:bodyPr lIns="91440" tIns="45720" rIns="91440" bIns="45720" anchor="t"/>
          <a:lstStyle/>
          <a:p>
            <a:r>
              <a:rPr lang="en-US" sz="2800">
                <a:solidFill>
                  <a:srgbClr val="404040"/>
                </a:solidFill>
                <a:latin typeface="Arial"/>
                <a:cs typeface="Arial"/>
              </a:rPr>
              <a:t>By the end of this course, participants will be able to:</a:t>
            </a:r>
          </a:p>
          <a:p>
            <a:endParaRPr lang="en-US"/>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 name="Text Placeholder 3">
            <a:extLst>
              <a:ext uri="{FF2B5EF4-FFF2-40B4-BE49-F238E27FC236}">
                <a16:creationId xmlns:a16="http://schemas.microsoft.com/office/drawing/2014/main" id="{5361AC75-DD12-722E-F462-CB4145AFDD09}"/>
              </a:ext>
            </a:extLst>
          </p:cNvPr>
          <p:cNvSpPr txBox="1">
            <a:spLocks/>
          </p:cNvSpPr>
          <p:nvPr/>
        </p:nvSpPr>
        <p:spPr>
          <a:xfrm>
            <a:off x="687573" y="1712972"/>
            <a:ext cx="10820016" cy="4110489"/>
          </a:xfrm>
          <a:prstGeom prst="rect">
            <a:avLst/>
          </a:prstGeom>
        </p:spPr>
        <p:txBody>
          <a:bodyPr lIns="91440" tIns="45720" rIns="91440" bIns="45720" anchor="t"/>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Wingdings" panose="05000000000000000000" pitchFamily="2" charset="2"/>
              <a:buChar char="q"/>
            </a:pPr>
            <a:r>
              <a:rPr lang="en-US" sz="2600">
                <a:latin typeface="Arial"/>
                <a:cs typeface="Arial"/>
              </a:rPr>
              <a:t>Understand WBSCM Requisition Terminology and Acronyms </a:t>
            </a:r>
            <a:br>
              <a:rPr lang="en-US" sz="2600">
                <a:latin typeface="Arial"/>
                <a:cs typeface="Arial"/>
              </a:rPr>
            </a:br>
            <a:endParaRPr lang="en-US" sz="2600">
              <a:latin typeface="Arial"/>
              <a:cs typeface="Arial"/>
            </a:endParaRPr>
          </a:p>
          <a:p>
            <a:pPr marL="457200" indent="-457200">
              <a:buFont typeface="Wingdings" panose="05000000000000000000" pitchFamily="2" charset="2"/>
              <a:buChar char="q"/>
            </a:pPr>
            <a:r>
              <a:rPr lang="en-US" sz="2600">
                <a:latin typeface="Arial"/>
                <a:cs typeface="Arial"/>
              </a:rPr>
              <a:t>Understand how to create a requisition for Direct Delivery via Browse Catalog, including:</a:t>
            </a:r>
          </a:p>
          <a:p>
            <a:pPr marL="1485900" lvl="1" indent="-457200">
              <a:buFont typeface="Wingdings" panose="05000000000000000000" pitchFamily="2" charset="2"/>
              <a:buChar char="q"/>
            </a:pPr>
            <a:r>
              <a:rPr lang="en-US" sz="2600">
                <a:latin typeface="Arial"/>
                <a:cs typeface="Arial"/>
              </a:rPr>
              <a:t>Entering quantities</a:t>
            </a:r>
          </a:p>
          <a:p>
            <a:pPr marL="1485900" lvl="1" indent="-457200">
              <a:buFont typeface="Wingdings" panose="05000000000000000000" pitchFamily="2" charset="2"/>
              <a:buChar char="q"/>
            </a:pPr>
            <a:r>
              <a:rPr lang="en-US" sz="2600">
                <a:latin typeface="Arial"/>
                <a:cs typeface="Arial"/>
              </a:rPr>
              <a:t>Selecting delivery location</a:t>
            </a:r>
          </a:p>
          <a:p>
            <a:pPr marL="1485900" lvl="1" indent="-457200">
              <a:buFont typeface="Wingdings" panose="05000000000000000000" pitchFamily="2" charset="2"/>
              <a:buChar char="q"/>
            </a:pPr>
            <a:r>
              <a:rPr lang="en-US" sz="2600">
                <a:latin typeface="Arial"/>
                <a:cs typeface="Arial"/>
              </a:rPr>
              <a:t>Selecting delivery dates</a:t>
            </a:r>
          </a:p>
          <a:p>
            <a:pPr marL="1485900" lvl="1" indent="-457200">
              <a:buFont typeface="Wingdings" panose="05000000000000000000" pitchFamily="2" charset="2"/>
              <a:buChar char="q"/>
            </a:pPr>
            <a:r>
              <a:rPr lang="en-US" sz="2600">
                <a:latin typeface="Arial"/>
                <a:cs typeface="Arial"/>
              </a:rPr>
              <a:t>Saving As Draft</a:t>
            </a:r>
          </a:p>
          <a:p>
            <a:pPr marL="1485900" lvl="1" indent="-457200">
              <a:buFont typeface="Wingdings" panose="05000000000000000000" pitchFamily="2" charset="2"/>
              <a:buChar char="q"/>
            </a:pPr>
            <a:r>
              <a:rPr lang="en-US" sz="2600">
                <a:latin typeface="Arial"/>
                <a:cs typeface="Arial"/>
              </a:rPr>
              <a:t>Submitting requisition to TDA for review </a:t>
            </a:r>
            <a:br>
              <a:rPr lang="en-US" sz="2600">
                <a:latin typeface="Arial"/>
                <a:cs typeface="Arial"/>
              </a:rPr>
            </a:br>
            <a:br>
              <a:rPr lang="en-US" sz="2600">
                <a:latin typeface="Arial"/>
              </a:rPr>
            </a:br>
            <a:endParaRPr lang="en-US" sz="2600">
              <a:latin typeface="Arial"/>
              <a:cs typeface="Arial"/>
            </a:endParaRPr>
          </a:p>
        </p:txBody>
      </p:sp>
    </p:spTree>
    <p:extLst>
      <p:ext uri="{BB962C8B-B14F-4D97-AF65-F5344CB8AC3E}">
        <p14:creationId xmlns:p14="http://schemas.microsoft.com/office/powerpoint/2010/main" val="1556135901"/>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6E50D0B8-8192-A0A9-EBA7-F8D08B802593}"/>
              </a:ext>
            </a:extLst>
          </p:cNvPr>
          <p:cNvSpPr txBox="1"/>
          <p:nvPr/>
        </p:nvSpPr>
        <p:spPr>
          <a:xfrm>
            <a:off x="809370" y="1456393"/>
            <a:ext cx="5444286" cy="4555093"/>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a:solidFill>
                <a:schemeClr val="tx1">
                  <a:lumMod val="95000"/>
                  <a:lumOff val="5000"/>
                </a:schemeClr>
              </a:solidFill>
              <a:latin typeface="Arial"/>
              <a:cs typeface="Arial"/>
            </a:endParaRPr>
          </a:p>
          <a:p>
            <a:pPr marL="457200" indent="-457200">
              <a:buFont typeface="Arial" panose="020B0604020202020204" pitchFamily="34" charset="0"/>
              <a:buChar char="•"/>
            </a:pPr>
            <a:r>
              <a:rPr lang="en-US" sz="2600">
                <a:solidFill>
                  <a:schemeClr val="tx1">
                    <a:lumMod val="95000"/>
                    <a:lumOff val="5000"/>
                  </a:schemeClr>
                </a:solidFill>
                <a:latin typeface="Arial"/>
                <a:cs typeface="Arial"/>
              </a:rPr>
              <a:t>Retrieve the printed PDF for each Direct Delivery Requisition in Draft status.</a:t>
            </a:r>
          </a:p>
          <a:p>
            <a:pPr marL="457200" indent="-457200">
              <a:buFont typeface="Arial" panose="020B0604020202020204" pitchFamily="34" charset="0"/>
              <a:buChar char="•"/>
            </a:pPr>
            <a:endParaRPr lang="en-US" sz="2600">
              <a:solidFill>
                <a:schemeClr val="tx1">
                  <a:lumMod val="95000"/>
                  <a:lumOff val="5000"/>
                </a:schemeClr>
              </a:solidFill>
              <a:latin typeface="Arial"/>
              <a:cs typeface="Arial"/>
            </a:endParaRPr>
          </a:p>
          <a:p>
            <a:pPr marL="457200" indent="-457200">
              <a:buFont typeface="Arial" panose="020B0604020202020204" pitchFamily="34" charset="0"/>
              <a:buChar char="•"/>
            </a:pPr>
            <a:r>
              <a:rPr lang="en-US" sz="2600">
                <a:solidFill>
                  <a:schemeClr val="tx1">
                    <a:lumMod val="95000"/>
                    <a:lumOff val="5000"/>
                  </a:schemeClr>
                </a:solidFill>
                <a:latin typeface="Arial"/>
                <a:cs typeface="Arial"/>
              </a:rPr>
              <a:t>Follow the steps in the next slides to identify errors</a:t>
            </a:r>
            <a:br>
              <a:rPr lang="en-US" sz="2600">
                <a:solidFill>
                  <a:schemeClr val="tx1">
                    <a:lumMod val="95000"/>
                    <a:lumOff val="5000"/>
                  </a:schemeClr>
                </a:solidFill>
                <a:latin typeface="Arial"/>
                <a:cs typeface="Arial"/>
              </a:rPr>
            </a:br>
            <a:endParaRPr lang="en-US" sz="2600">
              <a:solidFill>
                <a:schemeClr val="tx1">
                  <a:lumMod val="95000"/>
                  <a:lumOff val="5000"/>
                </a:schemeClr>
              </a:solidFill>
              <a:latin typeface="Arial"/>
              <a:cs typeface="Arial"/>
            </a:endParaRPr>
          </a:p>
          <a:p>
            <a:pPr marL="457200" indent="-457200">
              <a:buFont typeface="Arial" panose="020B0604020202020204" pitchFamily="34" charset="0"/>
              <a:buChar char="•"/>
            </a:pPr>
            <a:r>
              <a:rPr lang="en-US" sz="2600">
                <a:solidFill>
                  <a:schemeClr val="tx1">
                    <a:lumMod val="95000"/>
                    <a:lumOff val="5000"/>
                  </a:schemeClr>
                </a:solidFill>
                <a:latin typeface="Arial"/>
                <a:cs typeface="Arial"/>
              </a:rPr>
              <a:t>Mark errors on print out to correct in WBSCM later.</a:t>
            </a:r>
          </a:p>
          <a:p>
            <a:pPr marL="457200" indent="-457200">
              <a:buFont typeface="Arial" panose="020B0604020202020204" pitchFamily="34" charset="0"/>
              <a:buChar char="•"/>
            </a:pPr>
            <a:endParaRPr lang="en-US" sz="2800">
              <a:solidFill>
                <a:schemeClr val="tx1">
                  <a:lumMod val="95000"/>
                  <a:lumOff val="5000"/>
                </a:schemeClr>
              </a:solidFill>
              <a:latin typeface="Arial"/>
              <a:cs typeface="Arial"/>
            </a:endParaRPr>
          </a:p>
        </p:txBody>
      </p:sp>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Quality Assurance Check</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70</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4" name="Oval 3">
            <a:extLst>
              <a:ext uri="{FF2B5EF4-FFF2-40B4-BE49-F238E27FC236}">
                <a16:creationId xmlns:a16="http://schemas.microsoft.com/office/drawing/2014/main" id="{893C653A-0D12-0287-B145-8B30FBEC645A}"/>
              </a:ext>
            </a:extLst>
          </p:cNvPr>
          <p:cNvSpPr/>
          <p:nvPr/>
        </p:nvSpPr>
        <p:spPr>
          <a:xfrm>
            <a:off x="634571" y="1448417"/>
            <a:ext cx="619933" cy="555357"/>
          </a:xfrm>
          <a:prstGeom prst="ellipse">
            <a:avLst/>
          </a:prstGeom>
          <a:solidFill>
            <a:srgbClr val="7030A0"/>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a:t>
            </a:r>
          </a:p>
        </p:txBody>
      </p:sp>
      <p:pic>
        <p:nvPicPr>
          <p:cNvPr id="23" name="Picture 22">
            <a:extLst>
              <a:ext uri="{FF2B5EF4-FFF2-40B4-BE49-F238E27FC236}">
                <a16:creationId xmlns:a16="http://schemas.microsoft.com/office/drawing/2014/main" id="{233B6B7B-D9CD-9705-B676-0C55D6D1F5FB}"/>
              </a:ext>
            </a:extLst>
          </p:cNvPr>
          <p:cNvPicPr>
            <a:picLocks noChangeAspect="1"/>
          </p:cNvPicPr>
          <p:nvPr/>
        </p:nvPicPr>
        <p:blipFill>
          <a:blip r:embed="rId3"/>
          <a:stretch>
            <a:fillRect/>
          </a:stretch>
        </p:blipFill>
        <p:spPr>
          <a:xfrm rot="823186">
            <a:off x="16744816" y="657463"/>
            <a:ext cx="3600880" cy="4583406"/>
          </a:xfrm>
          <a:prstGeom prst="rect">
            <a:avLst/>
          </a:prstGeom>
          <a:ln w="12700">
            <a:solidFill>
              <a:schemeClr val="tx1"/>
            </a:solidFill>
          </a:ln>
        </p:spPr>
      </p:pic>
      <p:pic>
        <p:nvPicPr>
          <p:cNvPr id="26" name="Picture 25">
            <a:extLst>
              <a:ext uri="{FF2B5EF4-FFF2-40B4-BE49-F238E27FC236}">
                <a16:creationId xmlns:a16="http://schemas.microsoft.com/office/drawing/2014/main" id="{12FF7A5A-A6FD-BF80-379B-059481621588}"/>
              </a:ext>
            </a:extLst>
          </p:cNvPr>
          <p:cNvPicPr>
            <a:picLocks noChangeAspect="1"/>
          </p:cNvPicPr>
          <p:nvPr/>
        </p:nvPicPr>
        <p:blipFill rotWithShape="1">
          <a:blip r:embed="rId4"/>
          <a:srcRect t="3348"/>
          <a:stretch/>
        </p:blipFill>
        <p:spPr>
          <a:xfrm rot="1130626">
            <a:off x="6053881" y="2086352"/>
            <a:ext cx="5399396" cy="3295172"/>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Tree>
    <p:extLst>
      <p:ext uri="{BB962C8B-B14F-4D97-AF65-F5344CB8AC3E}">
        <p14:creationId xmlns:p14="http://schemas.microsoft.com/office/powerpoint/2010/main" val="1987233347"/>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43DDA0A-195F-2A49-6DE5-B92DE2E11013}"/>
              </a:ext>
            </a:extLst>
          </p:cNvPr>
          <p:cNvPicPr>
            <a:picLocks noChangeAspect="1"/>
          </p:cNvPicPr>
          <p:nvPr/>
        </p:nvPicPr>
        <p:blipFill>
          <a:blip r:embed="rId3"/>
          <a:stretch>
            <a:fillRect/>
          </a:stretch>
        </p:blipFill>
        <p:spPr>
          <a:xfrm>
            <a:off x="691188" y="1441371"/>
            <a:ext cx="10618040" cy="3788548"/>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noFill/>
          </a:ln>
        </p:spPr>
        <p:txBody>
          <a:bodyPr lIns="91440" tIns="45720" rIns="91440" bIns="45720" anchor="t"/>
          <a:lstStyle/>
          <a:p>
            <a:pPr algn="ctr"/>
            <a:r>
              <a:rPr lang="en-US" sz="4400">
                <a:latin typeface="Arial"/>
                <a:cs typeface="Arial"/>
              </a:rPr>
              <a:t>Quality Assurance Check</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71</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8" name="Rectangle: Rounded Corners 7">
            <a:extLst>
              <a:ext uri="{FF2B5EF4-FFF2-40B4-BE49-F238E27FC236}">
                <a16:creationId xmlns:a16="http://schemas.microsoft.com/office/drawing/2014/main" id="{AB035A6C-09D7-E2BB-96C1-13296B77E85D}"/>
              </a:ext>
            </a:extLst>
          </p:cNvPr>
          <p:cNvSpPr/>
          <p:nvPr/>
        </p:nvSpPr>
        <p:spPr>
          <a:xfrm>
            <a:off x="3817466" y="4125846"/>
            <a:ext cx="4926483" cy="1812579"/>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Check </a:t>
            </a:r>
            <a:r>
              <a:rPr lang="en-US" sz="2000" b="1">
                <a:solidFill>
                  <a:schemeClr val="bg1"/>
                </a:solidFill>
                <a:latin typeface="Arial"/>
                <a:ea typeface="+mn-lt"/>
                <a:cs typeface="+mn-lt"/>
              </a:rPr>
              <a:t>material description </a:t>
            </a:r>
            <a:r>
              <a:rPr lang="en-US" sz="2000" b="1">
                <a:solidFill>
                  <a:schemeClr val="tx1">
                    <a:lumMod val="95000"/>
                    <a:lumOff val="5000"/>
                  </a:schemeClr>
                </a:solidFill>
                <a:latin typeface="Arial"/>
                <a:ea typeface="+mn-lt"/>
                <a:cs typeface="+mn-lt"/>
              </a:rPr>
              <a:t>and </a:t>
            </a:r>
            <a:r>
              <a:rPr lang="en-US" sz="2000" b="1">
                <a:solidFill>
                  <a:schemeClr val="bg1"/>
                </a:solidFill>
                <a:latin typeface="Arial"/>
                <a:ea typeface="+mn-lt"/>
                <a:cs typeface="+mn-lt"/>
              </a:rPr>
              <a:t>product number </a:t>
            </a:r>
            <a:r>
              <a:rPr lang="en-US" sz="2000" b="1">
                <a:solidFill>
                  <a:schemeClr val="tx1">
                    <a:lumMod val="95000"/>
                    <a:lumOff val="5000"/>
                  </a:schemeClr>
                </a:solidFill>
                <a:latin typeface="Arial"/>
                <a:ea typeface="+mn-lt"/>
                <a:cs typeface="+mn-lt"/>
              </a:rPr>
              <a:t>for each line item</a:t>
            </a:r>
            <a:br>
              <a:rPr lang="en-US" sz="2000" b="1">
                <a:solidFill>
                  <a:schemeClr val="tx1">
                    <a:lumMod val="95000"/>
                    <a:lumOff val="5000"/>
                  </a:schemeClr>
                </a:solidFill>
                <a:latin typeface="Arial"/>
                <a:ea typeface="+mn-lt"/>
                <a:cs typeface="+mn-lt"/>
              </a:rPr>
            </a:br>
            <a:r>
              <a:rPr lang="en-US" sz="1200" b="1">
                <a:solidFill>
                  <a:schemeClr val="tx1">
                    <a:lumMod val="95000"/>
                    <a:lumOff val="5000"/>
                  </a:schemeClr>
                </a:solidFill>
                <a:latin typeface="Arial"/>
                <a:ea typeface="+mn-lt"/>
                <a:cs typeface="+mn-lt"/>
              </a:rPr>
              <a:t> </a:t>
            </a:r>
          </a:p>
          <a:p>
            <a:pPr algn="ctr"/>
            <a:r>
              <a:rPr lang="en-US" sz="2000" b="1">
                <a:solidFill>
                  <a:schemeClr val="tx1">
                    <a:lumMod val="95000"/>
                    <a:lumOff val="5000"/>
                  </a:schemeClr>
                </a:solidFill>
                <a:latin typeface="Arial"/>
                <a:ea typeface="+mn-lt"/>
                <a:cs typeface="+mn-lt"/>
              </a:rPr>
              <a:t>Is this the product you want? </a:t>
            </a:r>
            <a:br>
              <a:rPr lang="en-US" sz="2000" b="1">
                <a:solidFill>
                  <a:schemeClr val="tx1">
                    <a:lumMod val="95000"/>
                    <a:lumOff val="5000"/>
                  </a:schemeClr>
                </a:solidFill>
                <a:latin typeface="Arial"/>
                <a:ea typeface="+mn-lt"/>
                <a:cs typeface="+mn-lt"/>
              </a:rPr>
            </a:br>
            <a:r>
              <a:rPr lang="en-US" sz="2000" b="1">
                <a:solidFill>
                  <a:schemeClr val="tx1">
                    <a:lumMod val="95000"/>
                    <a:lumOff val="5000"/>
                  </a:schemeClr>
                </a:solidFill>
                <a:latin typeface="Arial"/>
                <a:ea typeface="+mn-lt"/>
                <a:cs typeface="+mn-lt"/>
              </a:rPr>
              <a:t>If “no”,  mark for correction.</a:t>
            </a:r>
          </a:p>
        </p:txBody>
      </p:sp>
      <p:sp>
        <p:nvSpPr>
          <p:cNvPr id="15" name="Rectangle 14">
            <a:extLst>
              <a:ext uri="{FF2B5EF4-FFF2-40B4-BE49-F238E27FC236}">
                <a16:creationId xmlns:a16="http://schemas.microsoft.com/office/drawing/2014/main" id="{8315F2B7-9B4B-B41A-1C20-6E7138A45832}"/>
              </a:ext>
            </a:extLst>
          </p:cNvPr>
          <p:cNvSpPr/>
          <p:nvPr/>
        </p:nvSpPr>
        <p:spPr>
          <a:xfrm>
            <a:off x="1438275" y="3257550"/>
            <a:ext cx="5629275" cy="309521"/>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93C653A-0D12-0287-B145-8B30FBEC645A}"/>
              </a:ext>
            </a:extLst>
          </p:cNvPr>
          <p:cNvSpPr/>
          <p:nvPr/>
        </p:nvSpPr>
        <p:spPr>
          <a:xfrm>
            <a:off x="4463179" y="3276146"/>
            <a:ext cx="619933" cy="555357"/>
          </a:xfrm>
          <a:prstGeom prst="ellipse">
            <a:avLst/>
          </a:prstGeom>
          <a:solidFill>
            <a:srgbClr val="7030A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2</a:t>
            </a:r>
          </a:p>
        </p:txBody>
      </p:sp>
      <p:sp>
        <p:nvSpPr>
          <p:cNvPr id="19" name="Rectangle 18">
            <a:extLst>
              <a:ext uri="{FF2B5EF4-FFF2-40B4-BE49-F238E27FC236}">
                <a16:creationId xmlns:a16="http://schemas.microsoft.com/office/drawing/2014/main" id="{539394BB-7549-975E-1E6F-E415AF9027C5}"/>
              </a:ext>
            </a:extLst>
          </p:cNvPr>
          <p:cNvSpPr/>
          <p:nvPr/>
        </p:nvSpPr>
        <p:spPr>
          <a:xfrm>
            <a:off x="6774955" y="2967489"/>
            <a:ext cx="409575" cy="4389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Checkbox Checked with solid fill">
            <a:extLst>
              <a:ext uri="{FF2B5EF4-FFF2-40B4-BE49-F238E27FC236}">
                <a16:creationId xmlns:a16="http://schemas.microsoft.com/office/drawing/2014/main" id="{628B5868-5CB6-CFC0-5634-E2A04239F2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22542" y="2703749"/>
            <a:ext cx="914400" cy="914400"/>
          </a:xfrm>
          <a:prstGeom prst="rect">
            <a:avLst/>
          </a:prstGeom>
          <a:effectLst>
            <a:outerShdw blurRad="63500" sx="102000" sy="102000" algn="ctr" rotWithShape="0">
              <a:prstClr val="black">
                <a:alpha val="40000"/>
              </a:prstClr>
            </a:outerShdw>
          </a:effectLst>
        </p:spPr>
      </p:pic>
      <p:cxnSp>
        <p:nvCxnSpPr>
          <p:cNvPr id="21" name="Straight Connector 20">
            <a:extLst>
              <a:ext uri="{FF2B5EF4-FFF2-40B4-BE49-F238E27FC236}">
                <a16:creationId xmlns:a16="http://schemas.microsoft.com/office/drawing/2014/main" id="{45059F9E-7463-9AAC-2C78-F63DE189B406}"/>
              </a:ext>
            </a:extLst>
          </p:cNvPr>
          <p:cNvCxnSpPr/>
          <p:nvPr/>
        </p:nvCxnSpPr>
        <p:spPr>
          <a:xfrm>
            <a:off x="4152900" y="5069822"/>
            <a:ext cx="42862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072627"/>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43DDA0A-195F-2A49-6DE5-B92DE2E11013}"/>
              </a:ext>
            </a:extLst>
          </p:cNvPr>
          <p:cNvPicPr>
            <a:picLocks noChangeAspect="1"/>
          </p:cNvPicPr>
          <p:nvPr/>
        </p:nvPicPr>
        <p:blipFill>
          <a:blip r:embed="rId3"/>
          <a:stretch>
            <a:fillRect/>
          </a:stretch>
        </p:blipFill>
        <p:spPr>
          <a:xfrm>
            <a:off x="686455" y="1441371"/>
            <a:ext cx="10618040" cy="3788548"/>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Quality Assurance Check</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8" name="Rectangle: Rounded Corners 7">
            <a:extLst>
              <a:ext uri="{FF2B5EF4-FFF2-40B4-BE49-F238E27FC236}">
                <a16:creationId xmlns:a16="http://schemas.microsoft.com/office/drawing/2014/main" id="{AB035A6C-09D7-E2BB-96C1-13296B77E85D}"/>
              </a:ext>
            </a:extLst>
          </p:cNvPr>
          <p:cNvSpPr/>
          <p:nvPr/>
        </p:nvSpPr>
        <p:spPr>
          <a:xfrm>
            <a:off x="3817466" y="4125846"/>
            <a:ext cx="5783734" cy="1865379"/>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Check </a:t>
            </a:r>
            <a:r>
              <a:rPr lang="en-US" sz="2000" b="1">
                <a:solidFill>
                  <a:schemeClr val="bg1"/>
                </a:solidFill>
                <a:latin typeface="Arial"/>
                <a:ea typeface="+mn-lt"/>
                <a:cs typeface="+mn-lt"/>
              </a:rPr>
              <a:t>Delivery Point </a:t>
            </a:r>
            <a:r>
              <a:rPr lang="en-US" sz="2000" b="1">
                <a:solidFill>
                  <a:schemeClr val="tx1">
                    <a:lumMod val="95000"/>
                    <a:lumOff val="5000"/>
                  </a:schemeClr>
                </a:solidFill>
                <a:latin typeface="Arial"/>
                <a:ea typeface="+mn-lt"/>
                <a:cs typeface="+mn-lt"/>
              </a:rPr>
              <a:t>for each line item</a:t>
            </a:r>
            <a:br>
              <a:rPr lang="en-US" sz="2000" b="1">
                <a:solidFill>
                  <a:schemeClr val="tx1">
                    <a:lumMod val="95000"/>
                    <a:lumOff val="5000"/>
                  </a:schemeClr>
                </a:solidFill>
                <a:latin typeface="Arial"/>
                <a:ea typeface="+mn-lt"/>
                <a:cs typeface="+mn-lt"/>
              </a:rPr>
            </a:br>
            <a:r>
              <a:rPr lang="en-US" sz="1200" b="1">
                <a:solidFill>
                  <a:schemeClr val="tx1">
                    <a:lumMod val="95000"/>
                    <a:lumOff val="5000"/>
                  </a:schemeClr>
                </a:solidFill>
                <a:latin typeface="Arial"/>
                <a:ea typeface="+mn-lt"/>
                <a:cs typeface="+mn-lt"/>
              </a:rPr>
              <a:t> </a:t>
            </a:r>
          </a:p>
          <a:p>
            <a:pPr algn="ctr"/>
            <a:r>
              <a:rPr lang="en-US" sz="2000" b="1">
                <a:solidFill>
                  <a:schemeClr val="tx1">
                    <a:lumMod val="95000"/>
                    <a:lumOff val="5000"/>
                  </a:schemeClr>
                </a:solidFill>
                <a:latin typeface="Arial"/>
                <a:ea typeface="+mn-lt"/>
                <a:cs typeface="+mn-lt"/>
              </a:rPr>
              <a:t>Is this your assigned warehouse?</a:t>
            </a:r>
          </a:p>
          <a:p>
            <a:pPr algn="ctr"/>
            <a:r>
              <a:rPr lang="en-US" sz="2000" b="1">
                <a:solidFill>
                  <a:schemeClr val="tx1">
                    <a:lumMod val="95000"/>
                    <a:lumOff val="5000"/>
                  </a:schemeClr>
                </a:solidFill>
                <a:latin typeface="Arial"/>
                <a:ea typeface="+mn-lt"/>
                <a:cs typeface="+mn-lt"/>
              </a:rPr>
              <a:t>If “no”, mark for correction.</a:t>
            </a:r>
          </a:p>
        </p:txBody>
      </p:sp>
      <p:sp>
        <p:nvSpPr>
          <p:cNvPr id="15" name="Rectangle 14">
            <a:extLst>
              <a:ext uri="{FF2B5EF4-FFF2-40B4-BE49-F238E27FC236}">
                <a16:creationId xmlns:a16="http://schemas.microsoft.com/office/drawing/2014/main" id="{8315F2B7-9B4B-B41A-1C20-6E7138A45832}"/>
              </a:ext>
            </a:extLst>
          </p:cNvPr>
          <p:cNvSpPr/>
          <p:nvPr/>
        </p:nvSpPr>
        <p:spPr>
          <a:xfrm>
            <a:off x="1438275" y="3495675"/>
            <a:ext cx="5629275" cy="309521"/>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93C653A-0D12-0287-B145-8B30FBEC645A}"/>
              </a:ext>
            </a:extLst>
          </p:cNvPr>
          <p:cNvSpPr/>
          <p:nvPr/>
        </p:nvSpPr>
        <p:spPr>
          <a:xfrm>
            <a:off x="2520219" y="3639677"/>
            <a:ext cx="619933" cy="555357"/>
          </a:xfrm>
          <a:prstGeom prst="ellipse">
            <a:avLst/>
          </a:prstGeom>
          <a:solidFill>
            <a:srgbClr val="7030A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3</a:t>
            </a:r>
          </a:p>
        </p:txBody>
      </p:sp>
      <p:sp>
        <p:nvSpPr>
          <p:cNvPr id="19" name="Rectangle 18">
            <a:extLst>
              <a:ext uri="{FF2B5EF4-FFF2-40B4-BE49-F238E27FC236}">
                <a16:creationId xmlns:a16="http://schemas.microsoft.com/office/drawing/2014/main" id="{539394BB-7549-975E-1E6F-E415AF9027C5}"/>
              </a:ext>
            </a:extLst>
          </p:cNvPr>
          <p:cNvSpPr/>
          <p:nvPr/>
        </p:nvSpPr>
        <p:spPr>
          <a:xfrm>
            <a:off x="6701492" y="3132513"/>
            <a:ext cx="409575" cy="4389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Checkbox Checked with solid fill">
            <a:extLst>
              <a:ext uri="{FF2B5EF4-FFF2-40B4-BE49-F238E27FC236}">
                <a16:creationId xmlns:a16="http://schemas.microsoft.com/office/drawing/2014/main" id="{628B5868-5CB6-CFC0-5634-E2A04239F2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49079" y="2866759"/>
            <a:ext cx="914400" cy="914400"/>
          </a:xfrm>
          <a:prstGeom prst="rect">
            <a:avLst/>
          </a:prstGeom>
        </p:spPr>
      </p:pic>
      <p:cxnSp>
        <p:nvCxnSpPr>
          <p:cNvPr id="21" name="Straight Connector 20">
            <a:extLst>
              <a:ext uri="{FF2B5EF4-FFF2-40B4-BE49-F238E27FC236}">
                <a16:creationId xmlns:a16="http://schemas.microsoft.com/office/drawing/2014/main" id="{45059F9E-7463-9AAC-2C78-F63DE189B406}"/>
              </a:ext>
            </a:extLst>
          </p:cNvPr>
          <p:cNvCxnSpPr/>
          <p:nvPr/>
        </p:nvCxnSpPr>
        <p:spPr>
          <a:xfrm>
            <a:off x="4657725" y="4879322"/>
            <a:ext cx="42862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050666"/>
      </p:ext>
    </p:extLst>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43DDA0A-195F-2A49-6DE5-B92DE2E11013}"/>
              </a:ext>
            </a:extLst>
          </p:cNvPr>
          <p:cNvPicPr>
            <a:picLocks noChangeAspect="1"/>
          </p:cNvPicPr>
          <p:nvPr/>
        </p:nvPicPr>
        <p:blipFill>
          <a:blip r:embed="rId3"/>
          <a:stretch>
            <a:fillRect/>
          </a:stretch>
        </p:blipFill>
        <p:spPr>
          <a:xfrm>
            <a:off x="686455" y="1441371"/>
            <a:ext cx="10618040" cy="3788548"/>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Quality Assurance Check</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8" name="Rectangle: Rounded Corners 7">
            <a:extLst>
              <a:ext uri="{FF2B5EF4-FFF2-40B4-BE49-F238E27FC236}">
                <a16:creationId xmlns:a16="http://schemas.microsoft.com/office/drawing/2014/main" id="{AB035A6C-09D7-E2BB-96C1-13296B77E85D}"/>
              </a:ext>
            </a:extLst>
          </p:cNvPr>
          <p:cNvSpPr/>
          <p:nvPr/>
        </p:nvSpPr>
        <p:spPr>
          <a:xfrm>
            <a:off x="2950030" y="4027941"/>
            <a:ext cx="5793920" cy="2313267"/>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Check </a:t>
            </a:r>
            <a:r>
              <a:rPr lang="en-US" sz="2000" b="1">
                <a:solidFill>
                  <a:schemeClr val="tx1"/>
                </a:solidFill>
                <a:latin typeface="Arial"/>
                <a:ea typeface="+mn-lt"/>
                <a:cs typeface="+mn-lt"/>
              </a:rPr>
              <a:t>Unit</a:t>
            </a:r>
            <a:r>
              <a:rPr lang="en-US" sz="2000" b="1">
                <a:solidFill>
                  <a:schemeClr val="tx1">
                    <a:lumMod val="95000"/>
                    <a:lumOff val="5000"/>
                  </a:schemeClr>
                </a:solidFill>
                <a:latin typeface="Arial"/>
                <a:ea typeface="+mn-lt"/>
                <a:cs typeface="+mn-lt"/>
              </a:rPr>
              <a:t> for each line item</a:t>
            </a:r>
            <a:br>
              <a:rPr lang="en-US" sz="2000" b="1">
                <a:latin typeface="Arial"/>
                <a:ea typeface="+mn-lt"/>
                <a:cs typeface="+mn-lt"/>
              </a:rPr>
            </a:br>
            <a:r>
              <a:rPr lang="en-US" sz="1200" b="1">
                <a:solidFill>
                  <a:schemeClr val="tx1">
                    <a:lumMod val="95000"/>
                    <a:lumOff val="5000"/>
                  </a:schemeClr>
                </a:solidFill>
                <a:latin typeface="Arial"/>
                <a:ea typeface="+mn-lt"/>
                <a:cs typeface="+mn-lt"/>
              </a:rPr>
              <a:t> </a:t>
            </a:r>
          </a:p>
          <a:p>
            <a:pPr algn="ctr"/>
            <a:r>
              <a:rPr lang="en-US" sz="800" b="1">
                <a:solidFill>
                  <a:schemeClr val="tx1">
                    <a:lumMod val="95000"/>
                    <a:lumOff val="5000"/>
                  </a:schemeClr>
                </a:solidFill>
                <a:latin typeface="Arial"/>
                <a:ea typeface="+mn-lt"/>
                <a:cs typeface="+mn-lt"/>
              </a:rPr>
              <a:t> </a:t>
            </a:r>
            <a:br>
              <a:rPr lang="en-US" sz="2000" b="1">
                <a:latin typeface="Arial"/>
                <a:ea typeface="+mn-lt"/>
                <a:cs typeface="+mn-lt"/>
              </a:rPr>
            </a:br>
            <a:r>
              <a:rPr lang="en-US" sz="2000" b="1">
                <a:solidFill>
                  <a:schemeClr val="tx1">
                    <a:lumMod val="95000"/>
                    <a:lumOff val="5000"/>
                  </a:schemeClr>
                </a:solidFill>
                <a:latin typeface="Arial"/>
                <a:ea typeface="+mn-lt"/>
                <a:cs typeface="+mn-lt"/>
              </a:rPr>
              <a:t>Confirm </a:t>
            </a:r>
            <a:r>
              <a:rPr lang="en-US" sz="2000" b="1" i="1">
                <a:solidFill>
                  <a:schemeClr val="bg1"/>
                </a:solidFill>
                <a:latin typeface="Arial"/>
                <a:ea typeface="+mn-lt"/>
                <a:cs typeface="+mn-lt"/>
              </a:rPr>
              <a:t>calculations for</a:t>
            </a:r>
            <a:r>
              <a:rPr lang="en-US" sz="2000" b="1">
                <a:solidFill>
                  <a:schemeClr val="tx1">
                    <a:lumMod val="95000"/>
                    <a:lumOff val="5000"/>
                  </a:schemeClr>
                </a:solidFill>
                <a:latin typeface="Arial"/>
                <a:ea typeface="+mn-lt"/>
                <a:cs typeface="+mn-lt"/>
              </a:rPr>
              <a:t> </a:t>
            </a:r>
            <a:r>
              <a:rPr lang="en-US" sz="2000" b="1">
                <a:solidFill>
                  <a:schemeClr val="bg1"/>
                </a:solidFill>
                <a:latin typeface="Arial"/>
                <a:ea typeface="+mn-lt"/>
                <a:cs typeface="+mn-lt"/>
              </a:rPr>
              <a:t>QTY</a:t>
            </a:r>
            <a:r>
              <a:rPr lang="en-US" sz="2000" b="1">
                <a:solidFill>
                  <a:schemeClr val="tx1">
                    <a:lumMod val="95000"/>
                    <a:lumOff val="5000"/>
                  </a:schemeClr>
                </a:solidFill>
                <a:latin typeface="Arial"/>
                <a:ea typeface="+mn-lt"/>
                <a:cs typeface="+mn-lt"/>
              </a:rPr>
              <a:t> use the </a:t>
            </a:r>
            <a:r>
              <a:rPr lang="en-US" sz="2000" b="1" i="1">
                <a:solidFill>
                  <a:schemeClr val="bg1"/>
                </a:solidFill>
                <a:latin typeface="Arial"/>
                <a:ea typeface="+mn-lt"/>
                <a:cs typeface="+mn-lt"/>
              </a:rPr>
              <a:t>correct unit of measure </a:t>
            </a:r>
            <a:r>
              <a:rPr lang="en-US" sz="2000" b="1">
                <a:solidFill>
                  <a:schemeClr val="tx1">
                    <a:lumMod val="95000"/>
                    <a:lumOff val="5000"/>
                  </a:schemeClr>
                </a:solidFill>
                <a:latin typeface="Arial"/>
                <a:ea typeface="+mn-lt"/>
                <a:cs typeface="+mn-lt"/>
              </a:rPr>
              <a:t>for Direct Delivery</a:t>
            </a:r>
            <a:br>
              <a:rPr lang="en-US" sz="2000" b="1">
                <a:latin typeface="Arial"/>
                <a:ea typeface="+mn-lt"/>
                <a:cs typeface="+mn-lt"/>
              </a:rPr>
            </a:br>
            <a:r>
              <a:rPr lang="en-US" sz="800" b="1">
                <a:solidFill>
                  <a:schemeClr val="tx1">
                    <a:lumMod val="95000"/>
                    <a:lumOff val="5000"/>
                  </a:schemeClr>
                </a:solidFill>
                <a:latin typeface="Arial"/>
                <a:ea typeface="+mn-lt"/>
                <a:cs typeface="+mn-lt"/>
              </a:rPr>
              <a:t> </a:t>
            </a:r>
            <a:br>
              <a:rPr lang="en-US" sz="2000" b="1">
                <a:latin typeface="Arial"/>
                <a:ea typeface="+mn-lt"/>
                <a:cs typeface="+mn-lt"/>
              </a:rPr>
            </a:br>
            <a:r>
              <a:rPr lang="en-US" sz="2000" b="1">
                <a:solidFill>
                  <a:schemeClr val="tx1">
                    <a:lumMod val="95000"/>
                    <a:lumOff val="5000"/>
                  </a:schemeClr>
                </a:solidFill>
                <a:latin typeface="Arial"/>
                <a:ea typeface="+mn-lt"/>
                <a:cs typeface="+mn-lt"/>
              </a:rPr>
              <a:t>If incorrect, mark</a:t>
            </a:r>
            <a:r>
              <a:rPr lang="en-US" sz="2000">
                <a:solidFill>
                  <a:schemeClr val="tx1">
                    <a:lumMod val="95000"/>
                    <a:lumOff val="5000"/>
                  </a:schemeClr>
                </a:solidFill>
                <a:latin typeface="Arial"/>
                <a:ea typeface="+mn-lt"/>
                <a:cs typeface="+mn-lt"/>
              </a:rPr>
              <a:t> </a:t>
            </a:r>
            <a:r>
              <a:rPr lang="en-US" sz="2000" b="1">
                <a:solidFill>
                  <a:schemeClr val="tx1">
                    <a:lumMod val="95000"/>
                    <a:lumOff val="5000"/>
                  </a:schemeClr>
                </a:solidFill>
                <a:latin typeface="Arial"/>
                <a:ea typeface="+mn-lt"/>
                <a:cs typeface="+mn-lt"/>
              </a:rPr>
              <a:t>for correction and </a:t>
            </a:r>
            <a:br>
              <a:rPr lang="en-US" sz="2000" b="1">
                <a:latin typeface="Arial"/>
                <a:ea typeface="+mn-lt"/>
                <a:cs typeface="+mn-lt"/>
              </a:rPr>
            </a:br>
            <a:r>
              <a:rPr lang="en-US" sz="2000" b="1">
                <a:solidFill>
                  <a:schemeClr val="tx1">
                    <a:lumMod val="95000"/>
                    <a:lumOff val="5000"/>
                  </a:schemeClr>
                </a:solidFill>
                <a:latin typeface="Arial"/>
                <a:ea typeface="+mn-lt"/>
                <a:cs typeface="+mn-lt"/>
              </a:rPr>
              <a:t>re-calculate </a:t>
            </a:r>
            <a:r>
              <a:rPr lang="en-US" sz="2000" b="1">
                <a:solidFill>
                  <a:schemeClr val="bg1"/>
                </a:solidFill>
                <a:latin typeface="Arial"/>
                <a:ea typeface="+mn-lt"/>
                <a:cs typeface="+mn-lt"/>
              </a:rPr>
              <a:t>QTY</a:t>
            </a:r>
            <a:r>
              <a:rPr lang="en-US" sz="2000" b="1">
                <a:solidFill>
                  <a:schemeClr val="tx1">
                    <a:lumMod val="95000"/>
                    <a:lumOff val="5000"/>
                  </a:schemeClr>
                </a:solidFill>
                <a:latin typeface="Arial"/>
                <a:ea typeface="+mn-lt"/>
                <a:cs typeface="+mn-lt"/>
              </a:rPr>
              <a:t>. </a:t>
            </a:r>
          </a:p>
        </p:txBody>
      </p:sp>
      <p:sp>
        <p:nvSpPr>
          <p:cNvPr id="15" name="Rectangle 14">
            <a:extLst>
              <a:ext uri="{FF2B5EF4-FFF2-40B4-BE49-F238E27FC236}">
                <a16:creationId xmlns:a16="http://schemas.microsoft.com/office/drawing/2014/main" id="{8315F2B7-9B4B-B41A-1C20-6E7138A45832}"/>
              </a:ext>
            </a:extLst>
          </p:cNvPr>
          <p:cNvSpPr/>
          <p:nvPr/>
        </p:nvSpPr>
        <p:spPr>
          <a:xfrm>
            <a:off x="8151046" y="2931662"/>
            <a:ext cx="592903" cy="1096279"/>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93C653A-0D12-0287-B145-8B30FBEC645A}"/>
              </a:ext>
            </a:extLst>
          </p:cNvPr>
          <p:cNvSpPr/>
          <p:nvPr/>
        </p:nvSpPr>
        <p:spPr>
          <a:xfrm>
            <a:off x="8130172" y="3886747"/>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4</a:t>
            </a:r>
          </a:p>
        </p:txBody>
      </p:sp>
      <p:cxnSp>
        <p:nvCxnSpPr>
          <p:cNvPr id="21" name="Straight Connector 20">
            <a:extLst>
              <a:ext uri="{FF2B5EF4-FFF2-40B4-BE49-F238E27FC236}">
                <a16:creationId xmlns:a16="http://schemas.microsoft.com/office/drawing/2014/main" id="{45059F9E-7463-9AAC-2C78-F63DE189B406}"/>
              </a:ext>
            </a:extLst>
          </p:cNvPr>
          <p:cNvCxnSpPr/>
          <p:nvPr/>
        </p:nvCxnSpPr>
        <p:spPr>
          <a:xfrm>
            <a:off x="3750129" y="4682756"/>
            <a:ext cx="42862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peech Bubble: Rectangle with Corners Rounded 4">
            <a:extLst>
              <a:ext uri="{FF2B5EF4-FFF2-40B4-BE49-F238E27FC236}">
                <a16:creationId xmlns:a16="http://schemas.microsoft.com/office/drawing/2014/main" id="{2A1600E7-B337-DA87-D700-E56033E5C40E}"/>
              </a:ext>
            </a:extLst>
          </p:cNvPr>
          <p:cNvSpPr/>
          <p:nvPr/>
        </p:nvSpPr>
        <p:spPr>
          <a:xfrm flipH="1">
            <a:off x="5647762" y="1336448"/>
            <a:ext cx="4186655" cy="1289914"/>
          </a:xfrm>
          <a:prstGeom prst="wedgeRoundRectCallout">
            <a:avLst>
              <a:gd name="adj1" fmla="val -17550"/>
              <a:gd name="adj2" fmla="val 74056"/>
              <a:gd name="adj3" fmla="val 16667"/>
            </a:avLst>
          </a:prstGeom>
          <a:solidFill>
            <a:srgbClr val="FFFF47"/>
          </a:solidFill>
          <a:ln w="19050">
            <a:solidFill>
              <a:schemeClr val="tx1"/>
            </a:solidFill>
          </a:ln>
          <a:effectLst>
            <a:glow rad="101600">
              <a:schemeClr val="bg2">
                <a:lumMod val="50000"/>
                <a:alpha val="6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cs typeface="Arial"/>
              </a:rPr>
              <a:t>Most Direct Delivery commodities will be in </a:t>
            </a:r>
            <a:r>
              <a:rPr lang="en-US" sz="1600" b="1" i="1" u="sng">
                <a:solidFill>
                  <a:srgbClr val="004A82"/>
                </a:solidFill>
                <a:latin typeface="Arial"/>
                <a:cs typeface="Arial"/>
              </a:rPr>
              <a:t>cases</a:t>
            </a:r>
            <a:r>
              <a:rPr lang="en-US" sz="1600" b="1">
                <a:solidFill>
                  <a:srgbClr val="004A82"/>
                </a:solidFill>
                <a:latin typeface="Arial"/>
                <a:cs typeface="Arial"/>
              </a:rPr>
              <a:t>, </a:t>
            </a:r>
            <a:r>
              <a:rPr lang="en-US" sz="1600" b="1">
                <a:solidFill>
                  <a:schemeClr val="tx1"/>
                </a:solidFill>
                <a:latin typeface="Arial"/>
                <a:cs typeface="Arial"/>
              </a:rPr>
              <a:t>some will be in LBs </a:t>
            </a:r>
            <a:br>
              <a:rPr lang="en-US" sz="1600" b="1">
                <a:solidFill>
                  <a:schemeClr val="tx1"/>
                </a:solidFill>
                <a:latin typeface="Arial"/>
                <a:cs typeface="Arial"/>
              </a:rPr>
            </a:br>
            <a:r>
              <a:rPr lang="en-US" sz="800" b="1">
                <a:solidFill>
                  <a:schemeClr val="tx1"/>
                </a:solidFill>
                <a:latin typeface="Arial"/>
                <a:cs typeface="Arial"/>
              </a:rPr>
              <a:t> </a:t>
            </a:r>
            <a:br>
              <a:rPr lang="en-US" sz="1600" b="1">
                <a:solidFill>
                  <a:schemeClr val="tx1"/>
                </a:solidFill>
                <a:latin typeface="Arial"/>
                <a:cs typeface="Arial"/>
              </a:rPr>
            </a:br>
            <a:r>
              <a:rPr lang="en-US" sz="1600" b="1">
                <a:solidFill>
                  <a:schemeClr val="tx1"/>
                </a:solidFill>
                <a:latin typeface="Arial"/>
                <a:cs typeface="Arial"/>
              </a:rPr>
              <a:t>Ex: Direct Delivery Flour marked as LBs for Unit of Measure</a:t>
            </a:r>
          </a:p>
        </p:txBody>
      </p:sp>
      <p:sp>
        <p:nvSpPr>
          <p:cNvPr id="19" name="Rectangle 18">
            <a:extLst>
              <a:ext uri="{FF2B5EF4-FFF2-40B4-BE49-F238E27FC236}">
                <a16:creationId xmlns:a16="http://schemas.microsoft.com/office/drawing/2014/main" id="{539394BB-7549-975E-1E6F-E415AF9027C5}"/>
              </a:ext>
            </a:extLst>
          </p:cNvPr>
          <p:cNvSpPr/>
          <p:nvPr/>
        </p:nvSpPr>
        <p:spPr>
          <a:xfrm>
            <a:off x="8819253" y="2717712"/>
            <a:ext cx="409575" cy="4389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Checkbox Checked with solid fill">
            <a:extLst>
              <a:ext uri="{FF2B5EF4-FFF2-40B4-BE49-F238E27FC236}">
                <a16:creationId xmlns:a16="http://schemas.microsoft.com/office/drawing/2014/main" id="{628B5868-5CB6-CFC0-5634-E2A04239F2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4588" y="2511480"/>
            <a:ext cx="914400" cy="869780"/>
          </a:xfrm>
          <a:prstGeom prst="rect">
            <a:avLst/>
          </a:prstGeom>
        </p:spPr>
      </p:pic>
    </p:spTree>
    <p:extLst>
      <p:ext uri="{BB962C8B-B14F-4D97-AF65-F5344CB8AC3E}">
        <p14:creationId xmlns:p14="http://schemas.microsoft.com/office/powerpoint/2010/main" val="1924538206"/>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43DDA0A-195F-2A49-6DE5-B92DE2E11013}"/>
              </a:ext>
            </a:extLst>
          </p:cNvPr>
          <p:cNvPicPr>
            <a:picLocks noChangeAspect="1"/>
          </p:cNvPicPr>
          <p:nvPr/>
        </p:nvPicPr>
        <p:blipFill>
          <a:blip r:embed="rId3"/>
          <a:stretch>
            <a:fillRect/>
          </a:stretch>
        </p:blipFill>
        <p:spPr>
          <a:xfrm>
            <a:off x="686455" y="1441371"/>
            <a:ext cx="10618040" cy="3788548"/>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Quality Assurance Check</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8" name="Rectangle: Rounded Corners 7">
            <a:extLst>
              <a:ext uri="{FF2B5EF4-FFF2-40B4-BE49-F238E27FC236}">
                <a16:creationId xmlns:a16="http://schemas.microsoft.com/office/drawing/2014/main" id="{AB035A6C-09D7-E2BB-96C1-13296B77E85D}"/>
              </a:ext>
            </a:extLst>
          </p:cNvPr>
          <p:cNvSpPr/>
          <p:nvPr/>
        </p:nvSpPr>
        <p:spPr>
          <a:xfrm>
            <a:off x="3214606" y="4290204"/>
            <a:ext cx="5953125" cy="1722740"/>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Confirm </a:t>
            </a:r>
            <a:r>
              <a:rPr lang="en-US" sz="2000" b="1">
                <a:solidFill>
                  <a:schemeClr val="bg1"/>
                </a:solidFill>
                <a:latin typeface="Arial"/>
                <a:ea typeface="+mn-lt"/>
                <a:cs typeface="+mn-lt"/>
              </a:rPr>
              <a:t>Qty</a:t>
            </a:r>
            <a:r>
              <a:rPr lang="en-US" sz="2000" b="1">
                <a:solidFill>
                  <a:schemeClr val="tx1">
                    <a:lumMod val="95000"/>
                    <a:lumOff val="5000"/>
                  </a:schemeClr>
                </a:solidFill>
                <a:latin typeface="Arial"/>
                <a:ea typeface="+mn-lt"/>
                <a:cs typeface="+mn-lt"/>
              </a:rPr>
              <a:t> number is correct for the </a:t>
            </a:r>
            <a:r>
              <a:rPr lang="en-US" sz="2000" b="1">
                <a:solidFill>
                  <a:schemeClr val="bg1"/>
                </a:solidFill>
                <a:latin typeface="Arial"/>
                <a:ea typeface="+mn-lt"/>
                <a:cs typeface="+mn-lt"/>
              </a:rPr>
              <a:t>Requested</a:t>
            </a:r>
            <a:r>
              <a:rPr lang="en-US" sz="2000" b="1">
                <a:solidFill>
                  <a:schemeClr val="tx1">
                    <a:lumMod val="95000"/>
                    <a:lumOff val="5000"/>
                  </a:schemeClr>
                </a:solidFill>
                <a:latin typeface="Arial"/>
                <a:ea typeface="+mn-lt"/>
                <a:cs typeface="+mn-lt"/>
              </a:rPr>
              <a:t> </a:t>
            </a:r>
            <a:r>
              <a:rPr lang="en-US" sz="2000" b="1">
                <a:solidFill>
                  <a:schemeClr val="bg1"/>
                </a:solidFill>
                <a:latin typeface="Arial"/>
                <a:ea typeface="+mn-lt"/>
                <a:cs typeface="+mn-lt"/>
              </a:rPr>
              <a:t>Delivery Date </a:t>
            </a:r>
            <a:r>
              <a:rPr lang="en-US" sz="2000" b="1">
                <a:solidFill>
                  <a:schemeClr val="tx1">
                    <a:lumMod val="95000"/>
                    <a:lumOff val="5000"/>
                  </a:schemeClr>
                </a:solidFill>
                <a:latin typeface="Arial"/>
                <a:ea typeface="+mn-lt"/>
                <a:cs typeface="+mn-lt"/>
              </a:rPr>
              <a:t>to warehouse</a:t>
            </a:r>
            <a:br>
              <a:rPr lang="en-US" sz="2000" b="1">
                <a:solidFill>
                  <a:schemeClr val="tx1">
                    <a:lumMod val="95000"/>
                    <a:lumOff val="5000"/>
                  </a:schemeClr>
                </a:solidFill>
                <a:latin typeface="Arial"/>
                <a:ea typeface="+mn-lt"/>
                <a:cs typeface="+mn-lt"/>
              </a:rPr>
            </a:br>
            <a:r>
              <a:rPr lang="en-US" sz="2000" b="1">
                <a:solidFill>
                  <a:schemeClr val="tx1">
                    <a:lumMod val="95000"/>
                    <a:lumOff val="5000"/>
                  </a:schemeClr>
                </a:solidFill>
                <a:latin typeface="Arial"/>
                <a:ea typeface="+mn-lt"/>
                <a:cs typeface="+mn-lt"/>
              </a:rPr>
              <a:t> </a:t>
            </a:r>
            <a:r>
              <a:rPr lang="en-US" sz="800" b="1">
                <a:solidFill>
                  <a:schemeClr val="tx1">
                    <a:lumMod val="95000"/>
                    <a:lumOff val="5000"/>
                  </a:schemeClr>
                </a:solidFill>
                <a:latin typeface="Arial"/>
                <a:ea typeface="+mn-lt"/>
                <a:cs typeface="+mn-lt"/>
              </a:rPr>
              <a:t>  </a:t>
            </a:r>
            <a:br>
              <a:rPr lang="en-US" sz="800" b="1">
                <a:solidFill>
                  <a:schemeClr val="tx1">
                    <a:lumMod val="95000"/>
                    <a:lumOff val="5000"/>
                  </a:schemeClr>
                </a:solidFill>
                <a:latin typeface="Arial"/>
                <a:ea typeface="+mn-lt"/>
                <a:cs typeface="+mn-lt"/>
              </a:rPr>
            </a:br>
            <a:r>
              <a:rPr lang="en-US" sz="2000" b="1">
                <a:solidFill>
                  <a:schemeClr val="tx1">
                    <a:lumMod val="95000"/>
                    <a:lumOff val="5000"/>
                  </a:schemeClr>
                </a:solidFill>
                <a:latin typeface="Arial"/>
                <a:ea typeface="+mn-lt"/>
                <a:cs typeface="+mn-lt"/>
              </a:rPr>
              <a:t>If </a:t>
            </a:r>
            <a:r>
              <a:rPr lang="en-US" sz="2000" b="1">
                <a:solidFill>
                  <a:schemeClr val="bg1"/>
                </a:solidFill>
                <a:latin typeface="Arial"/>
                <a:ea typeface="+mn-lt"/>
                <a:cs typeface="+mn-lt"/>
              </a:rPr>
              <a:t>Qty </a:t>
            </a:r>
            <a:r>
              <a:rPr lang="en-US" sz="2000" b="1">
                <a:solidFill>
                  <a:schemeClr val="tx1">
                    <a:lumMod val="95000"/>
                    <a:lumOff val="5000"/>
                  </a:schemeClr>
                </a:solidFill>
                <a:latin typeface="Arial"/>
                <a:ea typeface="+mn-lt"/>
                <a:cs typeface="+mn-lt"/>
              </a:rPr>
              <a:t>for </a:t>
            </a:r>
            <a:r>
              <a:rPr lang="en-US" sz="2000" b="1">
                <a:solidFill>
                  <a:schemeClr val="bg1"/>
                </a:solidFill>
                <a:latin typeface="Arial"/>
                <a:ea typeface="+mn-lt"/>
                <a:cs typeface="+mn-lt"/>
              </a:rPr>
              <a:t>Requested Delivery Date </a:t>
            </a:r>
            <a:r>
              <a:rPr lang="en-US" sz="2000" b="1">
                <a:solidFill>
                  <a:schemeClr val="tx1">
                    <a:lumMod val="95000"/>
                    <a:lumOff val="5000"/>
                  </a:schemeClr>
                </a:solidFill>
                <a:latin typeface="Arial"/>
                <a:ea typeface="+mn-lt"/>
                <a:cs typeface="+mn-lt"/>
              </a:rPr>
              <a:t>not correct, mark for correction</a:t>
            </a:r>
            <a:br>
              <a:rPr lang="en-US" sz="2000" b="1">
                <a:solidFill>
                  <a:schemeClr val="tx1">
                    <a:lumMod val="95000"/>
                    <a:lumOff val="5000"/>
                  </a:schemeClr>
                </a:solidFill>
                <a:latin typeface="Arial"/>
                <a:ea typeface="+mn-lt"/>
                <a:cs typeface="+mn-lt"/>
              </a:rPr>
            </a:br>
            <a:endParaRPr lang="en-US" sz="2000" b="1">
              <a:solidFill>
                <a:schemeClr val="tx1">
                  <a:lumMod val="95000"/>
                  <a:lumOff val="5000"/>
                </a:schemeClr>
              </a:solidFill>
              <a:latin typeface="Arial"/>
              <a:ea typeface="+mn-lt"/>
              <a:cs typeface="+mn-lt"/>
            </a:endParaRPr>
          </a:p>
          <a:p>
            <a:pPr algn="ctr"/>
            <a:br>
              <a:rPr lang="en-US" sz="2000" b="1">
                <a:solidFill>
                  <a:schemeClr val="tx1">
                    <a:lumMod val="95000"/>
                    <a:lumOff val="5000"/>
                  </a:schemeClr>
                </a:solidFill>
                <a:latin typeface="Arial"/>
                <a:ea typeface="+mn-lt"/>
                <a:cs typeface="+mn-lt"/>
              </a:rPr>
            </a:br>
            <a:r>
              <a:rPr lang="en-US" sz="800" b="1">
                <a:solidFill>
                  <a:schemeClr val="tx1">
                    <a:lumMod val="95000"/>
                    <a:lumOff val="5000"/>
                  </a:schemeClr>
                </a:solidFill>
                <a:latin typeface="Arial"/>
                <a:ea typeface="+mn-lt"/>
                <a:cs typeface="+mn-lt"/>
              </a:rPr>
              <a:t> </a:t>
            </a:r>
            <a:endParaRPr lang="en-US" sz="800" b="1" i="1" u="sng">
              <a:solidFill>
                <a:schemeClr val="tx1"/>
              </a:solidFill>
              <a:latin typeface="Arial"/>
              <a:ea typeface="+mn-lt"/>
              <a:cs typeface="+mn-lt"/>
            </a:endParaRPr>
          </a:p>
        </p:txBody>
      </p:sp>
      <p:sp>
        <p:nvSpPr>
          <p:cNvPr id="15" name="Rectangle 14">
            <a:extLst>
              <a:ext uri="{FF2B5EF4-FFF2-40B4-BE49-F238E27FC236}">
                <a16:creationId xmlns:a16="http://schemas.microsoft.com/office/drawing/2014/main" id="{8315F2B7-9B4B-B41A-1C20-6E7138A45832}"/>
              </a:ext>
            </a:extLst>
          </p:cNvPr>
          <p:cNvSpPr/>
          <p:nvPr/>
        </p:nvSpPr>
        <p:spPr>
          <a:xfrm>
            <a:off x="7477125" y="2897909"/>
            <a:ext cx="1266823" cy="1140691"/>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A8C8D26-5115-7C78-1B93-A3A96731E096}"/>
              </a:ext>
            </a:extLst>
          </p:cNvPr>
          <p:cNvSpPr/>
          <p:nvPr/>
        </p:nvSpPr>
        <p:spPr>
          <a:xfrm>
            <a:off x="1370495" y="3752174"/>
            <a:ext cx="2639530" cy="317958"/>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93C653A-0D12-0287-B145-8B30FBEC645A}"/>
              </a:ext>
            </a:extLst>
          </p:cNvPr>
          <p:cNvSpPr/>
          <p:nvPr/>
        </p:nvSpPr>
        <p:spPr>
          <a:xfrm>
            <a:off x="7547101" y="3798214"/>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5</a:t>
            </a:r>
          </a:p>
        </p:txBody>
      </p:sp>
      <p:pic>
        <p:nvPicPr>
          <p:cNvPr id="10" name="Graphic 9" descr="Line arrow: Straight with solid fill">
            <a:extLst>
              <a:ext uri="{FF2B5EF4-FFF2-40B4-BE49-F238E27FC236}">
                <a16:creationId xmlns:a16="http://schemas.microsoft.com/office/drawing/2014/main" id="{B0607762-36F4-6545-7A26-03DF2998D3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700284">
            <a:off x="3660459" y="1983395"/>
            <a:ext cx="2702464" cy="2247335"/>
          </a:xfrm>
          <a:prstGeom prst="rect">
            <a:avLst/>
          </a:prstGeom>
        </p:spPr>
      </p:pic>
      <p:pic>
        <p:nvPicPr>
          <p:cNvPr id="14" name="Graphic 13" descr="Line arrow: Straight with solid fill">
            <a:extLst>
              <a:ext uri="{FF2B5EF4-FFF2-40B4-BE49-F238E27FC236}">
                <a16:creationId xmlns:a16="http://schemas.microsoft.com/office/drawing/2014/main" id="{AF462DB8-5BBC-E4C7-A139-185AA9ABE9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99716" flipH="1">
            <a:off x="5690018" y="1617740"/>
            <a:ext cx="2123214" cy="2686377"/>
          </a:xfrm>
          <a:prstGeom prst="rect">
            <a:avLst/>
          </a:prstGeom>
        </p:spPr>
      </p:pic>
      <p:cxnSp>
        <p:nvCxnSpPr>
          <p:cNvPr id="16" name="Straight Connector 15">
            <a:extLst>
              <a:ext uri="{FF2B5EF4-FFF2-40B4-BE49-F238E27FC236}">
                <a16:creationId xmlns:a16="http://schemas.microsoft.com/office/drawing/2014/main" id="{02A66F92-D0F1-B41A-55A6-3DB2F2560579}"/>
              </a:ext>
            </a:extLst>
          </p:cNvPr>
          <p:cNvCxnSpPr/>
          <p:nvPr/>
        </p:nvCxnSpPr>
        <p:spPr>
          <a:xfrm>
            <a:off x="4152900" y="5192513"/>
            <a:ext cx="42862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0EE1B9B3-CA8E-5C1D-00E5-676328E1AD84}"/>
              </a:ext>
            </a:extLst>
          </p:cNvPr>
          <p:cNvSpPr/>
          <p:nvPr/>
        </p:nvSpPr>
        <p:spPr>
          <a:xfrm>
            <a:off x="855651" y="3706315"/>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5</a:t>
            </a:r>
          </a:p>
        </p:txBody>
      </p:sp>
    </p:spTree>
    <p:extLst>
      <p:ext uri="{BB962C8B-B14F-4D97-AF65-F5344CB8AC3E}">
        <p14:creationId xmlns:p14="http://schemas.microsoft.com/office/powerpoint/2010/main" val="4163086432"/>
      </p:ext>
    </p:extLst>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Quality Assurance Check</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TextBox 2">
            <a:extLst>
              <a:ext uri="{FF2B5EF4-FFF2-40B4-BE49-F238E27FC236}">
                <a16:creationId xmlns:a16="http://schemas.microsoft.com/office/drawing/2014/main" id="{780BEEE8-4121-42DF-4E32-511C04FCAF2E}"/>
              </a:ext>
            </a:extLst>
          </p:cNvPr>
          <p:cNvSpPr txBox="1"/>
          <p:nvPr/>
        </p:nvSpPr>
        <p:spPr>
          <a:xfrm>
            <a:off x="656968" y="1336589"/>
            <a:ext cx="68106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4" name="TextBox 3">
            <a:extLst>
              <a:ext uri="{FF2B5EF4-FFF2-40B4-BE49-F238E27FC236}">
                <a16:creationId xmlns:a16="http://schemas.microsoft.com/office/drawing/2014/main" id="{EEC3BBF4-E879-2269-81C7-9F06A5C8832A}"/>
              </a:ext>
            </a:extLst>
          </p:cNvPr>
          <p:cNvSpPr txBox="1"/>
          <p:nvPr/>
        </p:nvSpPr>
        <p:spPr>
          <a:xfrm>
            <a:off x="656969" y="1388075"/>
            <a:ext cx="10620629" cy="3970318"/>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a:solidFill>
                <a:schemeClr val="tx1">
                  <a:lumMod val="95000"/>
                  <a:lumOff val="5000"/>
                </a:schemeClr>
              </a:solidFill>
              <a:latin typeface="Arial"/>
              <a:cs typeface="Arial"/>
            </a:endParaRPr>
          </a:p>
          <a:p>
            <a:pPr algn="ctr"/>
            <a:endParaRPr lang="en-US" sz="2800">
              <a:solidFill>
                <a:schemeClr val="tx1">
                  <a:lumMod val="95000"/>
                  <a:lumOff val="5000"/>
                </a:schemeClr>
              </a:solidFill>
              <a:latin typeface="Arial"/>
              <a:cs typeface="Arial"/>
            </a:endParaRPr>
          </a:p>
          <a:p>
            <a:pPr algn="ctr"/>
            <a:endParaRPr lang="en-US" sz="2800">
              <a:solidFill>
                <a:schemeClr val="tx1">
                  <a:lumMod val="95000"/>
                  <a:lumOff val="5000"/>
                </a:schemeClr>
              </a:solidFill>
              <a:latin typeface="Arial"/>
              <a:cs typeface="Arial"/>
            </a:endParaRPr>
          </a:p>
          <a:p>
            <a:pPr algn="ctr"/>
            <a:r>
              <a:rPr lang="en-US" sz="2800">
                <a:solidFill>
                  <a:schemeClr val="tx1">
                    <a:lumMod val="95000"/>
                    <a:lumOff val="5000"/>
                  </a:schemeClr>
                </a:solidFill>
                <a:latin typeface="Arial"/>
                <a:cs typeface="Arial"/>
              </a:rPr>
              <a:t>Repeat Quality Assurance Check for: </a:t>
            </a:r>
          </a:p>
          <a:p>
            <a:pPr marL="2968625" indent="-457200">
              <a:buFont typeface="Wingdings" panose="05000000000000000000" pitchFamily="2" charset="2"/>
              <a:buChar char="§"/>
            </a:pPr>
            <a:r>
              <a:rPr lang="en-US" sz="2800">
                <a:solidFill>
                  <a:schemeClr val="tx1">
                    <a:lumMod val="95000"/>
                    <a:lumOff val="5000"/>
                  </a:schemeClr>
                </a:solidFill>
                <a:latin typeface="Arial"/>
                <a:cs typeface="Arial"/>
              </a:rPr>
              <a:t>Each Direct Delivery </a:t>
            </a:r>
            <a:r>
              <a:rPr lang="en-US" sz="2800" b="1" i="1">
                <a:solidFill>
                  <a:schemeClr val="tx1">
                    <a:lumMod val="95000"/>
                    <a:lumOff val="5000"/>
                  </a:schemeClr>
                </a:solidFill>
                <a:latin typeface="Arial"/>
                <a:cs typeface="Arial"/>
              </a:rPr>
              <a:t>Line Item</a:t>
            </a:r>
          </a:p>
          <a:p>
            <a:pPr marL="2968625" indent="-457200">
              <a:buFont typeface="Wingdings" panose="05000000000000000000" pitchFamily="2" charset="2"/>
              <a:buChar char="§"/>
            </a:pPr>
            <a:r>
              <a:rPr lang="en-US" sz="2800">
                <a:solidFill>
                  <a:schemeClr val="tx1">
                    <a:lumMod val="95000"/>
                    <a:lumOff val="5000"/>
                  </a:schemeClr>
                </a:solidFill>
                <a:latin typeface="Arial"/>
                <a:cs typeface="Arial"/>
              </a:rPr>
              <a:t>Each Direct Delivery </a:t>
            </a:r>
            <a:r>
              <a:rPr lang="en-US" sz="2800" b="1" i="1">
                <a:solidFill>
                  <a:schemeClr val="tx1">
                    <a:lumMod val="95000"/>
                    <a:lumOff val="5000"/>
                  </a:schemeClr>
                </a:solidFill>
                <a:latin typeface="Arial"/>
                <a:cs typeface="Arial"/>
              </a:rPr>
              <a:t>Requisition</a:t>
            </a:r>
            <a:br>
              <a:rPr lang="en-US">
                <a:solidFill>
                  <a:schemeClr val="tx1">
                    <a:lumMod val="95000"/>
                    <a:lumOff val="5000"/>
                  </a:schemeClr>
                </a:solidFill>
              </a:rPr>
            </a:br>
            <a:endParaRPr lang="en-US" sz="2800">
              <a:solidFill>
                <a:schemeClr val="tx1">
                  <a:lumMod val="95000"/>
                  <a:lumOff val="5000"/>
                </a:schemeClr>
              </a:solidFill>
              <a:latin typeface="Arial"/>
              <a:cs typeface="Arial"/>
            </a:endParaRPr>
          </a:p>
          <a:p>
            <a:endParaRPr lang="en-US" sz="2800">
              <a:solidFill>
                <a:schemeClr val="tx1">
                  <a:lumMod val="95000"/>
                  <a:lumOff val="5000"/>
                </a:schemeClr>
              </a:solidFill>
              <a:latin typeface="Arial"/>
              <a:cs typeface="Arial"/>
            </a:endParaRPr>
          </a:p>
          <a:p>
            <a:endParaRPr lang="en-US" sz="2800">
              <a:solidFill>
                <a:schemeClr val="tx1">
                  <a:lumMod val="95000"/>
                  <a:lumOff val="5000"/>
                </a:schemeClr>
              </a:solidFill>
              <a:latin typeface="Arial"/>
              <a:cs typeface="Arial"/>
            </a:endParaRPr>
          </a:p>
        </p:txBody>
      </p:sp>
      <p:sp>
        <p:nvSpPr>
          <p:cNvPr id="8" name="Rectangle: Rounded Corners 7">
            <a:extLst>
              <a:ext uri="{FF2B5EF4-FFF2-40B4-BE49-F238E27FC236}">
                <a16:creationId xmlns:a16="http://schemas.microsoft.com/office/drawing/2014/main" id="{99AFF06E-B831-305E-CE9A-92884AF4C760}"/>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Tree>
    <p:extLst>
      <p:ext uri="{BB962C8B-B14F-4D97-AF65-F5344CB8AC3E}">
        <p14:creationId xmlns:p14="http://schemas.microsoft.com/office/powerpoint/2010/main" val="2150082277"/>
      </p:ext>
    </p:extLst>
  </p:cSld>
  <p:clrMapOvr>
    <a:masterClrMapping/>
  </p:clrMapOvr>
  <p:transition spd="slow">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42D08F3-DE0B-668F-3996-C08E5AF62837}"/>
              </a:ext>
            </a:extLst>
          </p:cNvPr>
          <p:cNvSpPr/>
          <p:nvPr/>
        </p:nvSpPr>
        <p:spPr>
          <a:xfrm>
            <a:off x="663172" y="1205205"/>
            <a:ext cx="6866631" cy="4654419"/>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45720" rIns="288000" bIns="45720" rtlCol="0" anchor="ctr"/>
          <a:lstStyle/>
          <a:p>
            <a:pPr>
              <a:spcAft>
                <a:spcPts val="600"/>
              </a:spcAft>
            </a:pPr>
            <a:endParaRPr lang="en-US" sz="3600" b="1">
              <a:solidFill>
                <a:srgbClr val="FFFFFF"/>
              </a:solidFill>
              <a:highlight>
                <a:srgbClr val="008000"/>
              </a:highlight>
              <a:latin typeface="Rockwell" panose="02060603020205020403" pitchFamily="18" charset="0"/>
            </a:endParaRPr>
          </a:p>
        </p:txBody>
      </p:sp>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723326" y="141395"/>
            <a:ext cx="10618040" cy="688859"/>
          </a:xfrm>
          <a:ln w="28575">
            <a:solidFill>
              <a:schemeClr val="tx1"/>
            </a:solidFill>
          </a:ln>
        </p:spPr>
        <p:txBody>
          <a:bodyPr lIns="91440" tIns="45720" rIns="91440" bIns="45720" anchor="t"/>
          <a:lstStyle/>
          <a:p>
            <a:pPr algn="ctr"/>
            <a:r>
              <a:rPr lang="en-US" sz="4400">
                <a:latin typeface="Arial"/>
                <a:cs typeface="Arial"/>
              </a:rPr>
              <a:t>Update Status to Ready for Approval</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5" name="TextBox 4">
            <a:extLst>
              <a:ext uri="{FF2B5EF4-FFF2-40B4-BE49-F238E27FC236}">
                <a16:creationId xmlns:a16="http://schemas.microsoft.com/office/drawing/2014/main" id="{D1D947E1-BF95-283C-BA1D-7F4BDD0A5106}"/>
              </a:ext>
            </a:extLst>
          </p:cNvPr>
          <p:cNvSpPr txBox="1"/>
          <p:nvPr/>
        </p:nvSpPr>
        <p:spPr>
          <a:xfrm>
            <a:off x="1017037" y="1492898"/>
            <a:ext cx="6186196" cy="4031873"/>
          </a:xfrm>
          <a:prstGeom prst="rect">
            <a:avLst/>
          </a:prstGeom>
          <a:noFill/>
        </p:spPr>
        <p:txBody>
          <a:bodyPr wrap="square" lIns="91440" tIns="45720" rIns="91440" bIns="45720" rtlCol="0" anchor="t">
            <a:spAutoFit/>
          </a:bodyPr>
          <a:lstStyle/>
          <a:p>
            <a:pPr lvl="0" algn="ctr" rtl="0"/>
            <a:r>
              <a:rPr lang="en-US" sz="3200" b="1">
                <a:solidFill>
                  <a:schemeClr val="bg1"/>
                </a:solidFill>
                <a:latin typeface="Arial"/>
                <a:cs typeface="Arial"/>
              </a:rPr>
              <a:t>Update Draft Status </a:t>
            </a:r>
            <a:br>
              <a:rPr lang="en-US" sz="3200" b="1">
                <a:solidFill>
                  <a:schemeClr val="bg1"/>
                </a:solidFill>
                <a:latin typeface="Arial"/>
                <a:cs typeface="Arial"/>
              </a:rPr>
            </a:br>
            <a:r>
              <a:rPr lang="en-US" sz="3200" b="1">
                <a:solidFill>
                  <a:schemeClr val="bg1"/>
                </a:solidFill>
                <a:latin typeface="Arial"/>
                <a:cs typeface="Arial"/>
              </a:rPr>
              <a:t>to Ready for Approval</a:t>
            </a:r>
            <a:br>
              <a:rPr lang="en-US" sz="3200">
                <a:latin typeface="Arial"/>
                <a:cs typeface="Arial"/>
              </a:rPr>
            </a:br>
            <a:endParaRPr lang="en-US" sz="3200">
              <a:solidFill>
                <a:schemeClr val="bg1"/>
              </a:solidFill>
              <a:latin typeface="Arial"/>
              <a:cs typeface="Arial"/>
            </a:endParaRPr>
          </a:p>
          <a:p>
            <a:pPr algn="ctr"/>
            <a:r>
              <a:rPr lang="en-US" sz="3200">
                <a:solidFill>
                  <a:schemeClr val="bg1"/>
                </a:solidFill>
                <a:latin typeface="Arial"/>
                <a:cs typeface="Arial"/>
              </a:rPr>
              <a:t>Update requisitions to </a:t>
            </a:r>
            <a:br>
              <a:rPr lang="en-US" sz="3200">
                <a:solidFill>
                  <a:schemeClr val="bg1"/>
                </a:solidFill>
                <a:latin typeface="Arial"/>
                <a:cs typeface="Arial"/>
              </a:rPr>
            </a:br>
            <a:r>
              <a:rPr lang="en-US" sz="3200">
                <a:solidFill>
                  <a:schemeClr val="bg1"/>
                </a:solidFill>
                <a:latin typeface="Arial"/>
                <a:cs typeface="Arial"/>
              </a:rPr>
              <a:t>“Ready for Approval” for submission to TDA after </a:t>
            </a:r>
            <a:br>
              <a:rPr lang="en-US" sz="3200">
                <a:solidFill>
                  <a:schemeClr val="bg1"/>
                </a:solidFill>
                <a:latin typeface="Arial"/>
                <a:cs typeface="Arial"/>
              </a:rPr>
            </a:br>
            <a:r>
              <a:rPr lang="en-US" sz="3200">
                <a:solidFill>
                  <a:schemeClr val="bg1"/>
                </a:solidFill>
                <a:latin typeface="Arial"/>
                <a:cs typeface="Arial"/>
              </a:rPr>
              <a:t>Quality Assurance Checks are complete.</a:t>
            </a:r>
          </a:p>
        </p:txBody>
      </p:sp>
      <p:pic>
        <p:nvPicPr>
          <p:cNvPr id="10" name="Picture 9">
            <a:extLst>
              <a:ext uri="{FF2B5EF4-FFF2-40B4-BE49-F238E27FC236}">
                <a16:creationId xmlns:a16="http://schemas.microsoft.com/office/drawing/2014/main" id="{53A649ED-3869-E300-5871-388E51AE2C32}"/>
              </a:ext>
            </a:extLst>
          </p:cNvPr>
          <p:cNvPicPr>
            <a:picLocks noChangeAspect="1"/>
          </p:cNvPicPr>
          <p:nvPr/>
        </p:nvPicPr>
        <p:blipFill rotWithShape="1">
          <a:blip r:embed="rId3">
            <a:extLst>
              <a:ext uri="{28A0092B-C50C-407E-A947-70E740481C1C}">
                <a14:useLocalDpi xmlns:a14="http://schemas.microsoft.com/office/drawing/2010/main" val="0"/>
              </a:ext>
            </a:extLst>
          </a:blip>
          <a:srcRect l="8814" t="13295" b="13295"/>
          <a:stretch/>
        </p:blipFill>
        <p:spPr>
          <a:xfrm>
            <a:off x="7535011" y="1205204"/>
            <a:ext cx="3855896" cy="4654420"/>
          </a:xfrm>
          <a:prstGeom prst="rect">
            <a:avLst/>
          </a:prstGeom>
        </p:spPr>
      </p:pic>
    </p:spTree>
    <p:extLst>
      <p:ext uri="{BB962C8B-B14F-4D97-AF65-F5344CB8AC3E}">
        <p14:creationId xmlns:p14="http://schemas.microsoft.com/office/powerpoint/2010/main" val="94787584"/>
      </p:ext>
    </p:extLst>
  </p:cSld>
  <p:clrMapOvr>
    <a:masterClrMapping/>
  </p:clrMapOvr>
  <p:transition spd="slow">
    <p:wip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Updating Status to Ready for Approval</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TextBox 2">
            <a:extLst>
              <a:ext uri="{FF2B5EF4-FFF2-40B4-BE49-F238E27FC236}">
                <a16:creationId xmlns:a16="http://schemas.microsoft.com/office/drawing/2014/main" id="{780BEEE8-4121-42DF-4E32-511C04FCAF2E}"/>
              </a:ext>
            </a:extLst>
          </p:cNvPr>
          <p:cNvSpPr txBox="1"/>
          <p:nvPr/>
        </p:nvSpPr>
        <p:spPr>
          <a:xfrm>
            <a:off x="656968" y="1336589"/>
            <a:ext cx="68106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4" name="TextBox 3">
            <a:extLst>
              <a:ext uri="{FF2B5EF4-FFF2-40B4-BE49-F238E27FC236}">
                <a16:creationId xmlns:a16="http://schemas.microsoft.com/office/drawing/2014/main" id="{EEC3BBF4-E879-2269-81C7-9F06A5C8832A}"/>
              </a:ext>
            </a:extLst>
          </p:cNvPr>
          <p:cNvSpPr txBox="1"/>
          <p:nvPr/>
        </p:nvSpPr>
        <p:spPr>
          <a:xfrm>
            <a:off x="656969" y="1388075"/>
            <a:ext cx="10620629" cy="4247317"/>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a:solidFill>
                <a:schemeClr val="tx1">
                  <a:lumMod val="95000"/>
                  <a:lumOff val="5000"/>
                </a:schemeClr>
              </a:solidFill>
              <a:latin typeface="Arial"/>
              <a:cs typeface="Arial"/>
            </a:endParaRPr>
          </a:p>
          <a:p>
            <a:pPr algn="ctr"/>
            <a:endParaRPr lang="en-US" sz="2800">
              <a:solidFill>
                <a:schemeClr val="tx1">
                  <a:lumMod val="95000"/>
                  <a:lumOff val="5000"/>
                </a:schemeClr>
              </a:solidFill>
              <a:latin typeface="Arial"/>
              <a:cs typeface="Arial"/>
            </a:endParaRPr>
          </a:p>
          <a:p>
            <a:pPr algn="ctr"/>
            <a:endParaRPr lang="en-US" sz="2800">
              <a:solidFill>
                <a:schemeClr val="tx1">
                  <a:lumMod val="95000"/>
                  <a:lumOff val="5000"/>
                </a:schemeClr>
              </a:solidFill>
              <a:latin typeface="Arial"/>
              <a:cs typeface="Arial"/>
            </a:endParaRPr>
          </a:p>
          <a:p>
            <a:pPr algn="ctr"/>
            <a:endParaRPr lang="en-US" sz="2800">
              <a:solidFill>
                <a:schemeClr val="tx1">
                  <a:lumMod val="95000"/>
                  <a:lumOff val="5000"/>
                </a:schemeClr>
              </a:solidFill>
              <a:latin typeface="Arial"/>
              <a:cs typeface="Arial"/>
            </a:endParaRPr>
          </a:p>
          <a:p>
            <a:pPr algn="ctr"/>
            <a:r>
              <a:rPr lang="en-US" sz="2800">
                <a:solidFill>
                  <a:schemeClr val="tx1">
                    <a:lumMod val="95000"/>
                    <a:lumOff val="5000"/>
                  </a:schemeClr>
                </a:solidFill>
                <a:latin typeface="Arial"/>
                <a:cs typeface="Arial"/>
              </a:rPr>
              <a:t>Retrieve all Requisition Print Outs used for Quality Assurance checks prior to logging into WBSCM</a:t>
            </a:r>
          </a:p>
          <a:p>
            <a:pPr algn="ctr"/>
            <a:br>
              <a:rPr lang="en-US">
                <a:solidFill>
                  <a:schemeClr val="tx1">
                    <a:lumMod val="95000"/>
                    <a:lumOff val="5000"/>
                  </a:schemeClr>
                </a:solidFill>
              </a:rPr>
            </a:br>
            <a:endParaRPr lang="en-US" sz="2800">
              <a:solidFill>
                <a:schemeClr val="tx1">
                  <a:lumMod val="95000"/>
                  <a:lumOff val="5000"/>
                </a:schemeClr>
              </a:solidFill>
              <a:latin typeface="Arial"/>
              <a:cs typeface="Arial"/>
            </a:endParaRPr>
          </a:p>
          <a:p>
            <a:endParaRPr lang="en-US" sz="2800">
              <a:solidFill>
                <a:schemeClr val="tx1">
                  <a:lumMod val="95000"/>
                  <a:lumOff val="5000"/>
                </a:schemeClr>
              </a:solidFill>
              <a:latin typeface="Arial"/>
              <a:cs typeface="Arial"/>
            </a:endParaRPr>
          </a:p>
          <a:p>
            <a:endParaRPr lang="en-US" sz="2800">
              <a:solidFill>
                <a:schemeClr val="tx1">
                  <a:lumMod val="95000"/>
                  <a:lumOff val="5000"/>
                </a:schemeClr>
              </a:solidFill>
              <a:latin typeface="Arial"/>
              <a:cs typeface="Arial"/>
            </a:endParaRPr>
          </a:p>
        </p:txBody>
      </p:sp>
      <p:sp>
        <p:nvSpPr>
          <p:cNvPr id="8" name="Rectangle: Rounded Corners 7">
            <a:extLst>
              <a:ext uri="{FF2B5EF4-FFF2-40B4-BE49-F238E27FC236}">
                <a16:creationId xmlns:a16="http://schemas.microsoft.com/office/drawing/2014/main" id="{99AFF06E-B831-305E-CE9A-92884AF4C760}"/>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Tree>
    <p:extLst>
      <p:ext uri="{BB962C8B-B14F-4D97-AF65-F5344CB8AC3E}">
        <p14:creationId xmlns:p14="http://schemas.microsoft.com/office/powerpoint/2010/main" val="2364327684"/>
      </p:ext>
    </p:extLst>
  </p:cSld>
  <p:clrMapOvr>
    <a:masterClrMapping/>
  </p:clrMapOvr>
  <p:transition spd="slow">
    <p:wip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C82FDC-235C-6D1B-1E5A-967A8DA836B4}"/>
              </a:ext>
            </a:extLst>
          </p:cNvPr>
          <p:cNvPicPr>
            <a:picLocks noChangeAspect="1"/>
          </p:cNvPicPr>
          <p:nvPr/>
        </p:nvPicPr>
        <p:blipFill>
          <a:blip r:embed="rId3"/>
          <a:stretch>
            <a:fillRect/>
          </a:stretch>
        </p:blipFill>
        <p:spPr>
          <a:xfrm>
            <a:off x="686456" y="1429083"/>
            <a:ext cx="10618039" cy="4267416"/>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Ready For Approval</a:t>
            </a:r>
            <a:endParaRPr lang="en-US" sz="4400" b="0">
              <a:latin typeface="Arial"/>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6" name="Arrow: Left 5">
            <a:extLst>
              <a:ext uri="{FF2B5EF4-FFF2-40B4-BE49-F238E27FC236}">
                <a16:creationId xmlns:a16="http://schemas.microsoft.com/office/drawing/2014/main" id="{FE58BCE6-967E-D693-8C3A-81BCA09A5058}"/>
              </a:ext>
            </a:extLst>
          </p:cNvPr>
          <p:cNvSpPr/>
          <p:nvPr/>
        </p:nvSpPr>
        <p:spPr>
          <a:xfrm>
            <a:off x="2984346" y="1724076"/>
            <a:ext cx="2878572" cy="1297294"/>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cs typeface="Arial"/>
              </a:rPr>
              <a:t>Click “Operations”</a:t>
            </a:r>
          </a:p>
        </p:txBody>
      </p:sp>
      <p:sp>
        <p:nvSpPr>
          <p:cNvPr id="8" name="Rectangle: Rounded Corners 7">
            <a:extLst>
              <a:ext uri="{FF2B5EF4-FFF2-40B4-BE49-F238E27FC236}">
                <a16:creationId xmlns:a16="http://schemas.microsoft.com/office/drawing/2014/main" id="{AB035A6C-09D7-E2BB-96C1-13296B77E85D}"/>
              </a:ext>
            </a:extLst>
          </p:cNvPr>
          <p:cNvSpPr/>
          <p:nvPr/>
        </p:nvSpPr>
        <p:spPr>
          <a:xfrm>
            <a:off x="4350867" y="4104213"/>
            <a:ext cx="3840633" cy="1592286"/>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Click Operations Tab to return to requisitions saved in “Draft” Status</a:t>
            </a:r>
          </a:p>
        </p:txBody>
      </p:sp>
      <p:sp>
        <p:nvSpPr>
          <p:cNvPr id="3" name="Rectangle 2">
            <a:extLst>
              <a:ext uri="{FF2B5EF4-FFF2-40B4-BE49-F238E27FC236}">
                <a16:creationId xmlns:a16="http://schemas.microsoft.com/office/drawing/2014/main" id="{B76FD9C6-1CEE-CF8E-6B30-AB7B4C8C93EE}"/>
              </a:ext>
            </a:extLst>
          </p:cNvPr>
          <p:cNvSpPr/>
          <p:nvPr/>
        </p:nvSpPr>
        <p:spPr>
          <a:xfrm>
            <a:off x="1608995" y="2063202"/>
            <a:ext cx="1375351" cy="712271"/>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93C653A-0D12-0287-B145-8B30FBEC645A}"/>
              </a:ext>
            </a:extLst>
          </p:cNvPr>
          <p:cNvSpPr/>
          <p:nvPr/>
        </p:nvSpPr>
        <p:spPr>
          <a:xfrm>
            <a:off x="2009225" y="2559242"/>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a:t>
            </a:r>
          </a:p>
        </p:txBody>
      </p:sp>
    </p:spTree>
    <p:extLst>
      <p:ext uri="{BB962C8B-B14F-4D97-AF65-F5344CB8AC3E}">
        <p14:creationId xmlns:p14="http://schemas.microsoft.com/office/powerpoint/2010/main" val="171917617"/>
      </p:ext>
    </p:extLst>
  </p:cSld>
  <p:clrMapOvr>
    <a:masterClrMapping/>
  </p:clrMapOvr>
  <p:transition spd="slow">
    <p:wip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C82FDC-235C-6D1B-1E5A-967A8DA836B4}"/>
              </a:ext>
            </a:extLst>
          </p:cNvPr>
          <p:cNvPicPr>
            <a:picLocks noChangeAspect="1"/>
          </p:cNvPicPr>
          <p:nvPr/>
        </p:nvPicPr>
        <p:blipFill>
          <a:blip r:embed="rId3"/>
          <a:stretch>
            <a:fillRect/>
          </a:stretch>
        </p:blipFill>
        <p:spPr>
          <a:xfrm>
            <a:off x="686456" y="1429083"/>
            <a:ext cx="10618039" cy="4267416"/>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Ready For Approval</a:t>
            </a:r>
            <a:endParaRPr lang="en-US" sz="4400" b="0">
              <a:latin typeface="Arial"/>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79</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8" name="Rectangle: Rounded Corners 7">
            <a:extLst>
              <a:ext uri="{FF2B5EF4-FFF2-40B4-BE49-F238E27FC236}">
                <a16:creationId xmlns:a16="http://schemas.microsoft.com/office/drawing/2014/main" id="{AB035A6C-09D7-E2BB-96C1-13296B77E85D}"/>
              </a:ext>
            </a:extLst>
          </p:cNvPr>
          <p:cNvSpPr/>
          <p:nvPr/>
        </p:nvSpPr>
        <p:spPr>
          <a:xfrm>
            <a:off x="4350866" y="4318665"/>
            <a:ext cx="3840633" cy="1592286"/>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Click Order Management to search requisitions</a:t>
            </a:r>
          </a:p>
        </p:txBody>
      </p:sp>
      <p:sp>
        <p:nvSpPr>
          <p:cNvPr id="3" name="Rectangle 2">
            <a:extLst>
              <a:ext uri="{FF2B5EF4-FFF2-40B4-BE49-F238E27FC236}">
                <a16:creationId xmlns:a16="http://schemas.microsoft.com/office/drawing/2014/main" id="{8CC8A3EF-5742-E76E-9614-A027011FC78B}"/>
              </a:ext>
            </a:extLst>
          </p:cNvPr>
          <p:cNvSpPr/>
          <p:nvPr/>
        </p:nvSpPr>
        <p:spPr>
          <a:xfrm>
            <a:off x="686454" y="3482549"/>
            <a:ext cx="3896304" cy="356136"/>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93C653A-0D12-0287-B145-8B30FBEC645A}"/>
              </a:ext>
            </a:extLst>
          </p:cNvPr>
          <p:cNvSpPr/>
          <p:nvPr/>
        </p:nvSpPr>
        <p:spPr>
          <a:xfrm>
            <a:off x="376488" y="3114660"/>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2</a:t>
            </a:r>
          </a:p>
        </p:txBody>
      </p:sp>
      <p:sp>
        <p:nvSpPr>
          <p:cNvPr id="6" name="Arrow: Left 5">
            <a:extLst>
              <a:ext uri="{FF2B5EF4-FFF2-40B4-BE49-F238E27FC236}">
                <a16:creationId xmlns:a16="http://schemas.microsoft.com/office/drawing/2014/main" id="{FE58BCE6-967E-D693-8C3A-81BCA09A5058}"/>
              </a:ext>
            </a:extLst>
          </p:cNvPr>
          <p:cNvSpPr/>
          <p:nvPr/>
        </p:nvSpPr>
        <p:spPr>
          <a:xfrm>
            <a:off x="2984345" y="3021370"/>
            <a:ext cx="2733043" cy="1297294"/>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cs typeface="Arial"/>
              </a:rPr>
              <a:t>Click “Order Management”</a:t>
            </a:r>
          </a:p>
        </p:txBody>
      </p:sp>
    </p:spTree>
    <p:extLst>
      <p:ext uri="{BB962C8B-B14F-4D97-AF65-F5344CB8AC3E}">
        <p14:creationId xmlns:p14="http://schemas.microsoft.com/office/powerpoint/2010/main" val="83775231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2">
            <a:extLst>
              <a:ext uri="{FF2B5EF4-FFF2-40B4-BE49-F238E27FC236}">
                <a16:creationId xmlns:a16="http://schemas.microsoft.com/office/drawing/2014/main" id="{545C3E57-C1C0-439A-8A5B-D97306CE19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214058" cy="6858000"/>
          </a:xfrm>
          <a:prstGeom prst="rect">
            <a:avLst/>
          </a:prstGeom>
        </p:spPr>
      </p:pic>
      <p:sp>
        <p:nvSpPr>
          <p:cNvPr id="5" name="Rectangle 4">
            <a:extLst>
              <a:ext uri="{FF2B5EF4-FFF2-40B4-BE49-F238E27FC236}">
                <a16:creationId xmlns:a16="http://schemas.microsoft.com/office/drawing/2014/main" id="{4D7BFC17-F60B-49B0-A624-BB704DD2B321}"/>
              </a:ext>
            </a:extLst>
          </p:cNvPr>
          <p:cNvSpPr/>
          <p:nvPr/>
        </p:nvSpPr>
        <p:spPr>
          <a:xfrm>
            <a:off x="621183" y="433136"/>
            <a:ext cx="10862590" cy="6116831"/>
          </a:xfrm>
          <a:prstGeom prst="rect">
            <a:avLst/>
          </a:prstGeom>
          <a:solidFill>
            <a:srgbClr val="036A38">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7" name="Rectangle 6">
            <a:extLst>
              <a:ext uri="{FF2B5EF4-FFF2-40B4-BE49-F238E27FC236}">
                <a16:creationId xmlns:a16="http://schemas.microsoft.com/office/drawing/2014/main" id="{ADBA7D88-8E69-4327-8593-EF5427FBF6F6}"/>
              </a:ext>
            </a:extLst>
          </p:cNvPr>
          <p:cNvSpPr/>
          <p:nvPr/>
        </p:nvSpPr>
        <p:spPr>
          <a:xfrm>
            <a:off x="953536" y="693529"/>
            <a:ext cx="10308669" cy="5649993"/>
          </a:xfrm>
          <a:prstGeom prst="rect">
            <a:avLst/>
          </a:prstGeom>
          <a:solidFill>
            <a:srgbClr val="036A38">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9" name="Rectangle 8">
            <a:extLst>
              <a:ext uri="{FF2B5EF4-FFF2-40B4-BE49-F238E27FC236}">
                <a16:creationId xmlns:a16="http://schemas.microsoft.com/office/drawing/2014/main" id="{FD582CB4-C370-4288-95BD-DB53A783EF3A}"/>
              </a:ext>
            </a:extLst>
          </p:cNvPr>
          <p:cNvSpPr/>
          <p:nvPr/>
        </p:nvSpPr>
        <p:spPr>
          <a:xfrm>
            <a:off x="1219418" y="922084"/>
            <a:ext cx="9865532" cy="5157536"/>
          </a:xfrm>
          <a:prstGeom prst="rect">
            <a:avLst/>
          </a:prstGeom>
          <a:solidFill>
            <a:srgbClr val="036A38">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14" name="Rectangle 13">
            <a:extLst>
              <a:ext uri="{FF2B5EF4-FFF2-40B4-BE49-F238E27FC236}">
                <a16:creationId xmlns:a16="http://schemas.microsoft.com/office/drawing/2014/main" id="{D89EA2E4-84AE-4DBE-B775-17F7344ABA31}"/>
              </a:ext>
            </a:extLst>
          </p:cNvPr>
          <p:cNvSpPr/>
          <p:nvPr/>
        </p:nvSpPr>
        <p:spPr>
          <a:xfrm>
            <a:off x="3544445" y="632970"/>
            <a:ext cx="4968027" cy="5386090"/>
          </a:xfrm>
          <a:prstGeom prst="rect">
            <a:avLst/>
          </a:prstGeom>
          <a:noFill/>
        </p:spPr>
        <p:txBody>
          <a:bodyPr wrap="none" lIns="91440" tIns="45720" rIns="91440" bIns="45720" anchor="t">
            <a:spAutoFit/>
          </a:bodyPr>
          <a:lstStyle/>
          <a:p>
            <a:pPr algn="ctr"/>
            <a:r>
              <a:rPr lang="en-US" sz="34400">
                <a:solidFill>
                  <a:srgbClr val="66B948">
                    <a:alpha val="39000"/>
                  </a:srgbClr>
                </a:solidFill>
                <a:latin typeface="Rockwell"/>
                <a:ea typeface="Roboto Condensed"/>
                <a:cs typeface="Segoe UI"/>
              </a:rPr>
              <a:t>02</a:t>
            </a:r>
            <a:endParaRPr lang="en-US" sz="34400">
              <a:solidFill>
                <a:srgbClr val="66B948">
                  <a:alpha val="39000"/>
                </a:srgbClr>
              </a:solidFill>
              <a:latin typeface="Rockwell" panose="02060603020205020403" pitchFamily="18" charset="0"/>
              <a:ea typeface="Roboto Condensed" panose="02000000000000000000" pitchFamily="2" charset="0"/>
              <a:cs typeface="Segoe UI" panose="020B0502040204020203" pitchFamily="34" charset="0"/>
            </a:endParaRPr>
          </a:p>
        </p:txBody>
      </p:sp>
      <p:sp>
        <p:nvSpPr>
          <p:cNvPr id="2" name="Text Placeholder 1">
            <a:extLst>
              <a:ext uri="{FF2B5EF4-FFF2-40B4-BE49-F238E27FC236}">
                <a16:creationId xmlns:a16="http://schemas.microsoft.com/office/drawing/2014/main" id="{CB6207F7-AFA9-4E71-B7A3-C593C5D0DFD2}"/>
              </a:ext>
            </a:extLst>
          </p:cNvPr>
          <p:cNvSpPr>
            <a:spLocks noGrp="1"/>
          </p:cNvSpPr>
          <p:nvPr>
            <p:ph type="body" sz="quarter" idx="10"/>
          </p:nvPr>
        </p:nvSpPr>
        <p:spPr/>
        <p:txBody>
          <a:bodyPr lIns="91440" tIns="45720" rIns="91440" bIns="45720" anchor="t"/>
          <a:lstStyle/>
          <a:p>
            <a:r>
              <a:rPr lang="en-US" sz="6000">
                <a:latin typeface="Arial Black"/>
                <a:cs typeface="Arial"/>
              </a:rPr>
              <a:t>Fulfillment Overview</a:t>
            </a:r>
          </a:p>
        </p:txBody>
      </p:sp>
      <p:sp>
        <p:nvSpPr>
          <p:cNvPr id="19" name="Slide Number Placeholder 18">
            <a:extLst>
              <a:ext uri="{FF2B5EF4-FFF2-40B4-BE49-F238E27FC236}">
                <a16:creationId xmlns:a16="http://schemas.microsoft.com/office/drawing/2014/main" id="{9295C1BB-6DFC-4F0A-8ECA-CD7E0706F470}"/>
              </a:ext>
            </a:extLst>
          </p:cNvPr>
          <p:cNvSpPr>
            <a:spLocks noGrp="1"/>
          </p:cNvSpPr>
          <p:nvPr>
            <p:ph type="sldNum" sz="quarter" idx="12"/>
          </p:nvPr>
        </p:nvSpPr>
        <p:spPr/>
        <p:txBody>
          <a:bodyPr/>
          <a:lstStyle/>
          <a:p>
            <a:fld id="{4179449E-6FBB-2343-B3AE-D1EFA46A6E77}" type="slidenum">
              <a:rPr lang="en-US" smtClean="0"/>
              <a:pPr/>
              <a:t>8</a:t>
            </a:fld>
            <a:endParaRPr lang="en-US"/>
          </a:p>
        </p:txBody>
      </p:sp>
    </p:spTree>
    <p:extLst>
      <p:ext uri="{BB962C8B-B14F-4D97-AF65-F5344CB8AC3E}">
        <p14:creationId xmlns:p14="http://schemas.microsoft.com/office/powerpoint/2010/main" val="10018830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BB5A70-306D-40DF-D86F-FDCFCCF84F65}"/>
              </a:ext>
            </a:extLst>
          </p:cNvPr>
          <p:cNvPicPr>
            <a:picLocks noChangeAspect="1"/>
          </p:cNvPicPr>
          <p:nvPr/>
        </p:nvPicPr>
        <p:blipFill rotWithShape="1">
          <a:blip r:embed="rId3"/>
          <a:srcRect t="11031" r="19322" b="6506"/>
          <a:stretch/>
        </p:blipFill>
        <p:spPr>
          <a:xfrm>
            <a:off x="686454" y="1347007"/>
            <a:ext cx="9914329" cy="4418513"/>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Ready For Approval</a:t>
            </a:r>
            <a:endParaRPr lang="en-US" sz="4400" b="0">
              <a:latin typeface="Arial"/>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80</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8" name="Rectangle: Rounded Corners 7">
            <a:extLst>
              <a:ext uri="{FF2B5EF4-FFF2-40B4-BE49-F238E27FC236}">
                <a16:creationId xmlns:a16="http://schemas.microsoft.com/office/drawing/2014/main" id="{AB035A6C-09D7-E2BB-96C1-13296B77E85D}"/>
              </a:ext>
            </a:extLst>
          </p:cNvPr>
          <p:cNvSpPr/>
          <p:nvPr/>
        </p:nvSpPr>
        <p:spPr>
          <a:xfrm>
            <a:off x="4350867" y="4104213"/>
            <a:ext cx="3840633" cy="1592286"/>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Click “My Transactions” to locate saved requisitions in Draft Status</a:t>
            </a:r>
          </a:p>
        </p:txBody>
      </p:sp>
      <p:sp>
        <p:nvSpPr>
          <p:cNvPr id="10" name="Rectangle 9">
            <a:extLst>
              <a:ext uri="{FF2B5EF4-FFF2-40B4-BE49-F238E27FC236}">
                <a16:creationId xmlns:a16="http://schemas.microsoft.com/office/drawing/2014/main" id="{3A763DF5-2AAA-D115-CF88-399D4A203004}"/>
              </a:ext>
            </a:extLst>
          </p:cNvPr>
          <p:cNvSpPr/>
          <p:nvPr/>
        </p:nvSpPr>
        <p:spPr>
          <a:xfrm>
            <a:off x="3998986" y="2392325"/>
            <a:ext cx="1702567" cy="398847"/>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FE58BCE6-967E-D693-8C3A-81BCA09A5058}"/>
              </a:ext>
            </a:extLst>
          </p:cNvPr>
          <p:cNvSpPr/>
          <p:nvPr/>
        </p:nvSpPr>
        <p:spPr>
          <a:xfrm>
            <a:off x="5458457" y="1924810"/>
            <a:ext cx="2733043" cy="1297294"/>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cs typeface="Arial"/>
              </a:rPr>
              <a:t>Click “My Transactions”</a:t>
            </a:r>
          </a:p>
        </p:txBody>
      </p:sp>
      <p:sp>
        <p:nvSpPr>
          <p:cNvPr id="4" name="Oval 3">
            <a:extLst>
              <a:ext uri="{FF2B5EF4-FFF2-40B4-BE49-F238E27FC236}">
                <a16:creationId xmlns:a16="http://schemas.microsoft.com/office/drawing/2014/main" id="{893C653A-0D12-0287-B145-8B30FBEC645A}"/>
              </a:ext>
            </a:extLst>
          </p:cNvPr>
          <p:cNvSpPr/>
          <p:nvPr/>
        </p:nvSpPr>
        <p:spPr>
          <a:xfrm>
            <a:off x="3558900" y="2078226"/>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3</a:t>
            </a:r>
          </a:p>
        </p:txBody>
      </p:sp>
    </p:spTree>
    <p:extLst>
      <p:ext uri="{BB962C8B-B14F-4D97-AF65-F5344CB8AC3E}">
        <p14:creationId xmlns:p14="http://schemas.microsoft.com/office/powerpoint/2010/main" val="711091211"/>
      </p:ext>
    </p:extLst>
  </p:cSld>
  <p:clrMapOvr>
    <a:masterClrMapping/>
  </p:clrMapOvr>
  <p:transition spd="slow">
    <p:wip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49B8FC-E505-1718-3341-ACFA05E8571A}"/>
              </a:ext>
            </a:extLst>
          </p:cNvPr>
          <p:cNvPicPr>
            <a:picLocks noChangeAspect="1"/>
          </p:cNvPicPr>
          <p:nvPr/>
        </p:nvPicPr>
        <p:blipFill rotWithShape="1">
          <a:blip r:embed="rId3"/>
          <a:srcRect t="19791" r="29459" b="8234"/>
          <a:stretch/>
        </p:blipFill>
        <p:spPr>
          <a:xfrm>
            <a:off x="686455" y="1373796"/>
            <a:ext cx="10618040" cy="4412392"/>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Ready For Approval</a:t>
            </a:r>
            <a:endParaRPr lang="en-US" sz="4400" b="0">
              <a:latin typeface="Arial"/>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81</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8" name="Rectangle: Rounded Corners 7">
            <a:extLst>
              <a:ext uri="{FF2B5EF4-FFF2-40B4-BE49-F238E27FC236}">
                <a16:creationId xmlns:a16="http://schemas.microsoft.com/office/drawing/2014/main" id="{AB035A6C-09D7-E2BB-96C1-13296B77E85D}"/>
              </a:ext>
            </a:extLst>
          </p:cNvPr>
          <p:cNvSpPr/>
          <p:nvPr/>
        </p:nvSpPr>
        <p:spPr>
          <a:xfrm>
            <a:off x="1467971" y="4492764"/>
            <a:ext cx="4904254" cy="1440139"/>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Change “Status” and “Creation Date” fields to search for saved requisitions</a:t>
            </a:r>
          </a:p>
        </p:txBody>
      </p:sp>
      <p:sp>
        <p:nvSpPr>
          <p:cNvPr id="10" name="Rectangle 9">
            <a:extLst>
              <a:ext uri="{FF2B5EF4-FFF2-40B4-BE49-F238E27FC236}">
                <a16:creationId xmlns:a16="http://schemas.microsoft.com/office/drawing/2014/main" id="{D9B2150E-7F5F-E738-7FBF-35A8340EC2A2}"/>
              </a:ext>
            </a:extLst>
          </p:cNvPr>
          <p:cNvSpPr/>
          <p:nvPr/>
        </p:nvSpPr>
        <p:spPr>
          <a:xfrm>
            <a:off x="4440050" y="3377902"/>
            <a:ext cx="3589571" cy="527125"/>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FE58BCE6-967E-D693-8C3A-81BCA09A5058}"/>
              </a:ext>
            </a:extLst>
          </p:cNvPr>
          <p:cNvSpPr/>
          <p:nvPr/>
        </p:nvSpPr>
        <p:spPr>
          <a:xfrm>
            <a:off x="7951519" y="3021371"/>
            <a:ext cx="2733043" cy="1297294"/>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3003844733"/>
      </p:ext>
    </p:extLst>
  </p:cSld>
  <p:clrMapOvr>
    <a:masterClrMapping/>
  </p:clrMapOvr>
  <p:transition spd="slow">
    <p:wip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B4E99F-3CB8-4DE3-86B1-A8E01694D550}"/>
              </a:ext>
            </a:extLst>
          </p:cNvPr>
          <p:cNvPicPr>
            <a:picLocks noChangeAspect="1"/>
          </p:cNvPicPr>
          <p:nvPr/>
        </p:nvPicPr>
        <p:blipFill rotWithShape="1">
          <a:blip r:embed="rId3"/>
          <a:srcRect l="3815" t="4653" b="11524"/>
          <a:stretch/>
        </p:blipFill>
        <p:spPr>
          <a:xfrm>
            <a:off x="686455" y="1362687"/>
            <a:ext cx="8372429" cy="4416459"/>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Ready For Approval</a:t>
            </a:r>
            <a:endParaRPr lang="en-US" sz="4400" b="0">
              <a:latin typeface="Arial"/>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8" name="Rectangle: Rounded Corners 7">
            <a:extLst>
              <a:ext uri="{FF2B5EF4-FFF2-40B4-BE49-F238E27FC236}">
                <a16:creationId xmlns:a16="http://schemas.microsoft.com/office/drawing/2014/main" id="{AB035A6C-09D7-E2BB-96C1-13296B77E85D}"/>
              </a:ext>
            </a:extLst>
          </p:cNvPr>
          <p:cNvSpPr/>
          <p:nvPr/>
        </p:nvSpPr>
        <p:spPr>
          <a:xfrm>
            <a:off x="1658471" y="4739929"/>
            <a:ext cx="4904254" cy="118945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buFont typeface="Arial" panose="020B0604020202020204" pitchFamily="34" charset="0"/>
              <a:buChar char="•"/>
            </a:pPr>
            <a:r>
              <a:rPr lang="en-US" sz="2000" b="1">
                <a:solidFill>
                  <a:schemeClr val="tx1">
                    <a:lumMod val="95000"/>
                    <a:lumOff val="5000"/>
                  </a:schemeClr>
                </a:solidFill>
                <a:latin typeface="Arial"/>
                <a:ea typeface="+mn-lt"/>
                <a:cs typeface="+mn-lt"/>
              </a:rPr>
              <a:t>Click “Status” field dropdown</a:t>
            </a:r>
            <a:br>
              <a:rPr lang="en-US" sz="2000" b="1">
                <a:solidFill>
                  <a:schemeClr val="tx1">
                    <a:lumMod val="95000"/>
                    <a:lumOff val="5000"/>
                  </a:schemeClr>
                </a:solidFill>
                <a:latin typeface="Arial"/>
                <a:ea typeface="+mn-lt"/>
                <a:cs typeface="+mn-lt"/>
              </a:rPr>
            </a:br>
            <a:r>
              <a:rPr lang="en-US" sz="1200" b="1">
                <a:solidFill>
                  <a:schemeClr val="tx1">
                    <a:lumMod val="95000"/>
                    <a:lumOff val="5000"/>
                  </a:schemeClr>
                </a:solidFill>
                <a:latin typeface="Arial"/>
                <a:ea typeface="+mn-lt"/>
                <a:cs typeface="+mn-lt"/>
              </a:rPr>
              <a:t> </a:t>
            </a:r>
          </a:p>
          <a:p>
            <a:pPr marL="342900" indent="-342900">
              <a:buFont typeface="Arial" panose="020B0604020202020204" pitchFamily="34" charset="0"/>
              <a:buChar char="•"/>
            </a:pPr>
            <a:r>
              <a:rPr lang="en-US" sz="2000" b="1">
                <a:solidFill>
                  <a:schemeClr val="tx1">
                    <a:lumMod val="95000"/>
                    <a:lumOff val="5000"/>
                  </a:schemeClr>
                </a:solidFill>
                <a:latin typeface="Arial"/>
                <a:ea typeface="+mn-lt"/>
                <a:cs typeface="+mn-lt"/>
              </a:rPr>
              <a:t>Change “Status” to “</a:t>
            </a:r>
            <a:r>
              <a:rPr lang="en-US" sz="2000" b="1" i="1">
                <a:solidFill>
                  <a:schemeClr val="tx1">
                    <a:lumMod val="95000"/>
                    <a:lumOff val="5000"/>
                  </a:schemeClr>
                </a:solidFill>
                <a:latin typeface="Arial"/>
                <a:ea typeface="+mn-lt"/>
                <a:cs typeface="+mn-lt"/>
              </a:rPr>
              <a:t>Any</a:t>
            </a:r>
            <a:r>
              <a:rPr lang="en-US" sz="2000" b="1">
                <a:solidFill>
                  <a:schemeClr val="tx1">
                    <a:lumMod val="95000"/>
                    <a:lumOff val="5000"/>
                  </a:schemeClr>
                </a:solidFill>
                <a:latin typeface="Arial"/>
                <a:ea typeface="+mn-lt"/>
                <a:cs typeface="+mn-lt"/>
              </a:rPr>
              <a:t>”</a:t>
            </a:r>
          </a:p>
        </p:txBody>
      </p:sp>
      <p:sp>
        <p:nvSpPr>
          <p:cNvPr id="10" name="Rectangle 9">
            <a:extLst>
              <a:ext uri="{FF2B5EF4-FFF2-40B4-BE49-F238E27FC236}">
                <a16:creationId xmlns:a16="http://schemas.microsoft.com/office/drawing/2014/main" id="{120F6676-CC1F-F868-2A67-1B4B6C3774B9}"/>
              </a:ext>
            </a:extLst>
          </p:cNvPr>
          <p:cNvSpPr/>
          <p:nvPr/>
        </p:nvSpPr>
        <p:spPr>
          <a:xfrm>
            <a:off x="2858675" y="3521287"/>
            <a:ext cx="2475371" cy="502074"/>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FE58BCE6-967E-D693-8C3A-81BCA09A5058}"/>
              </a:ext>
            </a:extLst>
          </p:cNvPr>
          <p:cNvSpPr/>
          <p:nvPr/>
        </p:nvSpPr>
        <p:spPr>
          <a:xfrm>
            <a:off x="5334046" y="3021370"/>
            <a:ext cx="3457529" cy="1297294"/>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cs typeface="Arial"/>
              </a:rPr>
              <a:t>Click “Status” Dropdown</a:t>
            </a:r>
          </a:p>
        </p:txBody>
      </p:sp>
      <p:sp>
        <p:nvSpPr>
          <p:cNvPr id="4" name="Oval 3">
            <a:extLst>
              <a:ext uri="{FF2B5EF4-FFF2-40B4-BE49-F238E27FC236}">
                <a16:creationId xmlns:a16="http://schemas.microsoft.com/office/drawing/2014/main" id="{893C653A-0D12-0287-B145-8B30FBEC645A}"/>
              </a:ext>
            </a:extLst>
          </p:cNvPr>
          <p:cNvSpPr/>
          <p:nvPr/>
        </p:nvSpPr>
        <p:spPr>
          <a:xfrm>
            <a:off x="5305471" y="2836982"/>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4</a:t>
            </a:r>
          </a:p>
        </p:txBody>
      </p:sp>
    </p:spTree>
    <p:extLst>
      <p:ext uri="{BB962C8B-B14F-4D97-AF65-F5344CB8AC3E}">
        <p14:creationId xmlns:p14="http://schemas.microsoft.com/office/powerpoint/2010/main" val="2129024313"/>
      </p:ext>
    </p:extLst>
  </p:cSld>
  <p:clrMapOvr>
    <a:masterClrMapping/>
  </p:clrMapOvr>
  <p:transition spd="slow">
    <p:wip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19E5E0-BC1C-DFB2-EB7E-D60A8D1216E9}"/>
              </a:ext>
            </a:extLst>
          </p:cNvPr>
          <p:cNvPicPr>
            <a:picLocks noChangeAspect="1"/>
          </p:cNvPicPr>
          <p:nvPr/>
        </p:nvPicPr>
        <p:blipFill rotWithShape="1">
          <a:blip r:embed="rId3"/>
          <a:srcRect r="27110" b="12762"/>
          <a:stretch/>
        </p:blipFill>
        <p:spPr>
          <a:xfrm>
            <a:off x="695980" y="1332204"/>
            <a:ext cx="8800445" cy="4495575"/>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Ready For Approval</a:t>
            </a:r>
            <a:endParaRPr lang="en-US" sz="4400" b="0">
              <a:latin typeface="Arial"/>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6" name="Arrow: Left 5">
            <a:extLst>
              <a:ext uri="{FF2B5EF4-FFF2-40B4-BE49-F238E27FC236}">
                <a16:creationId xmlns:a16="http://schemas.microsoft.com/office/drawing/2014/main" id="{FE58BCE6-967E-D693-8C3A-81BCA09A5058}"/>
              </a:ext>
            </a:extLst>
          </p:cNvPr>
          <p:cNvSpPr/>
          <p:nvPr/>
        </p:nvSpPr>
        <p:spPr>
          <a:xfrm>
            <a:off x="5406168" y="3449885"/>
            <a:ext cx="3724229" cy="1235470"/>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cs typeface="Arial"/>
              </a:rPr>
              <a:t>Click “Creation Date” Dropdown</a:t>
            </a:r>
          </a:p>
        </p:txBody>
      </p:sp>
      <p:sp>
        <p:nvSpPr>
          <p:cNvPr id="4" name="Oval 3">
            <a:extLst>
              <a:ext uri="{FF2B5EF4-FFF2-40B4-BE49-F238E27FC236}">
                <a16:creationId xmlns:a16="http://schemas.microsoft.com/office/drawing/2014/main" id="{893C653A-0D12-0287-B145-8B30FBEC645A}"/>
              </a:ext>
            </a:extLst>
          </p:cNvPr>
          <p:cNvSpPr/>
          <p:nvPr/>
        </p:nvSpPr>
        <p:spPr>
          <a:xfrm>
            <a:off x="4786235" y="4193540"/>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5</a:t>
            </a:r>
          </a:p>
        </p:txBody>
      </p:sp>
      <p:sp>
        <p:nvSpPr>
          <p:cNvPr id="8" name="Rectangle: Rounded Corners 7">
            <a:extLst>
              <a:ext uri="{FF2B5EF4-FFF2-40B4-BE49-F238E27FC236}">
                <a16:creationId xmlns:a16="http://schemas.microsoft.com/office/drawing/2014/main" id="{AB035A6C-09D7-E2BB-96C1-13296B77E85D}"/>
              </a:ext>
            </a:extLst>
          </p:cNvPr>
          <p:cNvSpPr/>
          <p:nvPr/>
        </p:nvSpPr>
        <p:spPr>
          <a:xfrm>
            <a:off x="2057934" y="1964096"/>
            <a:ext cx="4038066" cy="152821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8600" indent="-228600">
              <a:buFont typeface="Arial" panose="020B0604020202020204" pitchFamily="34" charset="0"/>
              <a:buChar char="•"/>
            </a:pPr>
            <a:r>
              <a:rPr lang="en-US" sz="2000" b="1">
                <a:solidFill>
                  <a:schemeClr val="tx1">
                    <a:lumMod val="95000"/>
                    <a:lumOff val="5000"/>
                  </a:schemeClr>
                </a:solidFill>
                <a:latin typeface="Arial"/>
                <a:ea typeface="+mn-lt"/>
                <a:cs typeface="+mn-lt"/>
              </a:rPr>
              <a:t>Click “Creation Date” field dropdown</a:t>
            </a:r>
            <a:br>
              <a:rPr lang="en-US" sz="2000" b="1">
                <a:solidFill>
                  <a:schemeClr val="tx1">
                    <a:lumMod val="95000"/>
                    <a:lumOff val="5000"/>
                  </a:schemeClr>
                </a:solidFill>
                <a:latin typeface="Arial"/>
                <a:ea typeface="+mn-lt"/>
                <a:cs typeface="+mn-lt"/>
              </a:rPr>
            </a:br>
            <a:r>
              <a:rPr lang="en-US" sz="1000" b="1">
                <a:solidFill>
                  <a:schemeClr val="tx1">
                    <a:lumMod val="95000"/>
                    <a:lumOff val="5000"/>
                  </a:schemeClr>
                </a:solidFill>
                <a:latin typeface="Arial"/>
                <a:ea typeface="+mn-lt"/>
                <a:cs typeface="+mn-lt"/>
              </a:rPr>
              <a:t>  </a:t>
            </a:r>
          </a:p>
          <a:p>
            <a:pPr marL="228600" indent="-228600">
              <a:buFont typeface="Arial" panose="020B0604020202020204" pitchFamily="34" charset="0"/>
              <a:buChar char="•"/>
            </a:pPr>
            <a:r>
              <a:rPr lang="en-US" sz="2000" b="1">
                <a:solidFill>
                  <a:schemeClr val="tx1">
                    <a:lumMod val="95000"/>
                    <a:lumOff val="5000"/>
                  </a:schemeClr>
                </a:solidFill>
                <a:latin typeface="Arial"/>
                <a:ea typeface="+mn-lt"/>
                <a:cs typeface="+mn-lt"/>
              </a:rPr>
              <a:t>Change “Creation Date” to “</a:t>
            </a:r>
            <a:r>
              <a:rPr lang="en-US" sz="2000" b="1" i="1">
                <a:solidFill>
                  <a:schemeClr val="tx1">
                    <a:lumMod val="95000"/>
                    <a:lumOff val="5000"/>
                  </a:schemeClr>
                </a:solidFill>
                <a:latin typeface="Arial"/>
                <a:ea typeface="+mn-lt"/>
                <a:cs typeface="+mn-lt"/>
              </a:rPr>
              <a:t>Last 12 Months</a:t>
            </a:r>
            <a:r>
              <a:rPr lang="en-US" sz="2000" b="1">
                <a:solidFill>
                  <a:schemeClr val="tx1">
                    <a:lumMod val="95000"/>
                    <a:lumOff val="5000"/>
                  </a:schemeClr>
                </a:solidFill>
                <a:latin typeface="Arial"/>
                <a:ea typeface="+mn-lt"/>
                <a:cs typeface="+mn-lt"/>
              </a:rPr>
              <a:t>”</a:t>
            </a:r>
          </a:p>
        </p:txBody>
      </p:sp>
      <p:sp>
        <p:nvSpPr>
          <p:cNvPr id="10" name="Rectangle 9">
            <a:extLst>
              <a:ext uri="{FF2B5EF4-FFF2-40B4-BE49-F238E27FC236}">
                <a16:creationId xmlns:a16="http://schemas.microsoft.com/office/drawing/2014/main" id="{23DAC3AE-EE95-299A-6CEA-B20565FB88BF}"/>
              </a:ext>
            </a:extLst>
          </p:cNvPr>
          <p:cNvSpPr/>
          <p:nvPr/>
        </p:nvSpPr>
        <p:spPr>
          <a:xfrm>
            <a:off x="2880190" y="5450128"/>
            <a:ext cx="2525978" cy="356136"/>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0232267"/>
      </p:ext>
    </p:extLst>
  </p:cSld>
  <p:clrMapOvr>
    <a:masterClrMapping/>
  </p:clrMapOvr>
  <p:transition spd="slow">
    <p:wip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81A6F80-1FD5-7C7C-D99E-A10AEC199B16}"/>
              </a:ext>
            </a:extLst>
          </p:cNvPr>
          <p:cNvPicPr>
            <a:picLocks noChangeAspect="1"/>
          </p:cNvPicPr>
          <p:nvPr/>
        </p:nvPicPr>
        <p:blipFill>
          <a:blip r:embed="rId3"/>
          <a:stretch>
            <a:fillRect/>
          </a:stretch>
        </p:blipFill>
        <p:spPr>
          <a:xfrm>
            <a:off x="514327" y="1086114"/>
            <a:ext cx="10910289" cy="4833796"/>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314964"/>
            <a:ext cx="10618040" cy="681456"/>
          </a:xfrm>
          <a:ln w="28575">
            <a:solidFill>
              <a:schemeClr val="tx1"/>
            </a:solidFill>
          </a:ln>
        </p:spPr>
        <p:txBody>
          <a:bodyPr lIns="91440" tIns="45720" rIns="91440" bIns="45720" anchor="t"/>
          <a:lstStyle/>
          <a:p>
            <a:pPr algn="ctr"/>
            <a:r>
              <a:rPr lang="en-US" sz="4400">
                <a:latin typeface="Arial"/>
                <a:cs typeface="Arial"/>
              </a:rPr>
              <a:t>Ready For Approval</a:t>
            </a:r>
            <a:endParaRPr lang="en-US" sz="4400" b="0">
              <a:latin typeface="Arial"/>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8" name="Rectangle: Rounded Corners 7">
            <a:extLst>
              <a:ext uri="{FF2B5EF4-FFF2-40B4-BE49-F238E27FC236}">
                <a16:creationId xmlns:a16="http://schemas.microsoft.com/office/drawing/2014/main" id="{AB035A6C-09D7-E2BB-96C1-13296B77E85D}"/>
              </a:ext>
            </a:extLst>
          </p:cNvPr>
          <p:cNvSpPr/>
          <p:nvPr/>
        </p:nvSpPr>
        <p:spPr>
          <a:xfrm>
            <a:off x="4385172" y="2129165"/>
            <a:ext cx="4038066" cy="152821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cs typeface="Arial"/>
              </a:rPr>
              <a:t>Click hyperlinked number in “Transaction” column to view requisition</a:t>
            </a:r>
          </a:p>
        </p:txBody>
      </p:sp>
      <p:sp>
        <p:nvSpPr>
          <p:cNvPr id="10" name="Rectangle 9">
            <a:extLst>
              <a:ext uri="{FF2B5EF4-FFF2-40B4-BE49-F238E27FC236}">
                <a16:creationId xmlns:a16="http://schemas.microsoft.com/office/drawing/2014/main" id="{23DAC3AE-EE95-299A-6CEA-B20565FB88BF}"/>
              </a:ext>
            </a:extLst>
          </p:cNvPr>
          <p:cNvSpPr/>
          <p:nvPr/>
        </p:nvSpPr>
        <p:spPr>
          <a:xfrm>
            <a:off x="1848960" y="3837404"/>
            <a:ext cx="1034089" cy="2082506"/>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FE58BCE6-967E-D693-8C3A-81BCA09A5058}"/>
              </a:ext>
            </a:extLst>
          </p:cNvPr>
          <p:cNvSpPr/>
          <p:nvPr/>
        </p:nvSpPr>
        <p:spPr>
          <a:xfrm>
            <a:off x="2705999" y="4230230"/>
            <a:ext cx="2446913" cy="940397"/>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cs typeface="Arial"/>
              </a:rPr>
              <a:t>Click hyperlink</a:t>
            </a:r>
          </a:p>
        </p:txBody>
      </p:sp>
      <p:sp>
        <p:nvSpPr>
          <p:cNvPr id="4" name="Oval 3">
            <a:extLst>
              <a:ext uri="{FF2B5EF4-FFF2-40B4-BE49-F238E27FC236}">
                <a16:creationId xmlns:a16="http://schemas.microsoft.com/office/drawing/2014/main" id="{893C653A-0D12-0287-B145-8B30FBEC645A}"/>
              </a:ext>
            </a:extLst>
          </p:cNvPr>
          <p:cNvSpPr/>
          <p:nvPr/>
        </p:nvSpPr>
        <p:spPr>
          <a:xfrm>
            <a:off x="1462940" y="3597750"/>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6</a:t>
            </a:r>
          </a:p>
        </p:txBody>
      </p:sp>
    </p:spTree>
    <p:extLst>
      <p:ext uri="{BB962C8B-B14F-4D97-AF65-F5344CB8AC3E}">
        <p14:creationId xmlns:p14="http://schemas.microsoft.com/office/powerpoint/2010/main" val="2924727756"/>
      </p:ext>
    </p:extLst>
  </p:cSld>
  <p:clrMapOvr>
    <a:masterClrMapping/>
  </p:clrMapOvr>
  <p:transition spd="slow">
    <p:wip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7EF3AF-3E16-9A59-7DD8-C8D88D7454C0}"/>
              </a:ext>
            </a:extLst>
          </p:cNvPr>
          <p:cNvPicPr>
            <a:picLocks noChangeAspect="1"/>
          </p:cNvPicPr>
          <p:nvPr/>
        </p:nvPicPr>
        <p:blipFill rotWithShape="1">
          <a:blip r:embed="rId3"/>
          <a:srcRect l="5049" b="8534"/>
          <a:stretch/>
        </p:blipFill>
        <p:spPr>
          <a:xfrm>
            <a:off x="544521" y="1102914"/>
            <a:ext cx="11102958" cy="3856361"/>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314964"/>
            <a:ext cx="10618040" cy="681456"/>
          </a:xfrm>
          <a:ln w="28575">
            <a:solidFill>
              <a:schemeClr val="tx1"/>
            </a:solidFill>
          </a:ln>
        </p:spPr>
        <p:txBody>
          <a:bodyPr lIns="91440" tIns="45720" rIns="91440" bIns="45720" anchor="t"/>
          <a:lstStyle/>
          <a:p>
            <a:pPr algn="ctr"/>
            <a:r>
              <a:rPr lang="en-US" sz="4400">
                <a:latin typeface="Arial"/>
                <a:cs typeface="Arial"/>
              </a:rPr>
              <a:t>Ready For Approval</a:t>
            </a:r>
            <a:endParaRPr lang="en-US" sz="4400" b="0">
              <a:latin typeface="Arial"/>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8" name="Rectangle: Rounded Corners 7">
            <a:extLst>
              <a:ext uri="{FF2B5EF4-FFF2-40B4-BE49-F238E27FC236}">
                <a16:creationId xmlns:a16="http://schemas.microsoft.com/office/drawing/2014/main" id="{AB035A6C-09D7-E2BB-96C1-13296B77E85D}"/>
              </a:ext>
            </a:extLst>
          </p:cNvPr>
          <p:cNvSpPr/>
          <p:nvPr/>
        </p:nvSpPr>
        <p:spPr>
          <a:xfrm>
            <a:off x="4248876" y="4725281"/>
            <a:ext cx="4038066" cy="1029805"/>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Update all requisitions in “Draft” status </a:t>
            </a:r>
          </a:p>
        </p:txBody>
      </p:sp>
      <p:sp>
        <p:nvSpPr>
          <p:cNvPr id="10" name="Rectangle 9">
            <a:extLst>
              <a:ext uri="{FF2B5EF4-FFF2-40B4-BE49-F238E27FC236}">
                <a16:creationId xmlns:a16="http://schemas.microsoft.com/office/drawing/2014/main" id="{23DAC3AE-EE95-299A-6CEA-B20565FB88BF}"/>
              </a:ext>
            </a:extLst>
          </p:cNvPr>
          <p:cNvSpPr/>
          <p:nvPr/>
        </p:nvSpPr>
        <p:spPr>
          <a:xfrm>
            <a:off x="8071785" y="3506993"/>
            <a:ext cx="900087" cy="971218"/>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93C653A-0D12-0287-B145-8B30FBEC645A}"/>
              </a:ext>
            </a:extLst>
          </p:cNvPr>
          <p:cNvSpPr/>
          <p:nvPr/>
        </p:nvSpPr>
        <p:spPr>
          <a:xfrm>
            <a:off x="8213411" y="3057966"/>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7</a:t>
            </a:r>
          </a:p>
        </p:txBody>
      </p:sp>
      <p:sp>
        <p:nvSpPr>
          <p:cNvPr id="7" name="Arrow: Left 6">
            <a:extLst>
              <a:ext uri="{FF2B5EF4-FFF2-40B4-BE49-F238E27FC236}">
                <a16:creationId xmlns:a16="http://schemas.microsoft.com/office/drawing/2014/main" id="{85A22A22-6990-D177-CD8B-C6523B22EA9A}"/>
              </a:ext>
            </a:extLst>
          </p:cNvPr>
          <p:cNvSpPr/>
          <p:nvPr/>
        </p:nvSpPr>
        <p:spPr>
          <a:xfrm>
            <a:off x="8899280" y="3613323"/>
            <a:ext cx="1507863" cy="940397"/>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3159851488"/>
      </p:ext>
    </p:extLst>
  </p:cSld>
  <p:clrMapOvr>
    <a:masterClrMapping/>
  </p:clrMapOvr>
  <p:transition spd="slow">
    <p:wip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850FD21-4E40-70B0-7ED4-4B964879D4D6}"/>
              </a:ext>
            </a:extLst>
          </p:cNvPr>
          <p:cNvPicPr>
            <a:picLocks noChangeAspect="1"/>
          </p:cNvPicPr>
          <p:nvPr/>
        </p:nvPicPr>
        <p:blipFill rotWithShape="1">
          <a:blip r:embed="rId3"/>
          <a:srcRect l="23850" t="8828"/>
          <a:stretch/>
        </p:blipFill>
        <p:spPr>
          <a:xfrm>
            <a:off x="417514" y="1179784"/>
            <a:ext cx="11197108" cy="4269052"/>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314964"/>
            <a:ext cx="10618040" cy="681456"/>
          </a:xfrm>
          <a:ln w="28575">
            <a:solidFill>
              <a:schemeClr val="tx1"/>
            </a:solidFill>
          </a:ln>
        </p:spPr>
        <p:txBody>
          <a:bodyPr lIns="91440" tIns="45720" rIns="91440" bIns="45720" anchor="t"/>
          <a:lstStyle/>
          <a:p>
            <a:pPr algn="ctr"/>
            <a:r>
              <a:rPr lang="en-US" sz="4400">
                <a:latin typeface="Arial"/>
                <a:cs typeface="Arial"/>
              </a:rPr>
              <a:t>Ready For Approval</a:t>
            </a:r>
            <a:endParaRPr lang="en-US" sz="4400" b="0">
              <a:latin typeface="Arial"/>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8" name="Rectangle: Rounded Corners 7">
            <a:extLst>
              <a:ext uri="{FF2B5EF4-FFF2-40B4-BE49-F238E27FC236}">
                <a16:creationId xmlns:a16="http://schemas.microsoft.com/office/drawing/2014/main" id="{AB035A6C-09D7-E2BB-96C1-13296B77E85D}"/>
              </a:ext>
            </a:extLst>
          </p:cNvPr>
          <p:cNvSpPr/>
          <p:nvPr/>
        </p:nvSpPr>
        <p:spPr>
          <a:xfrm>
            <a:off x="4162815" y="3165422"/>
            <a:ext cx="4038066" cy="1029805"/>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To update requisition, click the “Change” button</a:t>
            </a:r>
          </a:p>
        </p:txBody>
      </p:sp>
      <p:sp>
        <p:nvSpPr>
          <p:cNvPr id="10" name="Rectangle 9">
            <a:extLst>
              <a:ext uri="{FF2B5EF4-FFF2-40B4-BE49-F238E27FC236}">
                <a16:creationId xmlns:a16="http://schemas.microsoft.com/office/drawing/2014/main" id="{23DAC3AE-EE95-299A-6CEA-B20565FB88BF}"/>
              </a:ext>
            </a:extLst>
          </p:cNvPr>
          <p:cNvSpPr/>
          <p:nvPr/>
        </p:nvSpPr>
        <p:spPr>
          <a:xfrm>
            <a:off x="9620890" y="4991548"/>
            <a:ext cx="900087" cy="457288"/>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93C653A-0D12-0287-B145-8B30FBEC645A}"/>
              </a:ext>
            </a:extLst>
          </p:cNvPr>
          <p:cNvSpPr/>
          <p:nvPr/>
        </p:nvSpPr>
        <p:spPr>
          <a:xfrm>
            <a:off x="9760966" y="4522310"/>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8</a:t>
            </a:r>
          </a:p>
        </p:txBody>
      </p:sp>
      <p:sp>
        <p:nvSpPr>
          <p:cNvPr id="16" name="Arrow: Left 15">
            <a:extLst>
              <a:ext uri="{FF2B5EF4-FFF2-40B4-BE49-F238E27FC236}">
                <a16:creationId xmlns:a16="http://schemas.microsoft.com/office/drawing/2014/main" id="{CC7A0769-B303-DC11-D3C7-12AA84C72A61}"/>
              </a:ext>
            </a:extLst>
          </p:cNvPr>
          <p:cNvSpPr/>
          <p:nvPr/>
        </p:nvSpPr>
        <p:spPr>
          <a:xfrm flipH="1">
            <a:off x="8200881" y="4790407"/>
            <a:ext cx="1507863" cy="940397"/>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cs typeface="Arial"/>
              </a:rPr>
              <a:t>Click</a:t>
            </a:r>
          </a:p>
        </p:txBody>
      </p:sp>
    </p:spTree>
    <p:extLst>
      <p:ext uri="{BB962C8B-B14F-4D97-AF65-F5344CB8AC3E}">
        <p14:creationId xmlns:p14="http://schemas.microsoft.com/office/powerpoint/2010/main" val="1190215345"/>
      </p:ext>
    </p:extLst>
  </p:cSld>
  <p:clrMapOvr>
    <a:masterClrMapping/>
  </p:clrMapOvr>
  <p:transition spd="slow">
    <p:wip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A6C2F52-0CA7-EDD9-B0FE-38AD81EC2E63}"/>
              </a:ext>
            </a:extLst>
          </p:cNvPr>
          <p:cNvPicPr>
            <a:picLocks noChangeAspect="1"/>
          </p:cNvPicPr>
          <p:nvPr/>
        </p:nvPicPr>
        <p:blipFill>
          <a:blip r:embed="rId3"/>
          <a:stretch>
            <a:fillRect/>
          </a:stretch>
        </p:blipFill>
        <p:spPr>
          <a:xfrm>
            <a:off x="655563" y="1336477"/>
            <a:ext cx="10745956" cy="3759152"/>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Ready for Approval</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Rounded Corners 2">
            <a:extLst>
              <a:ext uri="{FF2B5EF4-FFF2-40B4-BE49-F238E27FC236}">
                <a16:creationId xmlns:a16="http://schemas.microsoft.com/office/drawing/2014/main" id="{0323B66B-9BA2-FCD1-A43D-EEAEB9CCC289}"/>
              </a:ext>
            </a:extLst>
          </p:cNvPr>
          <p:cNvSpPr/>
          <p:nvPr/>
        </p:nvSpPr>
        <p:spPr>
          <a:xfrm>
            <a:off x="10611081"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15" name="Rectangle 14">
            <a:extLst>
              <a:ext uri="{FF2B5EF4-FFF2-40B4-BE49-F238E27FC236}">
                <a16:creationId xmlns:a16="http://schemas.microsoft.com/office/drawing/2014/main" id="{C8997EE0-C3BE-1E86-CB2C-56E76DDF4C26}"/>
              </a:ext>
            </a:extLst>
          </p:cNvPr>
          <p:cNvSpPr/>
          <p:nvPr/>
        </p:nvSpPr>
        <p:spPr>
          <a:xfrm>
            <a:off x="2362660" y="3224772"/>
            <a:ext cx="2073770" cy="1271923"/>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9233301-0A68-4509-B6A1-18753CDA53E2}"/>
              </a:ext>
            </a:extLst>
          </p:cNvPr>
          <p:cNvSpPr/>
          <p:nvPr/>
        </p:nvSpPr>
        <p:spPr>
          <a:xfrm>
            <a:off x="6203203" y="3224772"/>
            <a:ext cx="1526529" cy="1271923"/>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DE98ECD-7B4C-1C37-A7BC-50D5527C633E}"/>
              </a:ext>
            </a:extLst>
          </p:cNvPr>
          <p:cNvSpPr/>
          <p:nvPr/>
        </p:nvSpPr>
        <p:spPr>
          <a:xfrm>
            <a:off x="655563" y="3224772"/>
            <a:ext cx="452475" cy="1271923"/>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Line arrow: Straight with solid fill">
            <a:extLst>
              <a:ext uri="{FF2B5EF4-FFF2-40B4-BE49-F238E27FC236}">
                <a16:creationId xmlns:a16="http://schemas.microsoft.com/office/drawing/2014/main" id="{F7170AE5-C206-BFE1-D99B-7A64B114F2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366342" flipV="1">
            <a:off x="3408275" y="4098093"/>
            <a:ext cx="2073493" cy="1724291"/>
          </a:xfrm>
          <a:prstGeom prst="rect">
            <a:avLst/>
          </a:prstGeom>
        </p:spPr>
      </p:pic>
      <p:pic>
        <p:nvPicPr>
          <p:cNvPr id="19" name="Graphic 18" descr="Line arrow: Straight with solid fill">
            <a:extLst>
              <a:ext uri="{FF2B5EF4-FFF2-40B4-BE49-F238E27FC236}">
                <a16:creationId xmlns:a16="http://schemas.microsoft.com/office/drawing/2014/main" id="{BBA632EA-F244-0F69-6BCA-B55E83DF07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139340" flipH="1" flipV="1">
            <a:off x="5021990" y="3970544"/>
            <a:ext cx="1629057" cy="2061150"/>
          </a:xfrm>
          <a:prstGeom prst="rect">
            <a:avLst/>
          </a:prstGeom>
        </p:spPr>
      </p:pic>
      <p:sp>
        <p:nvSpPr>
          <p:cNvPr id="6" name="Rectangle: Rounded Corners 5">
            <a:extLst>
              <a:ext uri="{FF2B5EF4-FFF2-40B4-BE49-F238E27FC236}">
                <a16:creationId xmlns:a16="http://schemas.microsoft.com/office/drawing/2014/main" id="{389FAA5F-CF2D-62A6-9FF7-90C6CFCBC3E4}"/>
              </a:ext>
            </a:extLst>
          </p:cNvPr>
          <p:cNvSpPr/>
          <p:nvPr/>
        </p:nvSpPr>
        <p:spPr>
          <a:xfrm>
            <a:off x="3278679" y="5134537"/>
            <a:ext cx="4053724" cy="898556"/>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a:t>
            </a:r>
            <a:r>
              <a:rPr lang="en-US" sz="2000" b="1" i="1">
                <a:solidFill>
                  <a:schemeClr val="tx1">
                    <a:lumMod val="95000"/>
                    <a:lumOff val="5000"/>
                  </a:schemeClr>
                </a:solidFill>
                <a:latin typeface="Arial"/>
                <a:ea typeface="+mn-lt"/>
                <a:cs typeface="+mn-lt"/>
              </a:rPr>
              <a:t>Quantity</a:t>
            </a:r>
            <a:r>
              <a:rPr lang="en-US" sz="2000" b="1">
                <a:solidFill>
                  <a:schemeClr val="tx1">
                    <a:lumMod val="95000"/>
                    <a:lumOff val="5000"/>
                  </a:schemeClr>
                </a:solidFill>
                <a:latin typeface="Arial"/>
                <a:ea typeface="+mn-lt"/>
                <a:cs typeface="+mn-lt"/>
              </a:rPr>
              <a:t>” and “</a:t>
            </a:r>
            <a:r>
              <a:rPr lang="en-US" sz="2000" b="1" i="1">
                <a:solidFill>
                  <a:schemeClr val="tx1">
                    <a:lumMod val="95000"/>
                    <a:lumOff val="5000"/>
                  </a:schemeClr>
                </a:solidFill>
                <a:latin typeface="Arial"/>
                <a:ea typeface="+mn-lt"/>
                <a:cs typeface="+mn-lt"/>
              </a:rPr>
              <a:t>User Status</a:t>
            </a:r>
            <a:r>
              <a:rPr lang="en-US" sz="2000" b="1">
                <a:solidFill>
                  <a:schemeClr val="tx1">
                    <a:lumMod val="95000"/>
                    <a:lumOff val="5000"/>
                  </a:schemeClr>
                </a:solidFill>
                <a:latin typeface="Arial"/>
                <a:ea typeface="+mn-lt"/>
                <a:cs typeface="+mn-lt"/>
              </a:rPr>
              <a:t>” </a:t>
            </a:r>
            <a:br>
              <a:rPr lang="en-US" sz="2000" b="1">
                <a:solidFill>
                  <a:schemeClr val="tx1">
                    <a:lumMod val="95000"/>
                    <a:lumOff val="5000"/>
                  </a:schemeClr>
                </a:solidFill>
                <a:latin typeface="Arial"/>
                <a:ea typeface="+mn-lt"/>
                <a:cs typeface="+mn-lt"/>
              </a:rPr>
            </a:br>
            <a:r>
              <a:rPr lang="en-US" sz="2000" b="1">
                <a:solidFill>
                  <a:schemeClr val="tx1">
                    <a:lumMod val="95000"/>
                    <a:lumOff val="5000"/>
                  </a:schemeClr>
                </a:solidFill>
                <a:latin typeface="Arial"/>
                <a:ea typeface="+mn-lt"/>
                <a:cs typeface="+mn-lt"/>
              </a:rPr>
              <a:t>fields are now editable</a:t>
            </a:r>
          </a:p>
        </p:txBody>
      </p:sp>
      <p:pic>
        <p:nvPicPr>
          <p:cNvPr id="21" name="Graphic 20" descr="Line arrow: Straight with solid fill">
            <a:extLst>
              <a:ext uri="{FF2B5EF4-FFF2-40B4-BE49-F238E27FC236}">
                <a16:creationId xmlns:a16="http://schemas.microsoft.com/office/drawing/2014/main" id="{4946AD0C-1F45-6EB3-982A-912A51AB5E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027959">
            <a:off x="419632" y="1904160"/>
            <a:ext cx="1592434" cy="1724291"/>
          </a:xfrm>
          <a:prstGeom prst="rect">
            <a:avLst/>
          </a:prstGeom>
        </p:spPr>
      </p:pic>
      <p:sp>
        <p:nvSpPr>
          <p:cNvPr id="20" name="Rectangle: Rounded Corners 19">
            <a:extLst>
              <a:ext uri="{FF2B5EF4-FFF2-40B4-BE49-F238E27FC236}">
                <a16:creationId xmlns:a16="http://schemas.microsoft.com/office/drawing/2014/main" id="{FA397840-AAE4-F841-4F47-92E2B6834B9F}"/>
              </a:ext>
            </a:extLst>
          </p:cNvPr>
          <p:cNvSpPr/>
          <p:nvPr/>
        </p:nvSpPr>
        <p:spPr>
          <a:xfrm>
            <a:off x="390417" y="1649963"/>
            <a:ext cx="2408480" cy="1038918"/>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Click down arrow icon to edit Delivery Point</a:t>
            </a:r>
          </a:p>
        </p:txBody>
      </p:sp>
    </p:spTree>
    <p:extLst>
      <p:ext uri="{BB962C8B-B14F-4D97-AF65-F5344CB8AC3E}">
        <p14:creationId xmlns:p14="http://schemas.microsoft.com/office/powerpoint/2010/main" val="1534035279"/>
      </p:ext>
    </p:extLst>
  </p:cSld>
  <p:clrMapOvr>
    <a:masterClrMapping/>
  </p:clrMapOvr>
  <p:transition spd="slow">
    <p:wip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A6C2F52-0CA7-EDD9-B0FE-38AD81EC2E63}"/>
              </a:ext>
            </a:extLst>
          </p:cNvPr>
          <p:cNvPicPr>
            <a:picLocks noChangeAspect="1"/>
          </p:cNvPicPr>
          <p:nvPr/>
        </p:nvPicPr>
        <p:blipFill>
          <a:blip r:embed="rId3"/>
          <a:stretch>
            <a:fillRect/>
          </a:stretch>
        </p:blipFill>
        <p:spPr>
          <a:xfrm>
            <a:off x="655563" y="1648459"/>
            <a:ext cx="10745956" cy="3759152"/>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Ready for Approval</a:t>
            </a: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Rounded Corners 2">
            <a:extLst>
              <a:ext uri="{FF2B5EF4-FFF2-40B4-BE49-F238E27FC236}">
                <a16:creationId xmlns:a16="http://schemas.microsoft.com/office/drawing/2014/main" id="{0323B66B-9BA2-FCD1-A43D-EEAEB9CCC289}"/>
              </a:ext>
            </a:extLst>
          </p:cNvPr>
          <p:cNvSpPr/>
          <p:nvPr/>
        </p:nvSpPr>
        <p:spPr>
          <a:xfrm>
            <a:off x="10611081"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15" name="Rectangle 14">
            <a:extLst>
              <a:ext uri="{FF2B5EF4-FFF2-40B4-BE49-F238E27FC236}">
                <a16:creationId xmlns:a16="http://schemas.microsoft.com/office/drawing/2014/main" id="{C8997EE0-C3BE-1E86-CB2C-56E76DDF4C26}"/>
              </a:ext>
            </a:extLst>
          </p:cNvPr>
          <p:cNvSpPr/>
          <p:nvPr/>
        </p:nvSpPr>
        <p:spPr>
          <a:xfrm>
            <a:off x="2362660" y="3536754"/>
            <a:ext cx="2073770" cy="1271923"/>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89FAA5F-CF2D-62A6-9FF7-90C6CFCBC3E4}"/>
              </a:ext>
            </a:extLst>
          </p:cNvPr>
          <p:cNvSpPr/>
          <p:nvPr/>
        </p:nvSpPr>
        <p:spPr>
          <a:xfrm>
            <a:off x="3399545" y="1411880"/>
            <a:ext cx="5432484" cy="193992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buFont typeface="Arial" panose="020B0604020202020204" pitchFamily="34" charset="0"/>
              <a:buChar char="•"/>
            </a:pPr>
            <a:r>
              <a:rPr lang="en-US" sz="2000" b="1">
                <a:solidFill>
                  <a:schemeClr val="tx1">
                    <a:lumMod val="95000"/>
                    <a:lumOff val="5000"/>
                  </a:schemeClr>
                </a:solidFill>
                <a:latin typeface="Arial"/>
                <a:ea typeface="+mn-lt"/>
                <a:cs typeface="+mn-lt"/>
              </a:rPr>
              <a:t>Edit quantity for line items marked as incorrect on Quality Assurance print outs</a:t>
            </a:r>
          </a:p>
          <a:p>
            <a:r>
              <a:rPr lang="en-US" sz="800" b="1">
                <a:solidFill>
                  <a:schemeClr val="tx1">
                    <a:lumMod val="95000"/>
                    <a:lumOff val="5000"/>
                  </a:schemeClr>
                </a:solidFill>
                <a:latin typeface="Arial"/>
                <a:ea typeface="+mn-lt"/>
                <a:cs typeface="+mn-lt"/>
              </a:rPr>
              <a:t> </a:t>
            </a:r>
          </a:p>
          <a:p>
            <a:pPr marL="342900" indent="-342900">
              <a:buFont typeface="Arial" panose="020B0604020202020204" pitchFamily="34" charset="0"/>
              <a:buChar char="•"/>
            </a:pPr>
            <a:r>
              <a:rPr lang="en-US" sz="2000" b="1">
                <a:solidFill>
                  <a:schemeClr val="tx1">
                    <a:lumMod val="95000"/>
                    <a:lumOff val="5000"/>
                  </a:schemeClr>
                </a:solidFill>
                <a:latin typeface="Arial"/>
                <a:ea typeface="+mn-lt"/>
                <a:cs typeface="+mn-lt"/>
              </a:rPr>
              <a:t>If no edits needed, leave quantities as is.</a:t>
            </a:r>
          </a:p>
        </p:txBody>
      </p:sp>
      <p:sp>
        <p:nvSpPr>
          <p:cNvPr id="4" name="Oval 3">
            <a:extLst>
              <a:ext uri="{FF2B5EF4-FFF2-40B4-BE49-F238E27FC236}">
                <a16:creationId xmlns:a16="http://schemas.microsoft.com/office/drawing/2014/main" id="{AE8DFF07-3461-252A-C20A-6C454E65779E}"/>
              </a:ext>
            </a:extLst>
          </p:cNvPr>
          <p:cNvSpPr/>
          <p:nvPr/>
        </p:nvSpPr>
        <p:spPr>
          <a:xfrm>
            <a:off x="2996199" y="4668722"/>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9</a:t>
            </a:r>
          </a:p>
        </p:txBody>
      </p:sp>
    </p:spTree>
    <p:extLst>
      <p:ext uri="{BB962C8B-B14F-4D97-AF65-F5344CB8AC3E}">
        <p14:creationId xmlns:p14="http://schemas.microsoft.com/office/powerpoint/2010/main" val="77867683"/>
      </p:ext>
    </p:extLst>
  </p:cSld>
  <p:clrMapOvr>
    <a:masterClrMapping/>
  </p:clrMapOvr>
  <p:transition spd="slow">
    <p:wip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A6C2F52-0CA7-EDD9-B0FE-38AD81EC2E63}"/>
              </a:ext>
            </a:extLst>
          </p:cNvPr>
          <p:cNvPicPr>
            <a:picLocks noChangeAspect="1"/>
          </p:cNvPicPr>
          <p:nvPr/>
        </p:nvPicPr>
        <p:blipFill>
          <a:blip r:embed="rId3"/>
          <a:stretch>
            <a:fillRect/>
          </a:stretch>
        </p:blipFill>
        <p:spPr>
          <a:xfrm>
            <a:off x="655563" y="1626938"/>
            <a:ext cx="10745956" cy="3759152"/>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Ready for Approval</a:t>
            </a: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89</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Rounded Corners 2">
            <a:extLst>
              <a:ext uri="{FF2B5EF4-FFF2-40B4-BE49-F238E27FC236}">
                <a16:creationId xmlns:a16="http://schemas.microsoft.com/office/drawing/2014/main" id="{0323B66B-9BA2-FCD1-A43D-EEAEB9CCC289}"/>
              </a:ext>
            </a:extLst>
          </p:cNvPr>
          <p:cNvSpPr/>
          <p:nvPr/>
        </p:nvSpPr>
        <p:spPr>
          <a:xfrm>
            <a:off x="10611081"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17" name="Rectangle 16">
            <a:extLst>
              <a:ext uri="{FF2B5EF4-FFF2-40B4-BE49-F238E27FC236}">
                <a16:creationId xmlns:a16="http://schemas.microsoft.com/office/drawing/2014/main" id="{6DE98ECD-7B4C-1C37-A7BC-50D5527C633E}"/>
              </a:ext>
            </a:extLst>
          </p:cNvPr>
          <p:cNvSpPr/>
          <p:nvPr/>
        </p:nvSpPr>
        <p:spPr>
          <a:xfrm>
            <a:off x="655563" y="3515233"/>
            <a:ext cx="452475" cy="1271923"/>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Line arrow: Straight with solid fill">
            <a:extLst>
              <a:ext uri="{FF2B5EF4-FFF2-40B4-BE49-F238E27FC236}">
                <a16:creationId xmlns:a16="http://schemas.microsoft.com/office/drawing/2014/main" id="{4946AD0C-1F45-6EB3-982A-912A51AB5E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027959">
            <a:off x="419632" y="2194621"/>
            <a:ext cx="1592434" cy="1724291"/>
          </a:xfrm>
          <a:prstGeom prst="rect">
            <a:avLst/>
          </a:prstGeom>
        </p:spPr>
      </p:pic>
      <p:sp>
        <p:nvSpPr>
          <p:cNvPr id="20" name="Rectangle: Rounded Corners 19">
            <a:extLst>
              <a:ext uri="{FF2B5EF4-FFF2-40B4-BE49-F238E27FC236}">
                <a16:creationId xmlns:a16="http://schemas.microsoft.com/office/drawing/2014/main" id="{FA397840-AAE4-F841-4F47-92E2B6834B9F}"/>
              </a:ext>
            </a:extLst>
          </p:cNvPr>
          <p:cNvSpPr/>
          <p:nvPr/>
        </p:nvSpPr>
        <p:spPr>
          <a:xfrm>
            <a:off x="655563" y="1230635"/>
            <a:ext cx="5336446" cy="1794388"/>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buFont typeface="Arial" panose="020B0604020202020204" pitchFamily="34" charset="0"/>
              <a:buChar char="•"/>
            </a:pPr>
            <a:r>
              <a:rPr lang="en-US" sz="2000" b="1">
                <a:solidFill>
                  <a:schemeClr val="tx1">
                    <a:lumMod val="95000"/>
                    <a:lumOff val="5000"/>
                  </a:schemeClr>
                </a:solidFill>
                <a:latin typeface="Arial"/>
                <a:ea typeface="+mn-lt"/>
                <a:cs typeface="+mn-lt"/>
              </a:rPr>
              <a:t>Click down arrow icon to edit Delivery Points marked as incorrect on Quality Assurance print outs</a:t>
            </a:r>
          </a:p>
          <a:p>
            <a:r>
              <a:rPr lang="en-US" sz="800" b="1">
                <a:solidFill>
                  <a:schemeClr val="tx1">
                    <a:lumMod val="95000"/>
                    <a:lumOff val="5000"/>
                  </a:schemeClr>
                </a:solidFill>
                <a:latin typeface="Arial"/>
                <a:ea typeface="+mn-lt"/>
                <a:cs typeface="+mn-lt"/>
              </a:rPr>
              <a:t> </a:t>
            </a:r>
          </a:p>
          <a:p>
            <a:pPr marL="342900" indent="-342900">
              <a:buFont typeface="Arial" panose="020B0604020202020204" pitchFamily="34" charset="0"/>
              <a:buChar char="•"/>
            </a:pPr>
            <a:r>
              <a:rPr lang="en-US" sz="2000" b="1">
                <a:solidFill>
                  <a:schemeClr val="tx1">
                    <a:lumMod val="95000"/>
                    <a:lumOff val="5000"/>
                  </a:schemeClr>
                </a:solidFill>
                <a:latin typeface="Arial"/>
                <a:ea typeface="+mn-lt"/>
                <a:cs typeface="+mn-lt"/>
              </a:rPr>
              <a:t>If no edits needed, leave as is.</a:t>
            </a:r>
          </a:p>
        </p:txBody>
      </p:sp>
    </p:spTree>
    <p:extLst>
      <p:ext uri="{BB962C8B-B14F-4D97-AF65-F5344CB8AC3E}">
        <p14:creationId xmlns:p14="http://schemas.microsoft.com/office/powerpoint/2010/main" val="3381104643"/>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ln w="28575">
            <a:solidFill>
              <a:schemeClr val="tx1"/>
            </a:solidFill>
          </a:ln>
        </p:spPr>
        <p:txBody>
          <a:bodyPr/>
          <a:lstStyle/>
          <a:p>
            <a:pPr algn="ctr"/>
            <a:r>
              <a:rPr lang="en-US" sz="4400"/>
              <a:t>High Level Fulfillment Process</a:t>
            </a:r>
          </a:p>
        </p:txBody>
      </p:sp>
      <p:sp>
        <p:nvSpPr>
          <p:cNvPr id="3" name="Text Placeholder 2">
            <a:extLst>
              <a:ext uri="{FF2B5EF4-FFF2-40B4-BE49-F238E27FC236}">
                <a16:creationId xmlns:a16="http://schemas.microsoft.com/office/drawing/2014/main" id="{25629188-3CA9-45F2-9A13-FFEAE99E2172}"/>
              </a:ext>
            </a:extLst>
          </p:cNvPr>
          <p:cNvSpPr>
            <a:spLocks noGrp="1"/>
          </p:cNvSpPr>
          <p:nvPr>
            <p:ph type="body" sz="quarter" idx="14"/>
          </p:nvPr>
        </p:nvSpPr>
        <p:spPr>
          <a:xfrm>
            <a:off x="689174" y="1149597"/>
            <a:ext cx="10279073" cy="445937"/>
          </a:xfrm>
        </p:spPr>
        <p:txBody>
          <a:bodyPr lIns="91440" tIns="45720" rIns="91440" bIns="45720" anchor="t"/>
          <a:lstStyle/>
          <a:p>
            <a:endParaRPr lang="en-US" sz="2800">
              <a:solidFill>
                <a:srgbClr val="404040"/>
              </a:solidFill>
              <a:latin typeface="Arial"/>
              <a:cs typeface="Arial"/>
            </a:endParaRPr>
          </a:p>
          <a:p>
            <a:endParaRPr lang="en-US"/>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grpSp>
        <p:nvGrpSpPr>
          <p:cNvPr id="6" name="Group 5">
            <a:extLst>
              <a:ext uri="{FF2B5EF4-FFF2-40B4-BE49-F238E27FC236}">
                <a16:creationId xmlns:a16="http://schemas.microsoft.com/office/drawing/2014/main" id="{33EFDFB8-FA8A-7FB9-924E-B187E4EF271F}"/>
              </a:ext>
            </a:extLst>
          </p:cNvPr>
          <p:cNvGrpSpPr/>
          <p:nvPr/>
        </p:nvGrpSpPr>
        <p:grpSpPr>
          <a:xfrm>
            <a:off x="887507" y="2034070"/>
            <a:ext cx="10625382" cy="2011680"/>
            <a:chOff x="887507" y="2034070"/>
            <a:chExt cx="10625382" cy="2011680"/>
          </a:xfrm>
        </p:grpSpPr>
        <p:sp>
          <p:nvSpPr>
            <p:cNvPr id="7" name="Freeform: Shape 6">
              <a:extLst>
                <a:ext uri="{FF2B5EF4-FFF2-40B4-BE49-F238E27FC236}">
                  <a16:creationId xmlns:a16="http://schemas.microsoft.com/office/drawing/2014/main" id="{32346D54-80BD-CF2E-E7AF-1DD3BBE7818C}"/>
                </a:ext>
              </a:extLst>
            </p:cNvPr>
            <p:cNvSpPr/>
            <p:nvPr/>
          </p:nvSpPr>
          <p:spPr>
            <a:xfrm>
              <a:off x="887507" y="2034070"/>
              <a:ext cx="1645920" cy="2011680"/>
            </a:xfrm>
            <a:custGeom>
              <a:avLst/>
              <a:gdLst>
                <a:gd name="connsiteX0" fmla="*/ 0 w 2086832"/>
                <a:gd name="connsiteY0" fmla="*/ 0 h 1371599"/>
                <a:gd name="connsiteX1" fmla="*/ 1401033 w 2086832"/>
                <a:gd name="connsiteY1" fmla="*/ 0 h 1371599"/>
                <a:gd name="connsiteX2" fmla="*/ 2086832 w 2086832"/>
                <a:gd name="connsiteY2" fmla="*/ 685800 h 1371599"/>
                <a:gd name="connsiteX3" fmla="*/ 1401033 w 2086832"/>
                <a:gd name="connsiteY3" fmla="*/ 1371599 h 1371599"/>
                <a:gd name="connsiteX4" fmla="*/ 0 w 2086832"/>
                <a:gd name="connsiteY4" fmla="*/ 1371599 h 1371599"/>
                <a:gd name="connsiteX5" fmla="*/ 0 w 2086832"/>
                <a:gd name="connsiteY5" fmla="*/ 0 h 1371599"/>
                <a:gd name="connsiteX0" fmla="*/ 0 w 2279149"/>
                <a:gd name="connsiteY0" fmla="*/ 0 h 1371599"/>
                <a:gd name="connsiteX1" fmla="*/ 1401033 w 2279149"/>
                <a:gd name="connsiteY1" fmla="*/ 0 h 1371599"/>
                <a:gd name="connsiteX2" fmla="*/ 2279149 w 2279149"/>
                <a:gd name="connsiteY2" fmla="*/ 685800 h 1371599"/>
                <a:gd name="connsiteX3" fmla="*/ 1401033 w 2279149"/>
                <a:gd name="connsiteY3" fmla="*/ 1371599 h 1371599"/>
                <a:gd name="connsiteX4" fmla="*/ 0 w 2279149"/>
                <a:gd name="connsiteY4" fmla="*/ 1371599 h 1371599"/>
                <a:gd name="connsiteX5" fmla="*/ 0 w 2279149"/>
                <a:gd name="connsiteY5" fmla="*/ 0 h 1371599"/>
                <a:gd name="connsiteX0" fmla="*/ 0 w 2324202"/>
                <a:gd name="connsiteY0" fmla="*/ 0 h 1371599"/>
                <a:gd name="connsiteX1" fmla="*/ 1401033 w 2324202"/>
                <a:gd name="connsiteY1" fmla="*/ 0 h 1371599"/>
                <a:gd name="connsiteX2" fmla="*/ 2324202 w 2324202"/>
                <a:gd name="connsiteY2" fmla="*/ 685800 h 1371599"/>
                <a:gd name="connsiteX3" fmla="*/ 1401033 w 2324202"/>
                <a:gd name="connsiteY3" fmla="*/ 1371599 h 1371599"/>
                <a:gd name="connsiteX4" fmla="*/ 0 w 2324202"/>
                <a:gd name="connsiteY4" fmla="*/ 1371599 h 1371599"/>
                <a:gd name="connsiteX5" fmla="*/ 0 w 2324202"/>
                <a:gd name="connsiteY5" fmla="*/ 0 h 1371599"/>
                <a:gd name="connsiteX0" fmla="*/ 0 w 2324202"/>
                <a:gd name="connsiteY0" fmla="*/ 0 h 1371599"/>
                <a:gd name="connsiteX1" fmla="*/ 1250856 w 2324202"/>
                <a:gd name="connsiteY1" fmla="*/ 0 h 1371599"/>
                <a:gd name="connsiteX2" fmla="*/ 2324202 w 2324202"/>
                <a:gd name="connsiteY2" fmla="*/ 685800 h 1371599"/>
                <a:gd name="connsiteX3" fmla="*/ 1401033 w 2324202"/>
                <a:gd name="connsiteY3" fmla="*/ 1371599 h 1371599"/>
                <a:gd name="connsiteX4" fmla="*/ 0 w 2324202"/>
                <a:gd name="connsiteY4" fmla="*/ 1371599 h 1371599"/>
                <a:gd name="connsiteX5" fmla="*/ 0 w 2324202"/>
                <a:gd name="connsiteY5" fmla="*/ 0 h 1371599"/>
                <a:gd name="connsiteX0" fmla="*/ 0 w 2324202"/>
                <a:gd name="connsiteY0" fmla="*/ 0 h 1371599"/>
                <a:gd name="connsiteX1" fmla="*/ 1250856 w 2324202"/>
                <a:gd name="connsiteY1" fmla="*/ 0 h 1371599"/>
                <a:gd name="connsiteX2" fmla="*/ 2324202 w 2324202"/>
                <a:gd name="connsiteY2" fmla="*/ 685800 h 1371599"/>
                <a:gd name="connsiteX3" fmla="*/ 1280893 w 2324202"/>
                <a:gd name="connsiteY3" fmla="*/ 1358334 h 1371599"/>
                <a:gd name="connsiteX4" fmla="*/ 0 w 2324202"/>
                <a:gd name="connsiteY4" fmla="*/ 1371599 h 1371599"/>
                <a:gd name="connsiteX5" fmla="*/ 0 w 2324202"/>
                <a:gd name="connsiteY5" fmla="*/ 0 h 1371599"/>
                <a:gd name="connsiteX0" fmla="*/ 0 w 2399290"/>
                <a:gd name="connsiteY0" fmla="*/ 0 h 1371599"/>
                <a:gd name="connsiteX1" fmla="*/ 1250856 w 2399290"/>
                <a:gd name="connsiteY1" fmla="*/ 0 h 1371599"/>
                <a:gd name="connsiteX2" fmla="*/ 2399290 w 2399290"/>
                <a:gd name="connsiteY2" fmla="*/ 685800 h 1371599"/>
                <a:gd name="connsiteX3" fmla="*/ 1280893 w 2399290"/>
                <a:gd name="connsiteY3" fmla="*/ 1358334 h 1371599"/>
                <a:gd name="connsiteX4" fmla="*/ 0 w 2399290"/>
                <a:gd name="connsiteY4" fmla="*/ 1371599 h 1371599"/>
                <a:gd name="connsiteX5" fmla="*/ 0 w 2399290"/>
                <a:gd name="connsiteY5" fmla="*/ 0 h 13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9290" h="1371599">
                  <a:moveTo>
                    <a:pt x="0" y="0"/>
                  </a:moveTo>
                  <a:lnTo>
                    <a:pt x="1250856" y="0"/>
                  </a:lnTo>
                  <a:lnTo>
                    <a:pt x="2399290" y="685800"/>
                  </a:lnTo>
                  <a:lnTo>
                    <a:pt x="1280893" y="1358334"/>
                  </a:lnTo>
                  <a:lnTo>
                    <a:pt x="0" y="1371599"/>
                  </a:lnTo>
                  <a:lnTo>
                    <a:pt x="0" y="0"/>
                  </a:lnTo>
                  <a:close/>
                </a:path>
              </a:pathLst>
            </a:custGeom>
            <a:solidFill>
              <a:schemeClr val="tx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42672" rIns="91440" bIns="42672" numCol="1" spcCol="1270" anchor="b" anchorCtr="0">
              <a:noAutofit/>
            </a:bodyPr>
            <a:lstStyle/>
            <a:p>
              <a:pPr marL="0" lvl="0" indent="0" algn="ctr" defTabSz="711200">
                <a:spcBef>
                  <a:spcPts val="100"/>
                </a:spcBef>
                <a:spcAft>
                  <a:spcPts val="100"/>
                </a:spcAft>
                <a:buNone/>
              </a:pPr>
              <a:r>
                <a:rPr lang="en-US" sz="1600" b="1" kern="1200"/>
                <a:t>TDA</a:t>
              </a:r>
            </a:p>
            <a:p>
              <a:pPr marL="0" lvl="0" indent="0" algn="ctr" defTabSz="711200">
                <a:spcBef>
                  <a:spcPts val="100"/>
                </a:spcBef>
                <a:spcAft>
                  <a:spcPts val="100"/>
                </a:spcAft>
                <a:buNone/>
              </a:pPr>
              <a:r>
                <a:rPr lang="en-US" sz="1600" b="1" kern="1200"/>
                <a:t>Distributes </a:t>
              </a:r>
            </a:p>
            <a:p>
              <a:pPr marL="0" lvl="0" indent="0" algn="ctr" defTabSz="711200">
                <a:spcBef>
                  <a:spcPts val="100"/>
                </a:spcBef>
                <a:spcAft>
                  <a:spcPts val="100"/>
                </a:spcAft>
                <a:buNone/>
              </a:pPr>
              <a:r>
                <a:rPr lang="en-US" sz="1600" b="1" kern="1200"/>
                <a:t>Entitlement</a:t>
              </a:r>
            </a:p>
            <a:p>
              <a:pPr marL="0" lvl="0" indent="0" algn="ctr" defTabSz="711200">
                <a:spcBef>
                  <a:spcPts val="100"/>
                </a:spcBef>
                <a:spcAft>
                  <a:spcPts val="100"/>
                </a:spcAft>
                <a:buNone/>
              </a:pPr>
              <a:endParaRPr lang="en-US" sz="1600" b="1" kern="1200"/>
            </a:p>
            <a:p>
              <a:pPr marL="0" lvl="0" indent="0" algn="ctr" defTabSz="711200">
                <a:spcBef>
                  <a:spcPts val="100"/>
                </a:spcBef>
                <a:spcAft>
                  <a:spcPts val="100"/>
                </a:spcAft>
                <a:buNone/>
              </a:pPr>
              <a:endParaRPr lang="en-US" sz="1600" b="1" kern="1200"/>
            </a:p>
          </p:txBody>
        </p:sp>
        <p:sp>
          <p:nvSpPr>
            <p:cNvPr id="8" name="Freeform: Shape 7">
              <a:extLst>
                <a:ext uri="{FF2B5EF4-FFF2-40B4-BE49-F238E27FC236}">
                  <a16:creationId xmlns:a16="http://schemas.microsoft.com/office/drawing/2014/main" id="{73357599-FDF3-24E8-D4CB-30B08FFD6405}"/>
                </a:ext>
              </a:extLst>
            </p:cNvPr>
            <p:cNvSpPr/>
            <p:nvPr/>
          </p:nvSpPr>
          <p:spPr>
            <a:xfrm>
              <a:off x="1856571" y="2034070"/>
              <a:ext cx="2286000" cy="2011680"/>
            </a:xfrm>
            <a:custGeom>
              <a:avLst/>
              <a:gdLst>
                <a:gd name="connsiteX0" fmla="*/ 0 w 2086832"/>
                <a:gd name="connsiteY0" fmla="*/ 0 h 1371599"/>
                <a:gd name="connsiteX1" fmla="*/ 1401033 w 2086832"/>
                <a:gd name="connsiteY1" fmla="*/ 0 h 1371599"/>
                <a:gd name="connsiteX2" fmla="*/ 2086832 w 2086832"/>
                <a:gd name="connsiteY2" fmla="*/ 685800 h 1371599"/>
                <a:gd name="connsiteX3" fmla="*/ 1401033 w 2086832"/>
                <a:gd name="connsiteY3" fmla="*/ 1371599 h 1371599"/>
                <a:gd name="connsiteX4" fmla="*/ 0 w 2086832"/>
                <a:gd name="connsiteY4" fmla="*/ 1371599 h 1371599"/>
                <a:gd name="connsiteX5" fmla="*/ 685800 w 2086832"/>
                <a:gd name="connsiteY5" fmla="*/ 685800 h 1371599"/>
                <a:gd name="connsiteX6" fmla="*/ 0 w 2086832"/>
                <a:gd name="connsiteY6" fmla="*/ 0 h 13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6832" h="1371599">
                  <a:moveTo>
                    <a:pt x="0" y="0"/>
                  </a:moveTo>
                  <a:lnTo>
                    <a:pt x="1401033" y="0"/>
                  </a:lnTo>
                  <a:lnTo>
                    <a:pt x="2086832" y="685800"/>
                  </a:lnTo>
                  <a:lnTo>
                    <a:pt x="1401033" y="1371599"/>
                  </a:lnTo>
                  <a:lnTo>
                    <a:pt x="0" y="1371599"/>
                  </a:lnTo>
                  <a:lnTo>
                    <a:pt x="685800" y="685800"/>
                  </a:lnTo>
                  <a:lnTo>
                    <a:pt x="0" y="0"/>
                  </a:lnTo>
                  <a:close/>
                </a:path>
              </a:pathLst>
            </a:custGeom>
            <a:solidFill>
              <a:schemeClr val="accent5">
                <a:lumMod val="75000"/>
              </a:schemeClr>
            </a:solidFill>
          </p:spPr>
          <p:style>
            <a:lnRef idx="2">
              <a:schemeClr val="lt1">
                <a:hueOff val="0"/>
                <a:satOff val="0"/>
                <a:lumOff val="0"/>
                <a:alphaOff val="0"/>
              </a:schemeClr>
            </a:lnRef>
            <a:fillRef idx="1">
              <a:schemeClr val="accent4">
                <a:hueOff val="915853"/>
                <a:satOff val="-6584"/>
                <a:lumOff val="-1177"/>
                <a:alphaOff val="0"/>
              </a:schemeClr>
            </a:fillRef>
            <a:effectRef idx="0">
              <a:schemeClr val="accent4">
                <a:hueOff val="915853"/>
                <a:satOff val="-6584"/>
                <a:lumOff val="-1177"/>
                <a:alphaOff val="0"/>
              </a:schemeClr>
            </a:effectRef>
            <a:fontRef idx="minor">
              <a:schemeClr val="lt1"/>
            </a:fontRef>
          </p:style>
          <p:txBody>
            <a:bodyPr spcFirstLastPara="0" vert="horz" wrap="square" lIns="0" tIns="42672" rIns="91440" bIns="42672" numCol="1" spcCol="1270" anchor="b" anchorCtr="0">
              <a:noAutofit/>
            </a:bodyPr>
            <a:lstStyle/>
            <a:p>
              <a:pPr marL="274320" lvl="0" indent="0" algn="ctr" defTabSz="711200">
                <a:spcBef>
                  <a:spcPts val="100"/>
                </a:spcBef>
                <a:spcAft>
                  <a:spcPts val="100"/>
                </a:spcAft>
                <a:buNone/>
              </a:pPr>
              <a:r>
                <a:rPr lang="en-US" sz="1600" b="1" kern="1200"/>
                <a:t>RA</a:t>
              </a:r>
            </a:p>
            <a:p>
              <a:pPr marL="274320" lvl="0" indent="0" algn="ctr" defTabSz="711200">
                <a:spcBef>
                  <a:spcPts val="100"/>
                </a:spcBef>
                <a:spcAft>
                  <a:spcPts val="100"/>
                </a:spcAft>
                <a:buNone/>
              </a:pPr>
              <a:r>
                <a:rPr lang="en-US" sz="1600" b="1" kern="1200"/>
                <a:t>Submits </a:t>
              </a:r>
            </a:p>
            <a:p>
              <a:pPr marL="274320" lvl="0" indent="0" algn="ctr" defTabSz="711200">
                <a:spcBef>
                  <a:spcPts val="100"/>
                </a:spcBef>
                <a:spcAft>
                  <a:spcPts val="100"/>
                </a:spcAft>
                <a:buNone/>
              </a:pPr>
              <a:r>
                <a:rPr lang="en-US" sz="1600" b="1" kern="1200"/>
                <a:t>Requisition</a:t>
              </a:r>
            </a:p>
            <a:p>
              <a:pPr marL="0" lvl="0" indent="0" algn="ctr" defTabSz="711200">
                <a:spcBef>
                  <a:spcPts val="100"/>
                </a:spcBef>
                <a:spcAft>
                  <a:spcPts val="100"/>
                </a:spcAft>
                <a:buNone/>
              </a:pPr>
              <a:endParaRPr lang="en-US" sz="1600" b="1" kern="1200"/>
            </a:p>
            <a:p>
              <a:pPr marL="0" lvl="0" indent="0" algn="ctr" defTabSz="711200">
                <a:spcBef>
                  <a:spcPts val="100"/>
                </a:spcBef>
                <a:spcAft>
                  <a:spcPts val="100"/>
                </a:spcAft>
                <a:buNone/>
              </a:pPr>
              <a:r>
                <a:rPr lang="en-US" sz="1600" b="1"/>
                <a:t>(Req #)</a:t>
              </a:r>
              <a:endParaRPr lang="en-US" sz="1600" b="1" kern="1200"/>
            </a:p>
          </p:txBody>
        </p:sp>
        <p:sp>
          <p:nvSpPr>
            <p:cNvPr id="10" name="Freeform: Shape 9">
              <a:extLst>
                <a:ext uri="{FF2B5EF4-FFF2-40B4-BE49-F238E27FC236}">
                  <a16:creationId xmlns:a16="http://schemas.microsoft.com/office/drawing/2014/main" id="{E7981910-131D-202E-FC98-6059D585DC07}"/>
                </a:ext>
              </a:extLst>
            </p:cNvPr>
            <p:cNvSpPr/>
            <p:nvPr/>
          </p:nvSpPr>
          <p:spPr>
            <a:xfrm>
              <a:off x="3459347" y="2034070"/>
              <a:ext cx="2468880" cy="2011680"/>
            </a:xfrm>
            <a:custGeom>
              <a:avLst/>
              <a:gdLst>
                <a:gd name="connsiteX0" fmla="*/ 0 w 2086832"/>
                <a:gd name="connsiteY0" fmla="*/ 0 h 1371599"/>
                <a:gd name="connsiteX1" fmla="*/ 1401033 w 2086832"/>
                <a:gd name="connsiteY1" fmla="*/ 0 h 1371599"/>
                <a:gd name="connsiteX2" fmla="*/ 2086832 w 2086832"/>
                <a:gd name="connsiteY2" fmla="*/ 685800 h 1371599"/>
                <a:gd name="connsiteX3" fmla="*/ 1401033 w 2086832"/>
                <a:gd name="connsiteY3" fmla="*/ 1371599 h 1371599"/>
                <a:gd name="connsiteX4" fmla="*/ 0 w 2086832"/>
                <a:gd name="connsiteY4" fmla="*/ 1371599 h 1371599"/>
                <a:gd name="connsiteX5" fmla="*/ 685800 w 2086832"/>
                <a:gd name="connsiteY5" fmla="*/ 685800 h 1371599"/>
                <a:gd name="connsiteX6" fmla="*/ 0 w 2086832"/>
                <a:gd name="connsiteY6" fmla="*/ 0 h 13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6832" h="1371599">
                  <a:moveTo>
                    <a:pt x="0" y="0"/>
                  </a:moveTo>
                  <a:lnTo>
                    <a:pt x="1401033" y="0"/>
                  </a:lnTo>
                  <a:lnTo>
                    <a:pt x="2086832" y="685800"/>
                  </a:lnTo>
                  <a:lnTo>
                    <a:pt x="1401033" y="1371599"/>
                  </a:lnTo>
                  <a:lnTo>
                    <a:pt x="0" y="1371599"/>
                  </a:lnTo>
                  <a:lnTo>
                    <a:pt x="685800" y="685800"/>
                  </a:lnTo>
                  <a:lnTo>
                    <a:pt x="0" y="0"/>
                  </a:lnTo>
                  <a:close/>
                </a:path>
              </a:pathLst>
            </a:custGeom>
            <a:solidFill>
              <a:schemeClr val="tx1">
                <a:lumMod val="65000"/>
                <a:lumOff val="35000"/>
              </a:schemeClr>
            </a:solidFill>
          </p:spPr>
          <p:style>
            <a:lnRef idx="2">
              <a:schemeClr val="lt1">
                <a:hueOff val="0"/>
                <a:satOff val="0"/>
                <a:lumOff val="0"/>
                <a:alphaOff val="0"/>
              </a:schemeClr>
            </a:lnRef>
            <a:fillRef idx="1">
              <a:schemeClr val="accent4">
                <a:hueOff val="1831706"/>
                <a:satOff val="-13168"/>
                <a:lumOff val="-2353"/>
                <a:alphaOff val="0"/>
              </a:schemeClr>
            </a:fillRef>
            <a:effectRef idx="0">
              <a:schemeClr val="accent4">
                <a:hueOff val="1831706"/>
                <a:satOff val="-13168"/>
                <a:lumOff val="-2353"/>
                <a:alphaOff val="0"/>
              </a:schemeClr>
            </a:effectRef>
            <a:fontRef idx="minor">
              <a:schemeClr val="lt1"/>
            </a:fontRef>
          </p:style>
          <p:txBody>
            <a:bodyPr spcFirstLastPara="0" vert="horz" wrap="square" lIns="0" tIns="42672" rIns="91440" bIns="42672" numCol="1" spcCol="1270" anchor="b" anchorCtr="0">
              <a:noAutofit/>
            </a:bodyPr>
            <a:lstStyle/>
            <a:p>
              <a:pPr marL="274320" lvl="0" indent="0" algn="ctr" defTabSz="711200">
                <a:spcBef>
                  <a:spcPts val="100"/>
                </a:spcBef>
                <a:spcAft>
                  <a:spcPts val="100"/>
                </a:spcAft>
                <a:buNone/>
              </a:pPr>
              <a:r>
                <a:rPr lang="en-US" sz="1600" b="1" kern="1200"/>
                <a:t>TDA</a:t>
              </a:r>
            </a:p>
            <a:p>
              <a:pPr marL="274320" lvl="0" indent="0" algn="ctr" defTabSz="711200">
                <a:spcBef>
                  <a:spcPts val="100"/>
                </a:spcBef>
                <a:spcAft>
                  <a:spcPts val="100"/>
                </a:spcAft>
                <a:buNone/>
              </a:pPr>
              <a:r>
                <a:rPr lang="en-US" sz="1600" b="1" kern="1200"/>
                <a:t>Creates</a:t>
              </a:r>
            </a:p>
            <a:p>
              <a:pPr marL="274320" lvl="0" indent="0" algn="ctr" defTabSz="711200">
                <a:spcBef>
                  <a:spcPts val="100"/>
                </a:spcBef>
                <a:spcAft>
                  <a:spcPts val="100"/>
                </a:spcAft>
                <a:buNone/>
              </a:pPr>
              <a:r>
                <a:rPr lang="en-US" sz="1600" b="1" kern="1200"/>
                <a:t>Sales Order</a:t>
              </a:r>
            </a:p>
            <a:p>
              <a:pPr marL="0" lvl="0" indent="0" algn="ctr" defTabSz="711200">
                <a:spcBef>
                  <a:spcPts val="100"/>
                </a:spcBef>
                <a:spcAft>
                  <a:spcPts val="100"/>
                </a:spcAft>
                <a:buNone/>
              </a:pPr>
              <a:endParaRPr lang="en-US" sz="1600" b="1" kern="1200"/>
            </a:p>
            <a:p>
              <a:pPr marL="0" lvl="0" indent="0" algn="ctr" defTabSz="711200">
                <a:spcBef>
                  <a:spcPts val="100"/>
                </a:spcBef>
                <a:spcAft>
                  <a:spcPts val="100"/>
                </a:spcAft>
                <a:buNone/>
              </a:pPr>
              <a:r>
                <a:rPr lang="en-US" sz="1600" b="1"/>
                <a:t> </a:t>
              </a:r>
              <a:endParaRPr lang="en-US" sz="1600" b="1" kern="1200"/>
            </a:p>
          </p:txBody>
        </p:sp>
        <p:sp>
          <p:nvSpPr>
            <p:cNvPr id="12" name="Freeform: Shape 11">
              <a:extLst>
                <a:ext uri="{FF2B5EF4-FFF2-40B4-BE49-F238E27FC236}">
                  <a16:creationId xmlns:a16="http://schemas.microsoft.com/office/drawing/2014/main" id="{2059DD6E-F2A8-60D4-839A-CA65B904CB20}"/>
                </a:ext>
              </a:extLst>
            </p:cNvPr>
            <p:cNvSpPr/>
            <p:nvPr/>
          </p:nvSpPr>
          <p:spPr>
            <a:xfrm>
              <a:off x="5195004" y="2034070"/>
              <a:ext cx="2560320" cy="2011680"/>
            </a:xfrm>
            <a:custGeom>
              <a:avLst/>
              <a:gdLst>
                <a:gd name="connsiteX0" fmla="*/ 0 w 2086832"/>
                <a:gd name="connsiteY0" fmla="*/ 0 h 1371599"/>
                <a:gd name="connsiteX1" fmla="*/ 1401033 w 2086832"/>
                <a:gd name="connsiteY1" fmla="*/ 0 h 1371599"/>
                <a:gd name="connsiteX2" fmla="*/ 2086832 w 2086832"/>
                <a:gd name="connsiteY2" fmla="*/ 685800 h 1371599"/>
                <a:gd name="connsiteX3" fmla="*/ 1401033 w 2086832"/>
                <a:gd name="connsiteY3" fmla="*/ 1371599 h 1371599"/>
                <a:gd name="connsiteX4" fmla="*/ 0 w 2086832"/>
                <a:gd name="connsiteY4" fmla="*/ 1371599 h 1371599"/>
                <a:gd name="connsiteX5" fmla="*/ 685800 w 2086832"/>
                <a:gd name="connsiteY5" fmla="*/ 685800 h 1371599"/>
                <a:gd name="connsiteX6" fmla="*/ 0 w 2086832"/>
                <a:gd name="connsiteY6" fmla="*/ 0 h 13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6832" h="1371599">
                  <a:moveTo>
                    <a:pt x="0" y="0"/>
                  </a:moveTo>
                  <a:lnTo>
                    <a:pt x="1401033" y="0"/>
                  </a:lnTo>
                  <a:lnTo>
                    <a:pt x="2086832" y="685800"/>
                  </a:lnTo>
                  <a:lnTo>
                    <a:pt x="1401033" y="1371599"/>
                  </a:lnTo>
                  <a:lnTo>
                    <a:pt x="0" y="1371599"/>
                  </a:lnTo>
                  <a:lnTo>
                    <a:pt x="685800" y="685800"/>
                  </a:lnTo>
                  <a:lnTo>
                    <a:pt x="0" y="0"/>
                  </a:lnTo>
                  <a:close/>
                </a:path>
              </a:pathLst>
            </a:custGeom>
            <a:solidFill>
              <a:schemeClr val="tx1">
                <a:lumMod val="50000"/>
                <a:lumOff val="50000"/>
              </a:schemeClr>
            </a:solidFill>
          </p:spPr>
          <p:style>
            <a:lnRef idx="2">
              <a:schemeClr val="lt1">
                <a:hueOff val="0"/>
                <a:satOff val="0"/>
                <a:lumOff val="0"/>
                <a:alphaOff val="0"/>
              </a:schemeClr>
            </a:lnRef>
            <a:fillRef idx="1">
              <a:schemeClr val="accent4">
                <a:hueOff val="2747558"/>
                <a:satOff val="-19753"/>
                <a:lumOff val="-3530"/>
                <a:alphaOff val="0"/>
              </a:schemeClr>
            </a:fillRef>
            <a:effectRef idx="0">
              <a:schemeClr val="accent4">
                <a:hueOff val="2747558"/>
                <a:satOff val="-19753"/>
                <a:lumOff val="-3530"/>
                <a:alphaOff val="0"/>
              </a:schemeClr>
            </a:effectRef>
            <a:fontRef idx="minor">
              <a:schemeClr val="lt1"/>
            </a:fontRef>
          </p:style>
          <p:txBody>
            <a:bodyPr spcFirstLastPara="0" vert="horz" wrap="square" lIns="182880" tIns="42672" rIns="91440" bIns="42672" numCol="1" spcCol="1270" anchor="b" anchorCtr="0">
              <a:noAutofit/>
            </a:bodyPr>
            <a:lstStyle/>
            <a:p>
              <a:pPr marL="182880" lvl="0" indent="0" algn="ctr" defTabSz="711200">
                <a:spcBef>
                  <a:spcPts val="100"/>
                </a:spcBef>
                <a:spcAft>
                  <a:spcPts val="100"/>
                </a:spcAft>
                <a:buNone/>
              </a:pPr>
              <a:r>
                <a:rPr lang="en-US" sz="1600" b="1" kern="1200"/>
                <a:t>USDA</a:t>
              </a:r>
            </a:p>
            <a:p>
              <a:pPr marL="182880" lvl="0" indent="0" algn="ctr" defTabSz="711200">
                <a:spcBef>
                  <a:spcPts val="100"/>
                </a:spcBef>
                <a:spcAft>
                  <a:spcPts val="100"/>
                </a:spcAft>
                <a:buNone/>
              </a:pPr>
              <a:r>
                <a:rPr lang="en-US" sz="1600" b="1" kern="1200"/>
                <a:t>Approves</a:t>
              </a:r>
            </a:p>
            <a:p>
              <a:pPr marL="182880" lvl="0" indent="0" algn="ctr" defTabSz="711200">
                <a:spcBef>
                  <a:spcPts val="100"/>
                </a:spcBef>
                <a:spcAft>
                  <a:spcPts val="100"/>
                </a:spcAft>
                <a:buNone/>
              </a:pPr>
              <a:r>
                <a:rPr lang="en-US" sz="1600" b="1" kern="1200"/>
                <a:t>Sales Order</a:t>
              </a:r>
            </a:p>
            <a:p>
              <a:pPr marL="0" lvl="0" indent="0" algn="ctr" defTabSz="711200">
                <a:spcBef>
                  <a:spcPts val="100"/>
                </a:spcBef>
                <a:spcAft>
                  <a:spcPts val="100"/>
                </a:spcAft>
                <a:buNone/>
              </a:pPr>
              <a:endParaRPr lang="en-US" sz="1600" b="1"/>
            </a:p>
            <a:p>
              <a:pPr marL="0" lvl="0" indent="0" defTabSz="711200">
                <a:spcBef>
                  <a:spcPts val="100"/>
                </a:spcBef>
                <a:spcAft>
                  <a:spcPts val="100"/>
                </a:spcAft>
                <a:buNone/>
              </a:pPr>
              <a:r>
                <a:rPr lang="en-US" sz="1600" b="1"/>
                <a:t> (SO # Created)</a:t>
              </a:r>
              <a:endParaRPr lang="en-US" sz="1600" b="1" kern="1200"/>
            </a:p>
          </p:txBody>
        </p:sp>
        <p:sp>
          <p:nvSpPr>
            <p:cNvPr id="13" name="Freeform: Shape 12">
              <a:extLst>
                <a:ext uri="{FF2B5EF4-FFF2-40B4-BE49-F238E27FC236}">
                  <a16:creationId xmlns:a16="http://schemas.microsoft.com/office/drawing/2014/main" id="{E4472AAD-12E3-7452-F079-0A2F8CDAE78C}"/>
                </a:ext>
              </a:extLst>
            </p:cNvPr>
            <p:cNvSpPr/>
            <p:nvPr/>
          </p:nvSpPr>
          <p:spPr>
            <a:xfrm>
              <a:off x="7012669" y="2034070"/>
              <a:ext cx="2560320" cy="2011680"/>
            </a:xfrm>
            <a:custGeom>
              <a:avLst/>
              <a:gdLst>
                <a:gd name="connsiteX0" fmla="*/ 0 w 2086832"/>
                <a:gd name="connsiteY0" fmla="*/ 0 h 1371599"/>
                <a:gd name="connsiteX1" fmla="*/ 1401033 w 2086832"/>
                <a:gd name="connsiteY1" fmla="*/ 0 h 1371599"/>
                <a:gd name="connsiteX2" fmla="*/ 2086832 w 2086832"/>
                <a:gd name="connsiteY2" fmla="*/ 685800 h 1371599"/>
                <a:gd name="connsiteX3" fmla="*/ 1401033 w 2086832"/>
                <a:gd name="connsiteY3" fmla="*/ 1371599 h 1371599"/>
                <a:gd name="connsiteX4" fmla="*/ 0 w 2086832"/>
                <a:gd name="connsiteY4" fmla="*/ 1371599 h 1371599"/>
                <a:gd name="connsiteX5" fmla="*/ 685800 w 2086832"/>
                <a:gd name="connsiteY5" fmla="*/ 685800 h 1371599"/>
                <a:gd name="connsiteX6" fmla="*/ 0 w 2086832"/>
                <a:gd name="connsiteY6" fmla="*/ 0 h 13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6832" h="1371599">
                  <a:moveTo>
                    <a:pt x="0" y="0"/>
                  </a:moveTo>
                  <a:lnTo>
                    <a:pt x="1401033" y="0"/>
                  </a:lnTo>
                  <a:lnTo>
                    <a:pt x="2086832" y="685800"/>
                  </a:lnTo>
                  <a:lnTo>
                    <a:pt x="1401033" y="1371599"/>
                  </a:lnTo>
                  <a:lnTo>
                    <a:pt x="0" y="1371599"/>
                  </a:lnTo>
                  <a:lnTo>
                    <a:pt x="685800" y="685800"/>
                  </a:lnTo>
                  <a:lnTo>
                    <a:pt x="0" y="0"/>
                  </a:lnTo>
                  <a:close/>
                </a:path>
              </a:pathLst>
            </a:custGeom>
            <a:solidFill>
              <a:srgbClr val="A1A1A1"/>
            </a:solidFill>
          </p:spPr>
          <p:style>
            <a:lnRef idx="2">
              <a:schemeClr val="lt1">
                <a:hueOff val="0"/>
                <a:satOff val="0"/>
                <a:lumOff val="0"/>
                <a:alphaOff val="0"/>
              </a:schemeClr>
            </a:lnRef>
            <a:fillRef idx="1">
              <a:schemeClr val="accent4">
                <a:hueOff val="3663411"/>
                <a:satOff val="-26337"/>
                <a:lumOff val="-4706"/>
                <a:alphaOff val="0"/>
              </a:schemeClr>
            </a:fillRef>
            <a:effectRef idx="0">
              <a:schemeClr val="accent4">
                <a:hueOff val="3663411"/>
                <a:satOff val="-26337"/>
                <a:lumOff val="-4706"/>
                <a:alphaOff val="0"/>
              </a:schemeClr>
            </a:effectRef>
            <a:fontRef idx="minor">
              <a:schemeClr val="lt1"/>
            </a:fontRef>
          </p:style>
          <p:txBody>
            <a:bodyPr spcFirstLastPara="0" vert="horz" wrap="square" lIns="274320" tIns="42672" rIns="91440" bIns="42672" numCol="1" spcCol="1270" anchor="b" anchorCtr="0">
              <a:noAutofit/>
            </a:bodyPr>
            <a:lstStyle/>
            <a:p>
              <a:pPr marL="182880" lvl="0" indent="0" algn="ctr" defTabSz="711200">
                <a:spcBef>
                  <a:spcPts val="100"/>
                </a:spcBef>
                <a:spcAft>
                  <a:spcPts val="100"/>
                </a:spcAft>
                <a:buNone/>
              </a:pPr>
              <a:r>
                <a:rPr lang="en-US" sz="1600" b="1" kern="1200"/>
                <a:t>Vendor </a:t>
              </a:r>
            </a:p>
            <a:p>
              <a:pPr marL="182880" lvl="0" indent="0" algn="ctr" defTabSz="711200">
                <a:spcBef>
                  <a:spcPts val="100"/>
                </a:spcBef>
                <a:spcAft>
                  <a:spcPts val="100"/>
                </a:spcAft>
                <a:buNone/>
              </a:pPr>
              <a:r>
                <a:rPr lang="en-US" sz="1600" b="1" kern="1200"/>
                <a:t>Fulfills SO  </a:t>
              </a:r>
            </a:p>
            <a:p>
              <a:pPr marL="0" lvl="0" indent="0" algn="ctr" defTabSz="711200">
                <a:spcBef>
                  <a:spcPts val="100"/>
                </a:spcBef>
                <a:spcAft>
                  <a:spcPts val="100"/>
                </a:spcAft>
                <a:buNone/>
              </a:pPr>
              <a:endParaRPr lang="en-US" sz="1600" b="1" kern="1200"/>
            </a:p>
            <a:p>
              <a:pPr marL="0" lvl="0" indent="0" algn="ctr" defTabSz="711200">
                <a:spcBef>
                  <a:spcPts val="100"/>
                </a:spcBef>
                <a:spcAft>
                  <a:spcPts val="100"/>
                </a:spcAft>
                <a:buNone/>
              </a:pPr>
              <a:endParaRPr lang="en-US" sz="1600" b="1"/>
            </a:p>
            <a:p>
              <a:pPr marL="0" lvl="0" indent="0" defTabSz="711200">
                <a:spcBef>
                  <a:spcPts val="100"/>
                </a:spcBef>
                <a:spcAft>
                  <a:spcPts val="100"/>
                </a:spcAft>
                <a:buNone/>
              </a:pPr>
              <a:r>
                <a:rPr lang="en-US" sz="1600" b="1" kern="1200"/>
                <a:t>(PO # Created)</a:t>
              </a:r>
            </a:p>
          </p:txBody>
        </p:sp>
        <p:sp>
          <p:nvSpPr>
            <p:cNvPr id="14" name="Freeform: Shape 13">
              <a:extLst>
                <a:ext uri="{FF2B5EF4-FFF2-40B4-BE49-F238E27FC236}">
                  <a16:creationId xmlns:a16="http://schemas.microsoft.com/office/drawing/2014/main" id="{3D594F7A-9AD3-918E-67F4-3F4D1BC0BD14}"/>
                </a:ext>
              </a:extLst>
            </p:cNvPr>
            <p:cNvSpPr/>
            <p:nvPr/>
          </p:nvSpPr>
          <p:spPr>
            <a:xfrm>
              <a:off x="8769689" y="2034070"/>
              <a:ext cx="2743200" cy="2011680"/>
            </a:xfrm>
            <a:custGeom>
              <a:avLst/>
              <a:gdLst>
                <a:gd name="connsiteX0" fmla="*/ 0 w 2086832"/>
                <a:gd name="connsiteY0" fmla="*/ 0 h 1371599"/>
                <a:gd name="connsiteX1" fmla="*/ 1401033 w 2086832"/>
                <a:gd name="connsiteY1" fmla="*/ 0 h 1371599"/>
                <a:gd name="connsiteX2" fmla="*/ 2086832 w 2086832"/>
                <a:gd name="connsiteY2" fmla="*/ 685800 h 1371599"/>
                <a:gd name="connsiteX3" fmla="*/ 1401033 w 2086832"/>
                <a:gd name="connsiteY3" fmla="*/ 1371599 h 1371599"/>
                <a:gd name="connsiteX4" fmla="*/ 0 w 2086832"/>
                <a:gd name="connsiteY4" fmla="*/ 1371599 h 1371599"/>
                <a:gd name="connsiteX5" fmla="*/ 685800 w 2086832"/>
                <a:gd name="connsiteY5" fmla="*/ 685800 h 1371599"/>
                <a:gd name="connsiteX6" fmla="*/ 0 w 2086832"/>
                <a:gd name="connsiteY6" fmla="*/ 0 h 13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6832" h="1371599">
                  <a:moveTo>
                    <a:pt x="0" y="0"/>
                  </a:moveTo>
                  <a:lnTo>
                    <a:pt x="1401033" y="0"/>
                  </a:lnTo>
                  <a:lnTo>
                    <a:pt x="2086832" y="685800"/>
                  </a:lnTo>
                  <a:lnTo>
                    <a:pt x="1401033" y="1371599"/>
                  </a:lnTo>
                  <a:lnTo>
                    <a:pt x="0" y="1371599"/>
                  </a:lnTo>
                  <a:lnTo>
                    <a:pt x="685800" y="685800"/>
                  </a:lnTo>
                  <a:lnTo>
                    <a:pt x="0" y="0"/>
                  </a:lnTo>
                  <a:close/>
                </a:path>
              </a:pathLst>
            </a:custGeom>
            <a:solidFill>
              <a:schemeClr val="bg1">
                <a:lumMod val="75000"/>
              </a:schemeClr>
            </a:solidFill>
          </p:spPr>
          <p:style>
            <a:lnRef idx="2">
              <a:schemeClr val="lt1">
                <a:hueOff val="0"/>
                <a:satOff val="0"/>
                <a:lumOff val="0"/>
                <a:alphaOff val="0"/>
              </a:schemeClr>
            </a:lnRef>
            <a:fillRef idx="1">
              <a:schemeClr val="accent4">
                <a:hueOff val="4579264"/>
                <a:satOff val="-32921"/>
                <a:lumOff val="-5883"/>
                <a:alphaOff val="0"/>
              </a:schemeClr>
            </a:fillRef>
            <a:effectRef idx="0">
              <a:schemeClr val="accent4">
                <a:hueOff val="4579264"/>
                <a:satOff val="-32921"/>
                <a:lumOff val="-5883"/>
                <a:alphaOff val="0"/>
              </a:schemeClr>
            </a:effectRef>
            <a:fontRef idx="minor">
              <a:schemeClr val="lt1"/>
            </a:fontRef>
          </p:style>
          <p:txBody>
            <a:bodyPr spcFirstLastPara="0" vert="horz" wrap="square" lIns="365760" tIns="42672" rIns="91440" bIns="42672" numCol="1" spcCol="1270" anchor="b" anchorCtr="0">
              <a:noAutofit/>
            </a:bodyPr>
            <a:lstStyle/>
            <a:p>
              <a:pPr marL="182880" lvl="0" indent="0" algn="ctr" defTabSz="711200">
                <a:spcBef>
                  <a:spcPts val="100"/>
                </a:spcBef>
                <a:spcAft>
                  <a:spcPts val="100"/>
                </a:spcAft>
                <a:buNone/>
              </a:pPr>
              <a:r>
                <a:rPr lang="en-US" sz="1600" b="1" kern="1200"/>
                <a:t>Goods </a:t>
              </a:r>
            </a:p>
            <a:p>
              <a:pPr marL="182880" lvl="0" indent="0" algn="ctr" defTabSz="711200">
                <a:spcBef>
                  <a:spcPts val="100"/>
                </a:spcBef>
                <a:spcAft>
                  <a:spcPts val="100"/>
                </a:spcAft>
                <a:buNone/>
              </a:pPr>
              <a:r>
                <a:rPr lang="en-US" sz="1600" b="1" kern="1200"/>
                <a:t>Delivered to Warehouse/</a:t>
              </a:r>
            </a:p>
            <a:p>
              <a:pPr marL="182880" lvl="0" indent="0" algn="ctr" defTabSz="711200">
                <a:spcBef>
                  <a:spcPts val="100"/>
                </a:spcBef>
                <a:spcAft>
                  <a:spcPts val="100"/>
                </a:spcAft>
                <a:buNone/>
              </a:pPr>
              <a:r>
                <a:rPr lang="en-US" sz="1600" b="1" kern="1200"/>
                <a:t>Processor</a:t>
              </a:r>
            </a:p>
            <a:p>
              <a:pPr marL="0" lvl="0" indent="0" algn="ctr" defTabSz="711200">
                <a:spcBef>
                  <a:spcPts val="100"/>
                </a:spcBef>
                <a:spcAft>
                  <a:spcPts val="100"/>
                </a:spcAft>
                <a:buNone/>
              </a:pPr>
              <a:endParaRPr lang="en-US" sz="1600" b="1"/>
            </a:p>
            <a:p>
              <a:pPr marL="0" lvl="0" indent="0" defTabSz="711200">
                <a:spcBef>
                  <a:spcPts val="100"/>
                </a:spcBef>
                <a:spcAft>
                  <a:spcPts val="100"/>
                </a:spcAft>
                <a:buNone/>
              </a:pPr>
              <a:r>
                <a:rPr lang="en-US" sz="1600" b="1" kern="1200"/>
                <a:t>(Receipting)</a:t>
              </a:r>
            </a:p>
          </p:txBody>
        </p:sp>
      </p:grpSp>
      <p:sp>
        <p:nvSpPr>
          <p:cNvPr id="16" name="Text Placeholder 15">
            <a:extLst>
              <a:ext uri="{FF2B5EF4-FFF2-40B4-BE49-F238E27FC236}">
                <a16:creationId xmlns:a16="http://schemas.microsoft.com/office/drawing/2014/main" id="{0720DE2D-7946-3551-2741-BEA5A6E07619}"/>
              </a:ext>
            </a:extLst>
          </p:cNvPr>
          <p:cNvSpPr>
            <a:spLocks noGrp="1"/>
          </p:cNvSpPr>
          <p:nvPr>
            <p:ph type="body" sz="quarter" idx="15"/>
          </p:nvPr>
        </p:nvSpPr>
        <p:spPr>
          <a:xfrm>
            <a:off x="686455" y="4743597"/>
            <a:ext cx="10912510" cy="638175"/>
          </a:xfrm>
        </p:spPr>
        <p:txBody>
          <a:bodyPr/>
          <a:lstStyle/>
          <a:p>
            <a:r>
              <a:rPr lang="en-US" sz="2800"/>
              <a:t>WBSCM only has visibility from Entitlement to </a:t>
            </a:r>
            <a:r>
              <a:rPr lang="en-US" sz="2800" b="1">
                <a:solidFill>
                  <a:srgbClr val="721F5D"/>
                </a:solidFill>
              </a:rPr>
              <a:t>Initial</a:t>
            </a:r>
            <a:r>
              <a:rPr lang="en-US" sz="2800"/>
              <a:t> Delivery Point</a:t>
            </a:r>
          </a:p>
        </p:txBody>
      </p:sp>
    </p:spTree>
    <p:extLst>
      <p:ext uri="{BB962C8B-B14F-4D97-AF65-F5344CB8AC3E}">
        <p14:creationId xmlns:p14="http://schemas.microsoft.com/office/powerpoint/2010/main" val="2062060612"/>
      </p:ext>
    </p:extLst>
  </p:cSld>
  <p:clrMapOvr>
    <a:masterClrMapping/>
  </p:clrMapOvr>
  <p:transition spd="slow">
    <p:wip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0ABA12-3466-623C-DAE0-6C758398472F}"/>
              </a:ext>
            </a:extLst>
          </p:cNvPr>
          <p:cNvPicPr>
            <a:picLocks noChangeAspect="1"/>
          </p:cNvPicPr>
          <p:nvPr/>
        </p:nvPicPr>
        <p:blipFill>
          <a:blip r:embed="rId3"/>
          <a:stretch>
            <a:fillRect/>
          </a:stretch>
        </p:blipFill>
        <p:spPr>
          <a:xfrm>
            <a:off x="682989" y="1226155"/>
            <a:ext cx="10618040" cy="4401210"/>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Ready for Approval</a:t>
            </a: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90</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Rounded Corners 2">
            <a:extLst>
              <a:ext uri="{FF2B5EF4-FFF2-40B4-BE49-F238E27FC236}">
                <a16:creationId xmlns:a16="http://schemas.microsoft.com/office/drawing/2014/main" id="{0323B66B-9BA2-FCD1-A43D-EEAEB9CCC289}"/>
              </a:ext>
            </a:extLst>
          </p:cNvPr>
          <p:cNvSpPr/>
          <p:nvPr/>
        </p:nvSpPr>
        <p:spPr>
          <a:xfrm>
            <a:off x="10611081"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17" name="Rectangle 16">
            <a:extLst>
              <a:ext uri="{FF2B5EF4-FFF2-40B4-BE49-F238E27FC236}">
                <a16:creationId xmlns:a16="http://schemas.microsoft.com/office/drawing/2014/main" id="{6DE98ECD-7B4C-1C37-A7BC-50D5527C633E}"/>
              </a:ext>
            </a:extLst>
          </p:cNvPr>
          <p:cNvSpPr/>
          <p:nvPr/>
        </p:nvSpPr>
        <p:spPr>
          <a:xfrm>
            <a:off x="3504229" y="3837962"/>
            <a:ext cx="3810971" cy="336005"/>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Line arrow: Straight with solid fill">
            <a:extLst>
              <a:ext uri="{FF2B5EF4-FFF2-40B4-BE49-F238E27FC236}">
                <a16:creationId xmlns:a16="http://schemas.microsoft.com/office/drawing/2014/main" id="{4946AD0C-1F45-6EB3-982A-912A51AB5E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027959">
            <a:off x="6703489" y="2459372"/>
            <a:ext cx="1592434" cy="1724291"/>
          </a:xfrm>
          <a:prstGeom prst="rect">
            <a:avLst/>
          </a:prstGeom>
        </p:spPr>
      </p:pic>
      <p:sp>
        <p:nvSpPr>
          <p:cNvPr id="20" name="Rectangle: Rounded Corners 19">
            <a:extLst>
              <a:ext uri="{FF2B5EF4-FFF2-40B4-BE49-F238E27FC236}">
                <a16:creationId xmlns:a16="http://schemas.microsoft.com/office/drawing/2014/main" id="{FA397840-AAE4-F841-4F47-92E2B6834B9F}"/>
              </a:ext>
            </a:extLst>
          </p:cNvPr>
          <p:cNvSpPr/>
          <p:nvPr/>
        </p:nvSpPr>
        <p:spPr>
          <a:xfrm>
            <a:off x="6352893" y="2007632"/>
            <a:ext cx="3689872" cy="930767"/>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To edit Delivery Point, click drop down arrow</a:t>
            </a:r>
          </a:p>
        </p:txBody>
      </p:sp>
      <p:sp>
        <p:nvSpPr>
          <p:cNvPr id="10" name="Rectangle: Rounded Corners 9">
            <a:extLst>
              <a:ext uri="{FF2B5EF4-FFF2-40B4-BE49-F238E27FC236}">
                <a16:creationId xmlns:a16="http://schemas.microsoft.com/office/drawing/2014/main" id="{1E50B605-E0D8-5080-C21C-3EDAED696FAA}"/>
              </a:ext>
            </a:extLst>
          </p:cNvPr>
          <p:cNvSpPr/>
          <p:nvPr/>
        </p:nvSpPr>
        <p:spPr>
          <a:xfrm>
            <a:off x="3336859" y="4385848"/>
            <a:ext cx="4200635" cy="1571566"/>
          </a:xfrm>
          <a:prstGeom prst="roundRect">
            <a:avLst/>
          </a:prstGeom>
          <a:solidFill>
            <a:srgbClr val="FFFF47"/>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a:solidFill>
                  <a:schemeClr val="tx1">
                    <a:lumMod val="95000"/>
                    <a:lumOff val="5000"/>
                  </a:schemeClr>
                </a:solidFill>
                <a:latin typeface="Arial"/>
                <a:ea typeface="+mn-lt"/>
                <a:cs typeface="+mn-lt"/>
              </a:rPr>
              <a:t>*Note: </a:t>
            </a:r>
          </a:p>
          <a:p>
            <a:pPr marL="285750" indent="-285750">
              <a:buFont typeface="Arial" panose="020B0604020202020204" pitchFamily="34" charset="0"/>
              <a:buChar char="•"/>
            </a:pPr>
            <a:r>
              <a:rPr lang="en-US" sz="1600" b="1">
                <a:solidFill>
                  <a:schemeClr val="tx1">
                    <a:lumMod val="95000"/>
                    <a:lumOff val="5000"/>
                  </a:schemeClr>
                </a:solidFill>
                <a:latin typeface="Arial"/>
                <a:ea typeface="+mn-lt"/>
                <a:cs typeface="+mn-lt"/>
              </a:rPr>
              <a:t>All </a:t>
            </a:r>
            <a:r>
              <a:rPr lang="en-US" sz="1600" b="1" i="1" u="sng">
                <a:solidFill>
                  <a:schemeClr val="tx1">
                    <a:lumMod val="95000"/>
                    <a:lumOff val="5000"/>
                  </a:schemeClr>
                </a:solidFill>
                <a:latin typeface="Arial"/>
                <a:ea typeface="+mn-lt"/>
                <a:cs typeface="+mn-lt"/>
              </a:rPr>
              <a:t>warehouses and processors</a:t>
            </a:r>
            <a:r>
              <a:rPr lang="en-US" sz="1600">
                <a:solidFill>
                  <a:schemeClr val="tx1">
                    <a:lumMod val="95000"/>
                    <a:lumOff val="5000"/>
                  </a:schemeClr>
                </a:solidFill>
                <a:latin typeface="Arial"/>
                <a:ea typeface="+mn-lt"/>
                <a:cs typeface="+mn-lt"/>
              </a:rPr>
              <a:t> </a:t>
            </a:r>
            <a:r>
              <a:rPr lang="en-US" sz="1600" b="1">
                <a:solidFill>
                  <a:schemeClr val="tx1">
                    <a:lumMod val="95000"/>
                    <a:lumOff val="5000"/>
                  </a:schemeClr>
                </a:solidFill>
                <a:latin typeface="Arial"/>
                <a:ea typeface="+mn-lt"/>
                <a:cs typeface="+mn-lt"/>
              </a:rPr>
              <a:t>will appear in Delivery Point dropdown</a:t>
            </a:r>
            <a:br>
              <a:rPr lang="en-US" sz="1600" b="1">
                <a:solidFill>
                  <a:schemeClr val="tx1">
                    <a:lumMod val="95000"/>
                    <a:lumOff val="5000"/>
                  </a:schemeClr>
                </a:solidFill>
                <a:latin typeface="Arial"/>
                <a:ea typeface="+mn-lt"/>
                <a:cs typeface="+mn-lt"/>
              </a:rPr>
            </a:br>
            <a:endParaRPr lang="en-US" sz="1000" b="1">
              <a:solidFill>
                <a:schemeClr val="tx1">
                  <a:lumMod val="95000"/>
                  <a:lumOff val="5000"/>
                </a:schemeClr>
              </a:solidFill>
              <a:latin typeface="Arial"/>
              <a:ea typeface="+mn-lt"/>
              <a:cs typeface="+mn-lt"/>
            </a:endParaRPr>
          </a:p>
          <a:p>
            <a:pPr marL="285750" indent="-285750">
              <a:buFont typeface="Arial" panose="020B0604020202020204" pitchFamily="34" charset="0"/>
              <a:buChar char="•"/>
            </a:pPr>
            <a:r>
              <a:rPr lang="en-US" sz="1600" b="1">
                <a:solidFill>
                  <a:schemeClr val="tx1">
                    <a:lumMod val="95000"/>
                    <a:lumOff val="5000"/>
                  </a:schemeClr>
                </a:solidFill>
                <a:latin typeface="Arial"/>
                <a:ea typeface="+mn-lt"/>
                <a:cs typeface="+mn-lt"/>
              </a:rPr>
              <a:t>Select </a:t>
            </a:r>
            <a:r>
              <a:rPr lang="en-US" sz="1600" b="1" i="1" u="sng">
                <a:solidFill>
                  <a:schemeClr val="tx1">
                    <a:lumMod val="95000"/>
                    <a:lumOff val="5000"/>
                  </a:schemeClr>
                </a:solidFill>
                <a:latin typeface="Arial"/>
                <a:ea typeface="+mn-lt"/>
                <a:cs typeface="+mn-lt"/>
              </a:rPr>
              <a:t>your warehouse</a:t>
            </a:r>
            <a:r>
              <a:rPr lang="en-US" sz="1600">
                <a:solidFill>
                  <a:schemeClr val="tx1">
                    <a:lumMod val="95000"/>
                    <a:lumOff val="5000"/>
                  </a:schemeClr>
                </a:solidFill>
                <a:latin typeface="Arial"/>
                <a:ea typeface="+mn-lt"/>
                <a:cs typeface="+mn-lt"/>
              </a:rPr>
              <a:t> </a:t>
            </a:r>
            <a:r>
              <a:rPr lang="en-US" sz="1600" b="1">
                <a:solidFill>
                  <a:schemeClr val="tx1">
                    <a:lumMod val="95000"/>
                    <a:lumOff val="5000"/>
                  </a:schemeClr>
                </a:solidFill>
                <a:latin typeface="Arial"/>
                <a:ea typeface="+mn-lt"/>
                <a:cs typeface="+mn-lt"/>
              </a:rPr>
              <a:t>for Direct Delivery items</a:t>
            </a:r>
          </a:p>
        </p:txBody>
      </p:sp>
      <p:pic>
        <p:nvPicPr>
          <p:cNvPr id="13" name="Graphic 12" descr="Exclamation mark with solid fill">
            <a:extLst>
              <a:ext uri="{FF2B5EF4-FFF2-40B4-BE49-F238E27FC236}">
                <a16:creationId xmlns:a16="http://schemas.microsoft.com/office/drawing/2014/main" id="{A7BBDBBF-3A7C-F96D-A98D-EBC9D3DDE7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49281" y="5157807"/>
            <a:ext cx="620327" cy="620327"/>
          </a:xfrm>
          <a:prstGeom prst="rect">
            <a:avLst/>
          </a:prstGeom>
          <a:effectLst>
            <a:glow rad="101600">
              <a:schemeClr val="bg2">
                <a:lumMod val="50000"/>
                <a:alpha val="60000"/>
              </a:schemeClr>
            </a:glow>
            <a:outerShdw blurRad="63500" sx="102000" sy="102000" algn="ctr" rotWithShape="0">
              <a:prstClr val="black">
                <a:alpha val="40000"/>
              </a:prstClr>
            </a:outerShdw>
          </a:effectLst>
        </p:spPr>
      </p:pic>
    </p:spTree>
    <p:extLst>
      <p:ext uri="{BB962C8B-B14F-4D97-AF65-F5344CB8AC3E}">
        <p14:creationId xmlns:p14="http://schemas.microsoft.com/office/powerpoint/2010/main" val="155374811"/>
      </p:ext>
    </p:extLst>
  </p:cSld>
  <p:clrMapOvr>
    <a:masterClrMapping/>
  </p:clrMapOvr>
  <p:transition spd="slow">
    <p:wip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80CBBB4-B8CE-7A14-FC61-E611ACC87471}"/>
              </a:ext>
            </a:extLst>
          </p:cNvPr>
          <p:cNvPicPr>
            <a:picLocks noChangeAspect="1"/>
          </p:cNvPicPr>
          <p:nvPr/>
        </p:nvPicPr>
        <p:blipFill>
          <a:blip r:embed="rId3"/>
          <a:stretch>
            <a:fillRect/>
          </a:stretch>
        </p:blipFill>
        <p:spPr>
          <a:xfrm>
            <a:off x="655563" y="1129032"/>
            <a:ext cx="10618040" cy="4853429"/>
          </a:xfrm>
          <a:prstGeom prst="rect">
            <a:avLst/>
          </a:prstGeom>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Ready for Approval</a:t>
            </a: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91</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Rounded Corners 2">
            <a:extLst>
              <a:ext uri="{FF2B5EF4-FFF2-40B4-BE49-F238E27FC236}">
                <a16:creationId xmlns:a16="http://schemas.microsoft.com/office/drawing/2014/main" id="{0323B66B-9BA2-FCD1-A43D-EEAEB9CCC289}"/>
              </a:ext>
            </a:extLst>
          </p:cNvPr>
          <p:cNvSpPr/>
          <p:nvPr/>
        </p:nvSpPr>
        <p:spPr>
          <a:xfrm>
            <a:off x="10611081"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17" name="Rectangle 16">
            <a:extLst>
              <a:ext uri="{FF2B5EF4-FFF2-40B4-BE49-F238E27FC236}">
                <a16:creationId xmlns:a16="http://schemas.microsoft.com/office/drawing/2014/main" id="{6DE98ECD-7B4C-1C37-A7BC-50D5527C633E}"/>
              </a:ext>
            </a:extLst>
          </p:cNvPr>
          <p:cNvSpPr/>
          <p:nvPr/>
        </p:nvSpPr>
        <p:spPr>
          <a:xfrm>
            <a:off x="3504229" y="3919602"/>
            <a:ext cx="3638849" cy="1685132"/>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Line arrow: Straight with solid fill">
            <a:extLst>
              <a:ext uri="{FF2B5EF4-FFF2-40B4-BE49-F238E27FC236}">
                <a16:creationId xmlns:a16="http://schemas.microsoft.com/office/drawing/2014/main" id="{4946AD0C-1F45-6EB3-982A-912A51AB5E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027959">
            <a:off x="6538094" y="2676854"/>
            <a:ext cx="1592434" cy="1724291"/>
          </a:xfrm>
          <a:prstGeom prst="rect">
            <a:avLst/>
          </a:prstGeom>
        </p:spPr>
      </p:pic>
      <p:sp>
        <p:nvSpPr>
          <p:cNvPr id="20" name="Rectangle: Rounded Corners 19">
            <a:extLst>
              <a:ext uri="{FF2B5EF4-FFF2-40B4-BE49-F238E27FC236}">
                <a16:creationId xmlns:a16="http://schemas.microsoft.com/office/drawing/2014/main" id="{FA397840-AAE4-F841-4F47-92E2B6834B9F}"/>
              </a:ext>
            </a:extLst>
          </p:cNvPr>
          <p:cNvSpPr/>
          <p:nvPr/>
        </p:nvSpPr>
        <p:spPr>
          <a:xfrm>
            <a:off x="5892895" y="2441138"/>
            <a:ext cx="4023360" cy="909569"/>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Choose correct warehouse </a:t>
            </a:r>
            <a:br>
              <a:rPr lang="en-US" sz="2000" b="1">
                <a:solidFill>
                  <a:schemeClr val="tx1">
                    <a:lumMod val="95000"/>
                    <a:lumOff val="5000"/>
                  </a:schemeClr>
                </a:solidFill>
                <a:latin typeface="Arial"/>
                <a:ea typeface="+mn-lt"/>
                <a:cs typeface="+mn-lt"/>
              </a:rPr>
            </a:br>
            <a:r>
              <a:rPr lang="en-US" sz="2000" b="1">
                <a:solidFill>
                  <a:schemeClr val="tx1">
                    <a:lumMod val="95000"/>
                    <a:lumOff val="5000"/>
                  </a:schemeClr>
                </a:solidFill>
                <a:latin typeface="Arial"/>
                <a:ea typeface="+mn-lt"/>
                <a:cs typeface="+mn-lt"/>
              </a:rPr>
              <a:t>from dropdown list</a:t>
            </a:r>
          </a:p>
        </p:txBody>
      </p:sp>
      <p:sp>
        <p:nvSpPr>
          <p:cNvPr id="7" name="Octagon 6">
            <a:extLst>
              <a:ext uri="{FF2B5EF4-FFF2-40B4-BE49-F238E27FC236}">
                <a16:creationId xmlns:a16="http://schemas.microsoft.com/office/drawing/2014/main" id="{542AC740-6CE9-3BBA-D286-6C2635A94BA0}"/>
              </a:ext>
            </a:extLst>
          </p:cNvPr>
          <p:cNvSpPr/>
          <p:nvPr/>
        </p:nvSpPr>
        <p:spPr>
          <a:xfrm>
            <a:off x="1715256" y="1977140"/>
            <a:ext cx="2286000" cy="2011680"/>
          </a:xfrm>
          <a:prstGeom prst="octagon">
            <a:avLst/>
          </a:prstGeom>
          <a:solidFill>
            <a:srgbClr val="FFFF47"/>
          </a:solidFill>
          <a:ln w="19050">
            <a:solidFill>
              <a:schemeClr val="tx1"/>
            </a:solidFill>
          </a:ln>
          <a:effectLst>
            <a:glow rad="101600">
              <a:schemeClr val="bg2">
                <a:lumMod val="50000"/>
                <a:alpha val="6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91440" bIns="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u="sng">
                <a:solidFill>
                  <a:schemeClr val="tx1">
                    <a:lumMod val="95000"/>
                    <a:lumOff val="5000"/>
                  </a:schemeClr>
                </a:solidFill>
                <a:latin typeface="Arial"/>
                <a:ea typeface="+mn-lt"/>
                <a:cs typeface="+mn-lt"/>
              </a:rPr>
              <a:t>*REMINDER:</a:t>
            </a:r>
            <a:br>
              <a:rPr lang="en-US" sz="1600" b="1" u="sng">
                <a:solidFill>
                  <a:schemeClr val="tx1">
                    <a:lumMod val="95000"/>
                    <a:lumOff val="5000"/>
                  </a:schemeClr>
                </a:solidFill>
                <a:latin typeface="Arial"/>
                <a:ea typeface="+mn-lt"/>
                <a:cs typeface="+mn-lt"/>
              </a:rPr>
            </a:br>
            <a:r>
              <a:rPr lang="en-US" sz="600" b="1" u="sng">
                <a:solidFill>
                  <a:schemeClr val="tx1">
                    <a:lumMod val="95000"/>
                    <a:lumOff val="5000"/>
                  </a:schemeClr>
                </a:solidFill>
                <a:latin typeface="Arial"/>
                <a:ea typeface="+mn-lt"/>
                <a:cs typeface="+mn-lt"/>
              </a:rPr>
              <a:t>  </a:t>
            </a:r>
          </a:p>
          <a:p>
            <a:pPr algn="ctr"/>
            <a:r>
              <a:rPr lang="en-US" sz="1600" b="1">
                <a:solidFill>
                  <a:schemeClr val="tx1">
                    <a:lumMod val="95000"/>
                    <a:lumOff val="5000"/>
                  </a:schemeClr>
                </a:solidFill>
                <a:latin typeface="Arial"/>
                <a:ea typeface="+mn-lt"/>
                <a:cs typeface="+mn-lt"/>
              </a:rPr>
              <a:t>Select </a:t>
            </a:r>
            <a:r>
              <a:rPr lang="en-US" sz="1600" b="1" i="1" u="sng">
                <a:solidFill>
                  <a:schemeClr val="tx1">
                    <a:lumMod val="95000"/>
                    <a:lumOff val="5000"/>
                  </a:schemeClr>
                </a:solidFill>
                <a:latin typeface="Arial"/>
                <a:ea typeface="+mn-lt"/>
                <a:cs typeface="+mn-lt"/>
              </a:rPr>
              <a:t>your</a:t>
            </a:r>
            <a:r>
              <a:rPr lang="en-US" sz="1600">
                <a:solidFill>
                  <a:schemeClr val="tx1">
                    <a:lumMod val="95000"/>
                    <a:lumOff val="5000"/>
                  </a:schemeClr>
                </a:solidFill>
                <a:latin typeface="Arial"/>
                <a:ea typeface="+mn-lt"/>
                <a:cs typeface="+mn-lt"/>
              </a:rPr>
              <a:t> </a:t>
            </a:r>
            <a:r>
              <a:rPr lang="en-US" sz="1600" b="1">
                <a:solidFill>
                  <a:schemeClr val="tx1">
                    <a:lumMod val="95000"/>
                    <a:lumOff val="5000"/>
                  </a:schemeClr>
                </a:solidFill>
                <a:latin typeface="Arial"/>
                <a:ea typeface="+mn-lt"/>
                <a:cs typeface="+mn-lt"/>
              </a:rPr>
              <a:t>warehouse for Direct Delivery</a:t>
            </a:r>
          </a:p>
        </p:txBody>
      </p:sp>
      <p:pic>
        <p:nvPicPr>
          <p:cNvPr id="8" name="Graphic 7" descr="Exclamation mark with solid fill">
            <a:extLst>
              <a:ext uri="{FF2B5EF4-FFF2-40B4-BE49-F238E27FC236}">
                <a16:creationId xmlns:a16="http://schemas.microsoft.com/office/drawing/2014/main" id="{67E12F4B-CFC1-057C-7D9D-274A3EB7DD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57202" y="2435476"/>
            <a:ext cx="315547" cy="315547"/>
          </a:xfrm>
          <a:prstGeom prst="rect">
            <a:avLst/>
          </a:prstGeom>
          <a:effectLst>
            <a:glow rad="101600">
              <a:schemeClr val="bg2">
                <a:lumMod val="50000"/>
                <a:alpha val="60000"/>
              </a:schemeClr>
            </a:glow>
            <a:outerShdw blurRad="63500" sx="102000" sy="102000" algn="ctr" rotWithShape="0">
              <a:prstClr val="black">
                <a:alpha val="40000"/>
              </a:prstClr>
            </a:outerShdw>
          </a:effectLst>
        </p:spPr>
      </p:pic>
      <p:sp>
        <p:nvSpPr>
          <p:cNvPr id="10" name="Oval 9">
            <a:extLst>
              <a:ext uri="{FF2B5EF4-FFF2-40B4-BE49-F238E27FC236}">
                <a16:creationId xmlns:a16="http://schemas.microsoft.com/office/drawing/2014/main" id="{1343BD2E-54F5-FA17-2ED4-A7A20E98907D}"/>
              </a:ext>
            </a:extLst>
          </p:cNvPr>
          <p:cNvSpPr/>
          <p:nvPr/>
        </p:nvSpPr>
        <p:spPr>
          <a:xfrm>
            <a:off x="5567565" y="2217182"/>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10</a:t>
            </a:r>
          </a:p>
        </p:txBody>
      </p:sp>
    </p:spTree>
    <p:extLst>
      <p:ext uri="{BB962C8B-B14F-4D97-AF65-F5344CB8AC3E}">
        <p14:creationId xmlns:p14="http://schemas.microsoft.com/office/powerpoint/2010/main" val="389385772"/>
      </p:ext>
    </p:extLst>
  </p:cSld>
  <p:clrMapOvr>
    <a:masterClrMapping/>
  </p:clrMapOvr>
  <p:transition spd="slow">
    <p:wip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96E8DF-EE52-77AF-F1B6-C5FED963033D}"/>
              </a:ext>
            </a:extLst>
          </p:cNvPr>
          <p:cNvPicPr>
            <a:picLocks noChangeAspect="1"/>
          </p:cNvPicPr>
          <p:nvPr/>
        </p:nvPicPr>
        <p:blipFill>
          <a:blip r:embed="rId3"/>
          <a:stretch>
            <a:fillRect/>
          </a:stretch>
        </p:blipFill>
        <p:spPr>
          <a:xfrm>
            <a:off x="698041" y="1170337"/>
            <a:ext cx="10533083" cy="4351468"/>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Ready for Approval</a:t>
            </a: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Rounded Corners 2">
            <a:extLst>
              <a:ext uri="{FF2B5EF4-FFF2-40B4-BE49-F238E27FC236}">
                <a16:creationId xmlns:a16="http://schemas.microsoft.com/office/drawing/2014/main" id="{0323B66B-9BA2-FCD1-A43D-EEAEB9CCC289}"/>
              </a:ext>
            </a:extLst>
          </p:cNvPr>
          <p:cNvSpPr/>
          <p:nvPr/>
        </p:nvSpPr>
        <p:spPr>
          <a:xfrm>
            <a:off x="10611081"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17" name="Rectangle 16">
            <a:extLst>
              <a:ext uri="{FF2B5EF4-FFF2-40B4-BE49-F238E27FC236}">
                <a16:creationId xmlns:a16="http://schemas.microsoft.com/office/drawing/2014/main" id="{6DE98ECD-7B4C-1C37-A7BC-50D5527C633E}"/>
              </a:ext>
            </a:extLst>
          </p:cNvPr>
          <p:cNvSpPr/>
          <p:nvPr/>
        </p:nvSpPr>
        <p:spPr>
          <a:xfrm>
            <a:off x="698041" y="3521302"/>
            <a:ext cx="453027" cy="383724"/>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Line arrow: Straight with solid fill">
            <a:extLst>
              <a:ext uri="{FF2B5EF4-FFF2-40B4-BE49-F238E27FC236}">
                <a16:creationId xmlns:a16="http://schemas.microsoft.com/office/drawing/2014/main" id="{4946AD0C-1F45-6EB3-982A-912A51AB5E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530361">
            <a:off x="1054342" y="2589183"/>
            <a:ext cx="1276998" cy="1382736"/>
          </a:xfrm>
          <a:prstGeom prst="rect">
            <a:avLst/>
          </a:prstGeom>
        </p:spPr>
      </p:pic>
      <p:sp>
        <p:nvSpPr>
          <p:cNvPr id="20" name="Rectangle: Rounded Corners 19">
            <a:extLst>
              <a:ext uri="{FF2B5EF4-FFF2-40B4-BE49-F238E27FC236}">
                <a16:creationId xmlns:a16="http://schemas.microsoft.com/office/drawing/2014/main" id="{FA397840-AAE4-F841-4F47-92E2B6834B9F}"/>
              </a:ext>
            </a:extLst>
          </p:cNvPr>
          <p:cNvSpPr/>
          <p:nvPr/>
        </p:nvSpPr>
        <p:spPr>
          <a:xfrm>
            <a:off x="1815747" y="2349140"/>
            <a:ext cx="4023360" cy="909569"/>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Click arrow to close Delivery Point dropdown if desired</a:t>
            </a:r>
          </a:p>
        </p:txBody>
      </p:sp>
      <p:sp>
        <p:nvSpPr>
          <p:cNvPr id="4" name="Oval 3">
            <a:extLst>
              <a:ext uri="{FF2B5EF4-FFF2-40B4-BE49-F238E27FC236}">
                <a16:creationId xmlns:a16="http://schemas.microsoft.com/office/drawing/2014/main" id="{466321BF-0EA9-3D8D-8449-A27F86A67019}"/>
              </a:ext>
            </a:extLst>
          </p:cNvPr>
          <p:cNvSpPr/>
          <p:nvPr/>
        </p:nvSpPr>
        <p:spPr>
          <a:xfrm>
            <a:off x="1505780" y="2071461"/>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11</a:t>
            </a:r>
          </a:p>
        </p:txBody>
      </p:sp>
    </p:spTree>
    <p:extLst>
      <p:ext uri="{BB962C8B-B14F-4D97-AF65-F5344CB8AC3E}">
        <p14:creationId xmlns:p14="http://schemas.microsoft.com/office/powerpoint/2010/main" val="600810229"/>
      </p:ext>
    </p:extLst>
  </p:cSld>
  <p:clrMapOvr>
    <a:masterClrMapping/>
  </p:clrMapOvr>
  <p:transition spd="slow">
    <p:wip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90816B-0F04-191F-5496-67CFCDA9EE1C}"/>
              </a:ext>
            </a:extLst>
          </p:cNvPr>
          <p:cNvPicPr>
            <a:picLocks noChangeAspect="1"/>
          </p:cNvPicPr>
          <p:nvPr/>
        </p:nvPicPr>
        <p:blipFill>
          <a:blip r:embed="rId3"/>
          <a:stretch>
            <a:fillRect/>
          </a:stretch>
        </p:blipFill>
        <p:spPr>
          <a:xfrm>
            <a:off x="652850" y="1297620"/>
            <a:ext cx="10620753" cy="3692930"/>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Ready for Approval</a:t>
            </a: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Rounded Corners 2">
            <a:extLst>
              <a:ext uri="{FF2B5EF4-FFF2-40B4-BE49-F238E27FC236}">
                <a16:creationId xmlns:a16="http://schemas.microsoft.com/office/drawing/2014/main" id="{0323B66B-9BA2-FCD1-A43D-EEAEB9CCC289}"/>
              </a:ext>
            </a:extLst>
          </p:cNvPr>
          <p:cNvSpPr/>
          <p:nvPr/>
        </p:nvSpPr>
        <p:spPr>
          <a:xfrm>
            <a:off x="10611081"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17" name="Rectangle 16">
            <a:extLst>
              <a:ext uri="{FF2B5EF4-FFF2-40B4-BE49-F238E27FC236}">
                <a16:creationId xmlns:a16="http://schemas.microsoft.com/office/drawing/2014/main" id="{6DE98ECD-7B4C-1C37-A7BC-50D5527C633E}"/>
              </a:ext>
            </a:extLst>
          </p:cNvPr>
          <p:cNvSpPr/>
          <p:nvPr/>
        </p:nvSpPr>
        <p:spPr>
          <a:xfrm>
            <a:off x="652850" y="4502349"/>
            <a:ext cx="1003828" cy="488201"/>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FA397840-AAE4-F841-4F47-92E2B6834B9F}"/>
              </a:ext>
            </a:extLst>
          </p:cNvPr>
          <p:cNvSpPr/>
          <p:nvPr/>
        </p:nvSpPr>
        <p:spPr>
          <a:xfrm>
            <a:off x="1519535" y="2472891"/>
            <a:ext cx="2422769" cy="1484924"/>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Click “Update” to save changes</a:t>
            </a:r>
          </a:p>
        </p:txBody>
      </p:sp>
      <p:sp>
        <p:nvSpPr>
          <p:cNvPr id="7" name="Arrow: Left 6">
            <a:extLst>
              <a:ext uri="{FF2B5EF4-FFF2-40B4-BE49-F238E27FC236}">
                <a16:creationId xmlns:a16="http://schemas.microsoft.com/office/drawing/2014/main" id="{44DF504E-951D-8F40-34C0-DD756100FE47}"/>
              </a:ext>
            </a:extLst>
          </p:cNvPr>
          <p:cNvSpPr/>
          <p:nvPr/>
        </p:nvSpPr>
        <p:spPr>
          <a:xfrm>
            <a:off x="1542843" y="4276250"/>
            <a:ext cx="1507863" cy="940397"/>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cs typeface="Arial"/>
              </a:rPr>
              <a:t>Click</a:t>
            </a:r>
          </a:p>
        </p:txBody>
      </p:sp>
      <p:sp>
        <p:nvSpPr>
          <p:cNvPr id="10" name="Oval 9">
            <a:extLst>
              <a:ext uri="{FF2B5EF4-FFF2-40B4-BE49-F238E27FC236}">
                <a16:creationId xmlns:a16="http://schemas.microsoft.com/office/drawing/2014/main" id="{1343BD2E-54F5-FA17-2ED4-A7A20E98907D}"/>
              </a:ext>
            </a:extLst>
          </p:cNvPr>
          <p:cNvSpPr/>
          <p:nvPr/>
        </p:nvSpPr>
        <p:spPr>
          <a:xfrm>
            <a:off x="2873513" y="4276250"/>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12</a:t>
            </a:r>
          </a:p>
        </p:txBody>
      </p:sp>
    </p:spTree>
    <p:extLst>
      <p:ext uri="{BB962C8B-B14F-4D97-AF65-F5344CB8AC3E}">
        <p14:creationId xmlns:p14="http://schemas.microsoft.com/office/powerpoint/2010/main" val="1080910344"/>
      </p:ext>
    </p:extLst>
  </p:cSld>
  <p:clrMapOvr>
    <a:masterClrMapping/>
  </p:clrMapOvr>
  <p:transition spd="slow">
    <p:wip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90816B-0F04-191F-5496-67CFCDA9EE1C}"/>
              </a:ext>
            </a:extLst>
          </p:cNvPr>
          <p:cNvPicPr>
            <a:picLocks noChangeAspect="1"/>
          </p:cNvPicPr>
          <p:nvPr/>
        </p:nvPicPr>
        <p:blipFill>
          <a:blip r:embed="rId3"/>
          <a:stretch>
            <a:fillRect/>
          </a:stretch>
        </p:blipFill>
        <p:spPr>
          <a:xfrm>
            <a:off x="652850" y="1297620"/>
            <a:ext cx="10620753" cy="3692930"/>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Ready for Approval</a:t>
            </a: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Rounded Corners 2">
            <a:extLst>
              <a:ext uri="{FF2B5EF4-FFF2-40B4-BE49-F238E27FC236}">
                <a16:creationId xmlns:a16="http://schemas.microsoft.com/office/drawing/2014/main" id="{0323B66B-9BA2-FCD1-A43D-EEAEB9CCC289}"/>
              </a:ext>
            </a:extLst>
          </p:cNvPr>
          <p:cNvSpPr/>
          <p:nvPr/>
        </p:nvSpPr>
        <p:spPr>
          <a:xfrm>
            <a:off x="10611081"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17" name="Rectangle 16">
            <a:extLst>
              <a:ext uri="{FF2B5EF4-FFF2-40B4-BE49-F238E27FC236}">
                <a16:creationId xmlns:a16="http://schemas.microsoft.com/office/drawing/2014/main" id="{6DE98ECD-7B4C-1C37-A7BC-50D5527C633E}"/>
              </a:ext>
            </a:extLst>
          </p:cNvPr>
          <p:cNvSpPr/>
          <p:nvPr/>
        </p:nvSpPr>
        <p:spPr>
          <a:xfrm>
            <a:off x="6262570" y="3743661"/>
            <a:ext cx="1525966" cy="688490"/>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Line arrow: Straight with solid fill">
            <a:extLst>
              <a:ext uri="{FF2B5EF4-FFF2-40B4-BE49-F238E27FC236}">
                <a16:creationId xmlns:a16="http://schemas.microsoft.com/office/drawing/2014/main" id="{4946AD0C-1F45-6EB3-982A-912A51AB5E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530361">
            <a:off x="7551958" y="2825859"/>
            <a:ext cx="1276998" cy="1382736"/>
          </a:xfrm>
          <a:prstGeom prst="rect">
            <a:avLst/>
          </a:prstGeom>
        </p:spPr>
      </p:pic>
      <p:sp>
        <p:nvSpPr>
          <p:cNvPr id="20" name="Rectangle: Rounded Corners 19">
            <a:extLst>
              <a:ext uri="{FF2B5EF4-FFF2-40B4-BE49-F238E27FC236}">
                <a16:creationId xmlns:a16="http://schemas.microsoft.com/office/drawing/2014/main" id="{FA397840-AAE4-F841-4F47-92E2B6834B9F}"/>
              </a:ext>
            </a:extLst>
          </p:cNvPr>
          <p:cNvSpPr/>
          <p:nvPr/>
        </p:nvSpPr>
        <p:spPr>
          <a:xfrm>
            <a:off x="8313362" y="2585816"/>
            <a:ext cx="3347927" cy="1846335"/>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Click dropdown in “User Status” column for each line item once </a:t>
            </a:r>
            <a:r>
              <a:rPr lang="en-US" sz="2000" b="1" i="1" u="sng">
                <a:solidFill>
                  <a:schemeClr val="bg1"/>
                </a:solidFill>
                <a:latin typeface="Arial"/>
                <a:ea typeface="+mn-lt"/>
                <a:cs typeface="+mn-lt"/>
              </a:rPr>
              <a:t>all updates are complete</a:t>
            </a:r>
          </a:p>
        </p:txBody>
      </p:sp>
      <p:sp>
        <p:nvSpPr>
          <p:cNvPr id="10" name="Oval 9">
            <a:extLst>
              <a:ext uri="{FF2B5EF4-FFF2-40B4-BE49-F238E27FC236}">
                <a16:creationId xmlns:a16="http://schemas.microsoft.com/office/drawing/2014/main" id="{1343BD2E-54F5-FA17-2ED4-A7A20E98907D}"/>
              </a:ext>
            </a:extLst>
          </p:cNvPr>
          <p:cNvSpPr/>
          <p:nvPr/>
        </p:nvSpPr>
        <p:spPr>
          <a:xfrm>
            <a:off x="8003396" y="2308137"/>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13</a:t>
            </a:r>
          </a:p>
        </p:txBody>
      </p:sp>
    </p:spTree>
    <p:extLst>
      <p:ext uri="{BB962C8B-B14F-4D97-AF65-F5344CB8AC3E}">
        <p14:creationId xmlns:p14="http://schemas.microsoft.com/office/powerpoint/2010/main" val="4128928504"/>
      </p:ext>
    </p:extLst>
  </p:cSld>
  <p:clrMapOvr>
    <a:masterClrMapping/>
  </p:clrMapOvr>
  <p:transition spd="slow">
    <p:wip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F77B1D-1959-9EDF-3344-FD67DEC8B333}"/>
              </a:ext>
            </a:extLst>
          </p:cNvPr>
          <p:cNvPicPr>
            <a:picLocks noChangeAspect="1"/>
          </p:cNvPicPr>
          <p:nvPr/>
        </p:nvPicPr>
        <p:blipFill>
          <a:blip r:embed="rId3"/>
          <a:stretch>
            <a:fillRect/>
          </a:stretch>
        </p:blipFill>
        <p:spPr>
          <a:xfrm>
            <a:off x="655563" y="1332959"/>
            <a:ext cx="10618040" cy="4192082"/>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Ready for Approval</a:t>
            </a: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Rounded Corners 2">
            <a:extLst>
              <a:ext uri="{FF2B5EF4-FFF2-40B4-BE49-F238E27FC236}">
                <a16:creationId xmlns:a16="http://schemas.microsoft.com/office/drawing/2014/main" id="{0323B66B-9BA2-FCD1-A43D-EEAEB9CCC289}"/>
              </a:ext>
            </a:extLst>
          </p:cNvPr>
          <p:cNvSpPr/>
          <p:nvPr/>
        </p:nvSpPr>
        <p:spPr>
          <a:xfrm>
            <a:off x="10611081"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17" name="Rectangle 16">
            <a:extLst>
              <a:ext uri="{FF2B5EF4-FFF2-40B4-BE49-F238E27FC236}">
                <a16:creationId xmlns:a16="http://schemas.microsoft.com/office/drawing/2014/main" id="{6DE98ECD-7B4C-1C37-A7BC-50D5527C633E}"/>
              </a:ext>
            </a:extLst>
          </p:cNvPr>
          <p:cNvSpPr/>
          <p:nvPr/>
        </p:nvSpPr>
        <p:spPr>
          <a:xfrm>
            <a:off x="6244150" y="4314726"/>
            <a:ext cx="1415295" cy="688490"/>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Line arrow: Straight with solid fill">
            <a:extLst>
              <a:ext uri="{FF2B5EF4-FFF2-40B4-BE49-F238E27FC236}">
                <a16:creationId xmlns:a16="http://schemas.microsoft.com/office/drawing/2014/main" id="{4946AD0C-1F45-6EB3-982A-912A51AB5E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530361">
            <a:off x="7326096" y="3603027"/>
            <a:ext cx="1276998" cy="1382736"/>
          </a:xfrm>
          <a:prstGeom prst="rect">
            <a:avLst/>
          </a:prstGeom>
        </p:spPr>
      </p:pic>
      <p:sp>
        <p:nvSpPr>
          <p:cNvPr id="20" name="Rectangle: Rounded Corners 19">
            <a:extLst>
              <a:ext uri="{FF2B5EF4-FFF2-40B4-BE49-F238E27FC236}">
                <a16:creationId xmlns:a16="http://schemas.microsoft.com/office/drawing/2014/main" id="{FA397840-AAE4-F841-4F47-92E2B6834B9F}"/>
              </a:ext>
            </a:extLst>
          </p:cNvPr>
          <p:cNvSpPr/>
          <p:nvPr/>
        </p:nvSpPr>
        <p:spPr>
          <a:xfrm>
            <a:off x="8003396" y="3429000"/>
            <a:ext cx="3718210" cy="1185537"/>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Select “Ready for Approval” for each line item</a:t>
            </a:r>
          </a:p>
        </p:txBody>
      </p:sp>
      <p:sp>
        <p:nvSpPr>
          <p:cNvPr id="10" name="Oval 9">
            <a:extLst>
              <a:ext uri="{FF2B5EF4-FFF2-40B4-BE49-F238E27FC236}">
                <a16:creationId xmlns:a16="http://schemas.microsoft.com/office/drawing/2014/main" id="{1343BD2E-54F5-FA17-2ED4-A7A20E98907D}"/>
              </a:ext>
            </a:extLst>
          </p:cNvPr>
          <p:cNvSpPr/>
          <p:nvPr/>
        </p:nvSpPr>
        <p:spPr>
          <a:xfrm>
            <a:off x="7693429" y="3170932"/>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14</a:t>
            </a:r>
          </a:p>
        </p:txBody>
      </p:sp>
    </p:spTree>
    <p:extLst>
      <p:ext uri="{BB962C8B-B14F-4D97-AF65-F5344CB8AC3E}">
        <p14:creationId xmlns:p14="http://schemas.microsoft.com/office/powerpoint/2010/main" val="3536766913"/>
      </p:ext>
    </p:extLst>
  </p:cSld>
  <p:clrMapOvr>
    <a:masterClrMapping/>
  </p:clrMapOvr>
  <p:transition spd="slow">
    <p:wip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F4B0F2-6BF7-6AD8-B53E-9995292B0E80}"/>
              </a:ext>
            </a:extLst>
          </p:cNvPr>
          <p:cNvPicPr>
            <a:picLocks noChangeAspect="1"/>
          </p:cNvPicPr>
          <p:nvPr/>
        </p:nvPicPr>
        <p:blipFill>
          <a:blip r:embed="rId3"/>
          <a:stretch>
            <a:fillRect/>
          </a:stretch>
        </p:blipFill>
        <p:spPr>
          <a:xfrm>
            <a:off x="639600" y="1223846"/>
            <a:ext cx="10634003" cy="4224990"/>
          </a:xfrm>
          <a:prstGeom prst="rect">
            <a:avLst/>
          </a:prstGeom>
          <a:ln w="28575">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Ready for Approval</a:t>
            </a: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Rounded Corners 2">
            <a:extLst>
              <a:ext uri="{FF2B5EF4-FFF2-40B4-BE49-F238E27FC236}">
                <a16:creationId xmlns:a16="http://schemas.microsoft.com/office/drawing/2014/main" id="{0323B66B-9BA2-FCD1-A43D-EEAEB9CCC289}"/>
              </a:ext>
            </a:extLst>
          </p:cNvPr>
          <p:cNvSpPr/>
          <p:nvPr/>
        </p:nvSpPr>
        <p:spPr>
          <a:xfrm>
            <a:off x="10611081"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17" name="Rectangle 16">
            <a:extLst>
              <a:ext uri="{FF2B5EF4-FFF2-40B4-BE49-F238E27FC236}">
                <a16:creationId xmlns:a16="http://schemas.microsoft.com/office/drawing/2014/main" id="{6DE98ECD-7B4C-1C37-A7BC-50D5527C633E}"/>
              </a:ext>
            </a:extLst>
          </p:cNvPr>
          <p:cNvSpPr/>
          <p:nvPr/>
        </p:nvSpPr>
        <p:spPr>
          <a:xfrm>
            <a:off x="639601" y="4881561"/>
            <a:ext cx="941774" cy="464990"/>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Line arrow: Straight with solid fill">
            <a:extLst>
              <a:ext uri="{FF2B5EF4-FFF2-40B4-BE49-F238E27FC236}">
                <a16:creationId xmlns:a16="http://schemas.microsoft.com/office/drawing/2014/main" id="{4946AD0C-1F45-6EB3-982A-912A51AB5E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530361">
            <a:off x="1263932" y="4011377"/>
            <a:ext cx="1276998" cy="1382736"/>
          </a:xfrm>
          <a:prstGeom prst="rect">
            <a:avLst/>
          </a:prstGeom>
        </p:spPr>
      </p:pic>
      <p:sp>
        <p:nvSpPr>
          <p:cNvPr id="20" name="Rectangle: Rounded Corners 19">
            <a:extLst>
              <a:ext uri="{FF2B5EF4-FFF2-40B4-BE49-F238E27FC236}">
                <a16:creationId xmlns:a16="http://schemas.microsoft.com/office/drawing/2014/main" id="{FA397840-AAE4-F841-4F47-92E2B6834B9F}"/>
              </a:ext>
            </a:extLst>
          </p:cNvPr>
          <p:cNvSpPr/>
          <p:nvPr/>
        </p:nvSpPr>
        <p:spPr>
          <a:xfrm>
            <a:off x="2238391" y="3325871"/>
            <a:ext cx="3718210" cy="1185537"/>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Click “Update” to save “Ready for Approval” status</a:t>
            </a:r>
          </a:p>
        </p:txBody>
      </p:sp>
      <p:sp>
        <p:nvSpPr>
          <p:cNvPr id="10" name="Oval 9">
            <a:extLst>
              <a:ext uri="{FF2B5EF4-FFF2-40B4-BE49-F238E27FC236}">
                <a16:creationId xmlns:a16="http://schemas.microsoft.com/office/drawing/2014/main" id="{1343BD2E-54F5-FA17-2ED4-A7A20E98907D}"/>
              </a:ext>
            </a:extLst>
          </p:cNvPr>
          <p:cNvSpPr/>
          <p:nvPr/>
        </p:nvSpPr>
        <p:spPr>
          <a:xfrm>
            <a:off x="1902431" y="3078208"/>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15</a:t>
            </a:r>
          </a:p>
        </p:txBody>
      </p:sp>
    </p:spTree>
    <p:extLst>
      <p:ext uri="{BB962C8B-B14F-4D97-AF65-F5344CB8AC3E}">
        <p14:creationId xmlns:p14="http://schemas.microsoft.com/office/powerpoint/2010/main" val="1662249823"/>
      </p:ext>
    </p:extLst>
  </p:cSld>
  <p:clrMapOvr>
    <a:masterClrMapping/>
  </p:clrMapOvr>
  <p:transition spd="slow">
    <p:wip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F4B0F2-6BF7-6AD8-B53E-9995292B0E80}"/>
              </a:ext>
            </a:extLst>
          </p:cNvPr>
          <p:cNvPicPr>
            <a:picLocks noChangeAspect="1"/>
          </p:cNvPicPr>
          <p:nvPr/>
        </p:nvPicPr>
        <p:blipFill>
          <a:blip r:embed="rId3"/>
          <a:stretch>
            <a:fillRect/>
          </a:stretch>
        </p:blipFill>
        <p:spPr>
          <a:xfrm>
            <a:off x="639600" y="1223846"/>
            <a:ext cx="10634003" cy="4224990"/>
          </a:xfrm>
          <a:prstGeom prst="rect">
            <a:avLst/>
          </a:prstGeom>
          <a:ln w="28575">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Submit Requisition</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Rounded Corners 2">
            <a:extLst>
              <a:ext uri="{FF2B5EF4-FFF2-40B4-BE49-F238E27FC236}">
                <a16:creationId xmlns:a16="http://schemas.microsoft.com/office/drawing/2014/main" id="{0323B66B-9BA2-FCD1-A43D-EEAEB9CCC289}"/>
              </a:ext>
            </a:extLst>
          </p:cNvPr>
          <p:cNvSpPr/>
          <p:nvPr/>
        </p:nvSpPr>
        <p:spPr>
          <a:xfrm>
            <a:off x="10611081"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17" name="Rectangle 16">
            <a:extLst>
              <a:ext uri="{FF2B5EF4-FFF2-40B4-BE49-F238E27FC236}">
                <a16:creationId xmlns:a16="http://schemas.microsoft.com/office/drawing/2014/main" id="{6DE98ECD-7B4C-1C37-A7BC-50D5527C633E}"/>
              </a:ext>
            </a:extLst>
          </p:cNvPr>
          <p:cNvSpPr/>
          <p:nvPr/>
        </p:nvSpPr>
        <p:spPr>
          <a:xfrm>
            <a:off x="10456433" y="4948518"/>
            <a:ext cx="645459" cy="398033"/>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FA397840-AAE4-F841-4F47-92E2B6834B9F}"/>
              </a:ext>
            </a:extLst>
          </p:cNvPr>
          <p:cNvSpPr/>
          <p:nvPr/>
        </p:nvSpPr>
        <p:spPr>
          <a:xfrm>
            <a:off x="8036763" y="3700631"/>
            <a:ext cx="3364756" cy="1000224"/>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Click “Save” to submit to TDA for review</a:t>
            </a:r>
          </a:p>
        </p:txBody>
      </p:sp>
      <p:sp>
        <p:nvSpPr>
          <p:cNvPr id="10" name="Oval 9">
            <a:extLst>
              <a:ext uri="{FF2B5EF4-FFF2-40B4-BE49-F238E27FC236}">
                <a16:creationId xmlns:a16="http://schemas.microsoft.com/office/drawing/2014/main" id="{1343BD2E-54F5-FA17-2ED4-A7A20E98907D}"/>
              </a:ext>
            </a:extLst>
          </p:cNvPr>
          <p:cNvSpPr/>
          <p:nvPr/>
        </p:nvSpPr>
        <p:spPr>
          <a:xfrm>
            <a:off x="7726796" y="3422952"/>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16</a:t>
            </a:r>
          </a:p>
        </p:txBody>
      </p:sp>
      <p:sp>
        <p:nvSpPr>
          <p:cNvPr id="4" name="Arrow: Left 3">
            <a:extLst>
              <a:ext uri="{FF2B5EF4-FFF2-40B4-BE49-F238E27FC236}">
                <a16:creationId xmlns:a16="http://schemas.microsoft.com/office/drawing/2014/main" id="{8582C415-FBDC-25FC-0CC0-F1204E618DF1}"/>
              </a:ext>
            </a:extLst>
          </p:cNvPr>
          <p:cNvSpPr/>
          <p:nvPr/>
        </p:nvSpPr>
        <p:spPr>
          <a:xfrm flipH="1">
            <a:off x="8937812" y="4677335"/>
            <a:ext cx="1507863" cy="940397"/>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cs typeface="Arial"/>
              </a:rPr>
              <a:t>Click</a:t>
            </a:r>
          </a:p>
        </p:txBody>
      </p:sp>
    </p:spTree>
    <p:extLst>
      <p:ext uri="{BB962C8B-B14F-4D97-AF65-F5344CB8AC3E}">
        <p14:creationId xmlns:p14="http://schemas.microsoft.com/office/powerpoint/2010/main" val="730300782"/>
      </p:ext>
    </p:extLst>
  </p:cSld>
  <p:clrMapOvr>
    <a:masterClrMapping/>
  </p:clrMapOvr>
  <p:transition spd="slow">
    <p:wip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5B2B6E-347B-3086-19F2-D70203F2B764}"/>
              </a:ext>
            </a:extLst>
          </p:cNvPr>
          <p:cNvPicPr>
            <a:picLocks noChangeAspect="1"/>
          </p:cNvPicPr>
          <p:nvPr/>
        </p:nvPicPr>
        <p:blipFill>
          <a:blip r:embed="rId3"/>
          <a:stretch>
            <a:fillRect/>
          </a:stretch>
        </p:blipFill>
        <p:spPr>
          <a:xfrm>
            <a:off x="924586" y="1251225"/>
            <a:ext cx="6412372" cy="4636834"/>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Submit Requisition</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Rounded Corners 2">
            <a:extLst>
              <a:ext uri="{FF2B5EF4-FFF2-40B4-BE49-F238E27FC236}">
                <a16:creationId xmlns:a16="http://schemas.microsoft.com/office/drawing/2014/main" id="{0323B66B-9BA2-FCD1-A43D-EEAEB9CCC289}"/>
              </a:ext>
            </a:extLst>
          </p:cNvPr>
          <p:cNvSpPr/>
          <p:nvPr/>
        </p:nvSpPr>
        <p:spPr>
          <a:xfrm>
            <a:off x="10611081"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17" name="Rectangle 16">
            <a:extLst>
              <a:ext uri="{FF2B5EF4-FFF2-40B4-BE49-F238E27FC236}">
                <a16:creationId xmlns:a16="http://schemas.microsoft.com/office/drawing/2014/main" id="{6DE98ECD-7B4C-1C37-A7BC-50D5527C633E}"/>
              </a:ext>
            </a:extLst>
          </p:cNvPr>
          <p:cNvSpPr/>
          <p:nvPr/>
        </p:nvSpPr>
        <p:spPr>
          <a:xfrm>
            <a:off x="4765637" y="2183802"/>
            <a:ext cx="1043491" cy="602429"/>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FA397840-AAE4-F841-4F47-92E2B6834B9F}"/>
              </a:ext>
            </a:extLst>
          </p:cNvPr>
          <p:cNvSpPr/>
          <p:nvPr/>
        </p:nvSpPr>
        <p:spPr>
          <a:xfrm>
            <a:off x="7791074" y="1817865"/>
            <a:ext cx="3718210" cy="1185537"/>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Click “OK” at top of screen to submit to TDA for review </a:t>
            </a:r>
          </a:p>
        </p:txBody>
      </p:sp>
      <p:sp>
        <p:nvSpPr>
          <p:cNvPr id="10" name="Oval 9">
            <a:extLst>
              <a:ext uri="{FF2B5EF4-FFF2-40B4-BE49-F238E27FC236}">
                <a16:creationId xmlns:a16="http://schemas.microsoft.com/office/drawing/2014/main" id="{1343BD2E-54F5-FA17-2ED4-A7A20E98907D}"/>
              </a:ext>
            </a:extLst>
          </p:cNvPr>
          <p:cNvSpPr/>
          <p:nvPr/>
        </p:nvSpPr>
        <p:spPr>
          <a:xfrm>
            <a:off x="7470349" y="1536501"/>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17</a:t>
            </a:r>
          </a:p>
        </p:txBody>
      </p:sp>
      <p:sp>
        <p:nvSpPr>
          <p:cNvPr id="4" name="Arrow: Left 3">
            <a:extLst>
              <a:ext uri="{FF2B5EF4-FFF2-40B4-BE49-F238E27FC236}">
                <a16:creationId xmlns:a16="http://schemas.microsoft.com/office/drawing/2014/main" id="{8582C415-FBDC-25FC-0CC0-F1204E618DF1}"/>
              </a:ext>
            </a:extLst>
          </p:cNvPr>
          <p:cNvSpPr/>
          <p:nvPr/>
        </p:nvSpPr>
        <p:spPr>
          <a:xfrm>
            <a:off x="5809128" y="2014522"/>
            <a:ext cx="1507863" cy="940397"/>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cs typeface="Arial"/>
              </a:rPr>
              <a:t>Click</a:t>
            </a:r>
          </a:p>
        </p:txBody>
      </p:sp>
    </p:spTree>
    <p:extLst>
      <p:ext uri="{BB962C8B-B14F-4D97-AF65-F5344CB8AC3E}">
        <p14:creationId xmlns:p14="http://schemas.microsoft.com/office/powerpoint/2010/main" val="4123273116"/>
      </p:ext>
    </p:extLst>
  </p:cSld>
  <p:clrMapOvr>
    <a:masterClrMapping/>
  </p:clrMapOvr>
  <p:transition spd="slow">
    <p:wip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1A5784-F68F-44E2-BB00-758BA794182C}"/>
              </a:ext>
            </a:extLst>
          </p:cNvPr>
          <p:cNvPicPr>
            <a:picLocks noChangeAspect="1"/>
          </p:cNvPicPr>
          <p:nvPr/>
        </p:nvPicPr>
        <p:blipFill>
          <a:blip r:embed="rId3"/>
          <a:stretch>
            <a:fillRect/>
          </a:stretch>
        </p:blipFill>
        <p:spPr>
          <a:xfrm>
            <a:off x="682716" y="1363887"/>
            <a:ext cx="10618040" cy="3809114"/>
          </a:xfrm>
          <a:prstGeom prst="rect">
            <a:avLst/>
          </a:prstGeom>
          <a:ln w="28575">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Submit Requisition</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99</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Rounded Corners 2">
            <a:extLst>
              <a:ext uri="{FF2B5EF4-FFF2-40B4-BE49-F238E27FC236}">
                <a16:creationId xmlns:a16="http://schemas.microsoft.com/office/drawing/2014/main" id="{0323B66B-9BA2-FCD1-A43D-EEAEB9CCC289}"/>
              </a:ext>
            </a:extLst>
          </p:cNvPr>
          <p:cNvSpPr/>
          <p:nvPr/>
        </p:nvSpPr>
        <p:spPr>
          <a:xfrm>
            <a:off x="10611081"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Direct Delivery via Catalog</a:t>
            </a:r>
          </a:p>
        </p:txBody>
      </p:sp>
      <p:sp>
        <p:nvSpPr>
          <p:cNvPr id="17" name="Rectangle 16">
            <a:extLst>
              <a:ext uri="{FF2B5EF4-FFF2-40B4-BE49-F238E27FC236}">
                <a16:creationId xmlns:a16="http://schemas.microsoft.com/office/drawing/2014/main" id="{6DE98ECD-7B4C-1C37-A7BC-50D5527C633E}"/>
              </a:ext>
            </a:extLst>
          </p:cNvPr>
          <p:cNvSpPr/>
          <p:nvPr/>
        </p:nvSpPr>
        <p:spPr>
          <a:xfrm>
            <a:off x="8638961" y="2646381"/>
            <a:ext cx="903072" cy="2011679"/>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B14C85E-A057-BA20-4998-1CF155800C5E}"/>
              </a:ext>
            </a:extLst>
          </p:cNvPr>
          <p:cNvSpPr/>
          <p:nvPr/>
        </p:nvSpPr>
        <p:spPr>
          <a:xfrm>
            <a:off x="674320" y="1310595"/>
            <a:ext cx="4220408" cy="959270"/>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Line arrow: Straight with solid fill">
            <a:extLst>
              <a:ext uri="{FF2B5EF4-FFF2-40B4-BE49-F238E27FC236}">
                <a16:creationId xmlns:a16="http://schemas.microsoft.com/office/drawing/2014/main" id="{4BA88E47-B47A-661A-7BE5-E2AA293C3F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20187" y="1072085"/>
            <a:ext cx="1276998" cy="1382736"/>
          </a:xfrm>
          <a:prstGeom prst="rect">
            <a:avLst/>
          </a:prstGeom>
        </p:spPr>
      </p:pic>
      <p:pic>
        <p:nvPicPr>
          <p:cNvPr id="14" name="Graphic 13" descr="Line arrow: Straight with solid fill">
            <a:extLst>
              <a:ext uri="{FF2B5EF4-FFF2-40B4-BE49-F238E27FC236}">
                <a16:creationId xmlns:a16="http://schemas.microsoft.com/office/drawing/2014/main" id="{59BC00CA-D152-0E29-5299-E8A0CB81DB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3979020">
            <a:off x="7872132" y="2119895"/>
            <a:ext cx="1276998" cy="1382736"/>
          </a:xfrm>
          <a:prstGeom prst="rect">
            <a:avLst/>
          </a:prstGeom>
        </p:spPr>
      </p:pic>
      <p:sp>
        <p:nvSpPr>
          <p:cNvPr id="20" name="Rectangle: Rounded Corners 19">
            <a:extLst>
              <a:ext uri="{FF2B5EF4-FFF2-40B4-BE49-F238E27FC236}">
                <a16:creationId xmlns:a16="http://schemas.microsoft.com/office/drawing/2014/main" id="{FA397840-AAE4-F841-4F47-92E2B6834B9F}"/>
              </a:ext>
            </a:extLst>
          </p:cNvPr>
          <p:cNvSpPr/>
          <p:nvPr/>
        </p:nvSpPr>
        <p:spPr>
          <a:xfrm>
            <a:off x="5372287" y="1172327"/>
            <a:ext cx="3373680" cy="1282494"/>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Confirmation of receipt with User Status marked “Ready for Approval” displayed</a:t>
            </a:r>
          </a:p>
        </p:txBody>
      </p:sp>
    </p:spTree>
    <p:extLst>
      <p:ext uri="{BB962C8B-B14F-4D97-AF65-F5344CB8AC3E}">
        <p14:creationId xmlns:p14="http://schemas.microsoft.com/office/powerpoint/2010/main" val="3985067496"/>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07"/>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3">
      <a:dk1>
        <a:srgbClr val="000000"/>
      </a:dk1>
      <a:lt1>
        <a:srgbClr val="FFFFFF"/>
      </a:lt1>
      <a:dk2>
        <a:srgbClr val="FF9300"/>
      </a:dk2>
      <a:lt2>
        <a:srgbClr val="EBEBEB"/>
      </a:lt2>
      <a:accent1>
        <a:srgbClr val="EE1B2E"/>
      </a:accent1>
      <a:accent2>
        <a:srgbClr val="F2594D"/>
      </a:accent2>
      <a:accent3>
        <a:srgbClr val="F6987F"/>
      </a:accent3>
      <a:accent4>
        <a:srgbClr val="E9943A"/>
      </a:accent4>
      <a:accent5>
        <a:srgbClr val="61BD48"/>
      </a:accent5>
      <a:accent6>
        <a:srgbClr val="FF7C00"/>
      </a:accent6>
      <a:hlink>
        <a:srgbClr val="000000"/>
      </a:hlink>
      <a:folHlink>
        <a:srgbClr val="A5A5A5"/>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8b6d689-0d54-477a-9966-fd4f195d874a" xsi:nil="true"/>
    <lcf76f155ced4ddcb4097134ff3c332f xmlns="6146fc1c-d1d5-4e31-bccf-448e84e59d2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AA5E6C0FE572B40A73046A46B783CC6" ma:contentTypeVersion="13" ma:contentTypeDescription="Create a new document." ma:contentTypeScope="" ma:versionID="04547b92a2f93c2320eb164026b9cf33">
  <xsd:schema xmlns:xsd="http://www.w3.org/2001/XMLSchema" xmlns:xs="http://www.w3.org/2001/XMLSchema" xmlns:p="http://schemas.microsoft.com/office/2006/metadata/properties" xmlns:ns2="6146fc1c-d1d5-4e31-bccf-448e84e59d21" xmlns:ns3="e8b6d689-0d54-477a-9966-fd4f195d874a" xmlns:ns4="968d3519-21c4-4a56-ab3d-9443eb79900e" targetNamespace="http://schemas.microsoft.com/office/2006/metadata/properties" ma:root="true" ma:fieldsID="a295cfbcc3fe20e472dd827c4d761ef9" ns2:_="" ns3:_="" ns4:_="">
    <xsd:import namespace="6146fc1c-d1d5-4e31-bccf-448e84e59d21"/>
    <xsd:import namespace="e8b6d689-0d54-477a-9966-fd4f195d874a"/>
    <xsd:import namespace="968d3519-21c4-4a56-ab3d-9443eb79900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4:SharedWithUsers" minOccurs="0"/>
                <xsd:element ref="ns4: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46fc1c-d1d5-4e31-bccf-448e84e59d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7879c0f-964c-456d-8ee4-6ba33605d1df"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8b6d689-0d54-477a-9966-fd4f195d874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46a6a6c-0f07-4a28-9b6b-ef8d5d84ec6d}" ma:internalName="TaxCatchAll" ma:showField="CatchAllData" ma:web="e8b6d689-0d54-477a-9966-fd4f195d874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68d3519-21c4-4a56-ab3d-9443eb79900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7A22E0-19D6-467E-827D-546687BB15F4}">
  <ds:schemaRefs>
    <ds:schemaRef ds:uri="http://schemas.openxmlformats.org/package/2006/metadata/core-properties"/>
    <ds:schemaRef ds:uri="http://schemas.microsoft.com/office/2006/documentManagement/types"/>
    <ds:schemaRef ds:uri="http://purl.org/dc/dcmitype/"/>
    <ds:schemaRef ds:uri="42885fea-74c9-4729-88c6-2ce77fed68ec"/>
    <ds:schemaRef ds:uri="http://purl.org/dc/elements/1.1/"/>
    <ds:schemaRef ds:uri="http://purl.org/dc/terms/"/>
    <ds:schemaRef ds:uri="http://schemas.microsoft.com/office/infopath/2007/PartnerControls"/>
    <ds:schemaRef ds:uri="3eb9ff95-4672-440e-884a-8dd818b3a0cd"/>
    <ds:schemaRef ds:uri="http://schemas.microsoft.com/office/2006/metadata/properties"/>
    <ds:schemaRef ds:uri="http://www.w3.org/XML/1998/namespace"/>
    <ds:schemaRef ds:uri="e8b6d689-0d54-477a-9966-fd4f195d874a"/>
    <ds:schemaRef ds:uri="6146fc1c-d1d5-4e31-bccf-448e84e59d21"/>
  </ds:schemaRefs>
</ds:datastoreItem>
</file>

<file path=customXml/itemProps2.xml><?xml version="1.0" encoding="utf-8"?>
<ds:datastoreItem xmlns:ds="http://schemas.openxmlformats.org/officeDocument/2006/customXml" ds:itemID="{88F9B0BC-51A9-467E-861F-162552FD1C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46fc1c-d1d5-4e31-bccf-448e84e59d21"/>
    <ds:schemaRef ds:uri="e8b6d689-0d54-477a-9966-fd4f195d874a"/>
    <ds:schemaRef ds:uri="968d3519-21c4-4a56-ab3d-9443eb7990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3A2AEB7-73C1-4C9E-A530-D1B7363E6C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TotalTime>
  <Words>5673</Words>
  <Application>Microsoft Office PowerPoint</Application>
  <PresentationFormat>Widescreen</PresentationFormat>
  <Paragraphs>1137</Paragraphs>
  <Slides>107</Slides>
  <Notes>106</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107</vt:i4>
      </vt:variant>
    </vt:vector>
  </HeadingPairs>
  <TitlesOfParts>
    <vt:vector size="123" baseType="lpstr">
      <vt:lpstr>Arial</vt:lpstr>
      <vt:lpstr>Arial Black</vt:lpstr>
      <vt:lpstr>Arial,Sans-Serif</vt:lpstr>
      <vt:lpstr>Calibri</vt:lpstr>
      <vt:lpstr>Calibri Light</vt:lpstr>
      <vt:lpstr>Century Gothic</vt:lpstr>
      <vt:lpstr>Rockwell</vt:lpstr>
      <vt:lpstr>Segoe UI</vt:lpstr>
      <vt:lpstr>Times New Roman</vt:lpstr>
      <vt:lpstr>Trebuchet MS</vt:lpstr>
      <vt:lpstr>Wingdings</vt:lpstr>
      <vt:lpstr>Wingdings 3</vt:lpstr>
      <vt:lpstr>Office Theme</vt:lpstr>
      <vt:lpstr>Office Theme</vt:lpstr>
      <vt:lpstr>Facet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Fajar Indra</dc:creator>
  <cp:lastModifiedBy>Diana Chavarria</cp:lastModifiedBy>
  <cp:revision>2</cp:revision>
  <cp:lastPrinted>2022-09-28T17:12:20Z</cp:lastPrinted>
  <dcterms:created xsi:type="dcterms:W3CDTF">2016-11-18T06:06:25Z</dcterms:created>
  <dcterms:modified xsi:type="dcterms:W3CDTF">2023-09-14T13:52:03Z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0x0101003E148292DCCD3243BD88A1B02B25D2EE</vt:lpwstr>
  </property>
  <property fmtid="{D5CDD505-2E9C-101B-9397-08002B2CF9AE}" pid="3" name="ArticulateGUID">
    <vt:lpwstr>E01176EA-5E4D-411F-83B2-E68D7E327166</vt:lpwstr>
  </property>
  <property fmtid="{D5CDD505-2E9C-101B-9397-08002B2CF9AE}" pid="4" name="ArticulatePath">
    <vt:lpwstr>https://texasagriculture-my.sharepoint.com/personal/sking_texasagriculture_gov/Documents/WBSCM Transition/4-IMPROVE/Training/1-Approved Training/RA103 Requisitions/Master/RA103.3a -WBSCM-Requisitions-Part-I-Direct-Delivery-via-Catalog-Training</vt:lpwstr>
  </property>
</Properties>
</file>